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94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B253-E223-4631-AF0E-84C2DFB7293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7540-62F4-4CAC-B2BF-DA9D01CA8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z, Puzzles, Lettres, Puzzle, Problème, 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14290"/>
            <a:ext cx="6500858" cy="650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FF00FF"/>
                </a:solidFill>
              </a:rPr>
              <a:t>THE</a:t>
            </a:r>
            <a:r>
              <a:rPr lang="fr-FR" dirty="0"/>
              <a:t> </a:t>
            </a:r>
            <a:r>
              <a:rPr lang="fr-FR" dirty="0">
                <a:solidFill>
                  <a:srgbClr val="00B0F0"/>
                </a:solidFill>
              </a:rPr>
              <a:t>BIG</a:t>
            </a:r>
            <a:r>
              <a:rPr lang="fr-FR" dirty="0"/>
              <a:t> </a:t>
            </a:r>
            <a:r>
              <a:rPr lang="fr-FR" dirty="0">
                <a:solidFill>
                  <a:srgbClr val="FFFF00"/>
                </a:solidFill>
              </a:rPr>
              <a:t>REVISION</a:t>
            </a: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QUIZ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5000636"/>
            <a:ext cx="6400800" cy="1071570"/>
          </a:xfrm>
        </p:spPr>
        <p:txBody>
          <a:bodyPr/>
          <a:lstStyle/>
          <a:p>
            <a:r>
              <a:rPr lang="fr-FR" dirty="0"/>
              <a:t>BLOGGERS 6ème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8671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5. </a:t>
            </a:r>
            <a:r>
              <a:rPr lang="fr-FR" sz="2800" dirty="0" err="1"/>
              <a:t>Find</a:t>
            </a:r>
            <a:r>
              <a:rPr lang="fr-FR" sz="2800" dirty="0"/>
              <a:t> the correct sentence. 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471488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</a:t>
            </a:r>
            <a:r>
              <a:rPr lang="fr-FR" sz="2400" dirty="0" err="1">
                <a:solidFill>
                  <a:srgbClr val="FFFF00"/>
                </a:solidFill>
              </a:rPr>
              <a:t>likes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cycling</a:t>
            </a:r>
            <a:r>
              <a:rPr lang="fr-FR" sz="2400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fr-FR" sz="2400" dirty="0">
              <a:solidFill>
                <a:srgbClr val="FFFF00"/>
              </a:solidFill>
            </a:endParaRPr>
          </a:p>
          <a:p>
            <a:pPr marL="457200" indent="-457200"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</a:t>
            </a:r>
            <a:r>
              <a:rPr lang="fr-FR" sz="2400" dirty="0" err="1">
                <a:solidFill>
                  <a:srgbClr val="FFFF00"/>
                </a:solidFill>
              </a:rPr>
              <a:t>like</a:t>
            </a:r>
            <a:r>
              <a:rPr lang="fr-FR" sz="2400" dirty="0">
                <a:solidFill>
                  <a:srgbClr val="FFFF00"/>
                </a:solidFill>
              </a:rPr>
              <a:t> cycle.</a:t>
            </a:r>
          </a:p>
          <a:p>
            <a:pPr marL="457200" indent="-457200">
              <a:buAutoNum type="alphaLcPeriod"/>
            </a:pPr>
            <a:endParaRPr lang="fr-FR" sz="2400" dirty="0">
              <a:solidFill>
                <a:srgbClr val="FFFF00"/>
              </a:solidFill>
            </a:endParaRPr>
          </a:p>
          <a:p>
            <a:pPr marL="457200" indent="-457200"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love </a:t>
            </a:r>
            <a:r>
              <a:rPr lang="fr-FR" sz="2400" dirty="0" err="1">
                <a:solidFill>
                  <a:srgbClr val="FFFF00"/>
                </a:solidFill>
              </a:rPr>
              <a:t>cycling</a:t>
            </a:r>
            <a:r>
              <a:rPr lang="fr-FR" sz="2400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AutoNum type="alphaLcPeriod"/>
            </a:pPr>
            <a:endParaRPr lang="fr-FR" sz="2400" dirty="0">
              <a:solidFill>
                <a:srgbClr val="FFFF00"/>
              </a:solidFill>
            </a:endParaRPr>
          </a:p>
          <a:p>
            <a:pPr marL="457200" indent="-457200"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loves </a:t>
            </a:r>
            <a:r>
              <a:rPr lang="fr-FR" sz="2400" dirty="0" err="1">
                <a:solidFill>
                  <a:srgbClr val="FFFF00"/>
                </a:solidFill>
              </a:rPr>
              <a:t>cycling</a:t>
            </a:r>
            <a:r>
              <a:rPr lang="fr-FR" sz="2400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28934"/>
            <a:ext cx="1371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ANSWER 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358246" cy="2643206"/>
          </a:xfrm>
        </p:spPr>
        <p:txBody>
          <a:bodyPr>
            <a:normAutofit fontScale="77500" lnSpcReduction="20000"/>
          </a:bodyPr>
          <a:lstStyle/>
          <a:p>
            <a:pPr marL="514350" indent="-514350" algn="l"/>
            <a:r>
              <a:rPr lang="fr-FR" sz="5700" dirty="0">
                <a:solidFill>
                  <a:srgbClr val="00B050"/>
                </a:solidFill>
              </a:rPr>
              <a:t>He love</a:t>
            </a:r>
            <a:r>
              <a:rPr lang="fr-FR" sz="5700" dirty="0">
                <a:solidFill>
                  <a:srgbClr val="FF0000"/>
                </a:solidFill>
              </a:rPr>
              <a:t>s </a:t>
            </a:r>
            <a:r>
              <a:rPr lang="fr-FR" sz="5700" dirty="0">
                <a:solidFill>
                  <a:srgbClr val="00B050"/>
                </a:solidFill>
              </a:rPr>
              <a:t> </a:t>
            </a:r>
            <a:r>
              <a:rPr lang="fr-FR" sz="5700" dirty="0" err="1">
                <a:solidFill>
                  <a:srgbClr val="00B050"/>
                </a:solidFill>
              </a:rPr>
              <a:t>cycling</a:t>
            </a:r>
            <a:r>
              <a:rPr lang="fr-FR" sz="5700" dirty="0">
                <a:solidFill>
                  <a:srgbClr val="00B050"/>
                </a:solidFill>
              </a:rPr>
              <a:t>.</a:t>
            </a:r>
          </a:p>
          <a:p>
            <a:pPr marL="514350" indent="-514350" algn="l"/>
            <a:endParaRPr lang="fr-FR" dirty="0">
              <a:solidFill>
                <a:srgbClr val="00B050"/>
              </a:solidFill>
            </a:endParaRPr>
          </a:p>
          <a:p>
            <a:pPr marL="514350" indent="-514350" algn="l"/>
            <a:endParaRPr lang="fr-FR" dirty="0">
              <a:solidFill>
                <a:srgbClr val="FF0000"/>
              </a:solidFill>
            </a:endParaRPr>
          </a:p>
          <a:p>
            <a:pPr marL="514350" indent="-514350" algn="l"/>
            <a:r>
              <a:rPr lang="fr-FR" sz="3800" dirty="0">
                <a:solidFill>
                  <a:srgbClr val="FF0000"/>
                </a:solidFill>
              </a:rPr>
              <a:t>		</a:t>
            </a:r>
            <a:r>
              <a:rPr lang="fr-FR" sz="3000" dirty="0">
                <a:solidFill>
                  <a:srgbClr val="FF0000"/>
                </a:solidFill>
              </a:rPr>
              <a:t>Au présent simple, à la 3</a:t>
            </a:r>
            <a:r>
              <a:rPr lang="fr-FR" sz="3000" baseline="30000" dirty="0">
                <a:solidFill>
                  <a:srgbClr val="FF0000"/>
                </a:solidFill>
              </a:rPr>
              <a:t>ème</a:t>
            </a:r>
            <a:r>
              <a:rPr lang="fr-FR" sz="3000" dirty="0">
                <a:solidFill>
                  <a:srgbClr val="FF0000"/>
                </a:solidFill>
              </a:rPr>
              <a:t> personne du singulier,</a:t>
            </a:r>
          </a:p>
          <a:p>
            <a:pPr marL="514350" indent="-514350" algn="l"/>
            <a:r>
              <a:rPr lang="fr-FR" sz="3000" dirty="0">
                <a:solidFill>
                  <a:srgbClr val="FF0000"/>
                </a:solidFill>
              </a:rPr>
              <a:t>		 le verbe prend un </a:t>
            </a:r>
            <a:r>
              <a:rPr lang="fr-FR" sz="3000" u="sng" dirty="0">
                <a:solidFill>
                  <a:srgbClr val="FF0000"/>
                </a:solidFill>
              </a:rPr>
              <a:t>s</a:t>
            </a:r>
            <a:r>
              <a:rPr lang="fr-FR" sz="3000" i="1" u="sng" dirty="0">
                <a:solidFill>
                  <a:srgbClr val="FF0000"/>
                </a:solidFill>
              </a:rPr>
              <a:t>.</a:t>
            </a:r>
            <a:r>
              <a:rPr lang="fr-FR" sz="3000" dirty="0">
                <a:solidFill>
                  <a:srgbClr val="00B050"/>
                </a:solidFill>
              </a:rPr>
              <a:t/>
            </a:r>
            <a:br>
              <a:rPr lang="fr-FR" sz="3000" dirty="0">
                <a:solidFill>
                  <a:srgbClr val="00B050"/>
                </a:solidFill>
              </a:rPr>
            </a:br>
            <a:endParaRPr lang="fr-FR" sz="3000" dirty="0">
              <a:solidFill>
                <a:srgbClr val="00B050"/>
              </a:solidFill>
            </a:endParaRPr>
          </a:p>
        </p:txBody>
      </p:sp>
      <p:pic>
        <p:nvPicPr>
          <p:cNvPr id="4" name="Picture 2" descr="Note, Bloc Notes, Pad, Papier, N'Oubliez Pas, Ra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429132"/>
            <a:ext cx="987401" cy="829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98671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6. </a:t>
            </a:r>
            <a:r>
              <a:rPr lang="fr-FR" sz="2800" dirty="0" err="1"/>
              <a:t>Find</a:t>
            </a:r>
            <a:r>
              <a:rPr lang="fr-FR" sz="2800" dirty="0"/>
              <a:t> the correct sentence. 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471488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</a:t>
            </a:r>
            <a:r>
              <a:rPr lang="fr-FR" sz="2400" dirty="0" err="1">
                <a:solidFill>
                  <a:srgbClr val="FFFF00"/>
                </a:solidFill>
              </a:rPr>
              <a:t>hates</a:t>
            </a:r>
            <a:r>
              <a:rPr lang="fr-FR" sz="2400" dirty="0">
                <a:solidFill>
                  <a:srgbClr val="FFFF00"/>
                </a:solidFill>
              </a:rPr>
              <a:t> cooking.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fr-FR" sz="2400" dirty="0">
              <a:solidFill>
                <a:srgbClr val="FFFF00"/>
              </a:solidFill>
            </a:endParaRPr>
          </a:p>
          <a:p>
            <a:pPr marL="457200" indent="-457200"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</a:t>
            </a:r>
            <a:r>
              <a:rPr lang="fr-FR" sz="2400" dirty="0" err="1">
                <a:solidFill>
                  <a:srgbClr val="FFFF00"/>
                </a:solidFill>
              </a:rPr>
              <a:t>doesn’t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like</a:t>
            </a:r>
            <a:r>
              <a:rPr lang="fr-FR" sz="2400" dirty="0">
                <a:solidFill>
                  <a:srgbClr val="FFFF00"/>
                </a:solidFill>
              </a:rPr>
              <a:t> cooking.</a:t>
            </a:r>
          </a:p>
          <a:p>
            <a:pPr marL="457200" indent="-457200">
              <a:buAutoNum type="alphaLcPeriod"/>
            </a:pPr>
            <a:endParaRPr lang="fr-FR" sz="2400" dirty="0">
              <a:solidFill>
                <a:srgbClr val="FFFF00"/>
              </a:solidFill>
            </a:endParaRPr>
          </a:p>
          <a:p>
            <a:pPr marL="457200" indent="-457200"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</a:t>
            </a:r>
            <a:r>
              <a:rPr lang="fr-FR" sz="2400" dirty="0" err="1">
                <a:solidFill>
                  <a:srgbClr val="FFFF00"/>
                </a:solidFill>
              </a:rPr>
              <a:t>doesn’t</a:t>
            </a:r>
            <a:r>
              <a:rPr lang="fr-FR" sz="2400" dirty="0">
                <a:solidFill>
                  <a:srgbClr val="FFFF00"/>
                </a:solidFill>
              </a:rPr>
              <a:t> cooking.</a:t>
            </a:r>
          </a:p>
          <a:p>
            <a:pPr marL="457200" indent="-457200">
              <a:buAutoNum type="alphaLcPeriod"/>
            </a:pPr>
            <a:endParaRPr lang="fr-FR" sz="2400" dirty="0">
              <a:solidFill>
                <a:srgbClr val="FFFF00"/>
              </a:solidFill>
            </a:endParaRPr>
          </a:p>
          <a:p>
            <a:pPr marL="457200" indent="-457200"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He </a:t>
            </a:r>
            <a:r>
              <a:rPr lang="fr-FR" sz="2400" dirty="0" err="1">
                <a:solidFill>
                  <a:srgbClr val="FFFF00"/>
                </a:solidFill>
              </a:rPr>
              <a:t>doesn’t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likes</a:t>
            </a:r>
            <a:r>
              <a:rPr lang="fr-FR" sz="2400" dirty="0">
                <a:solidFill>
                  <a:srgbClr val="FFFF00"/>
                </a:solidFill>
              </a:rPr>
              <a:t> cooking.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86058"/>
            <a:ext cx="1219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ANSWER 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429684" cy="3429024"/>
          </a:xfrm>
        </p:spPr>
        <p:txBody>
          <a:bodyPr>
            <a:normAutofit fontScale="55000" lnSpcReduction="20000"/>
          </a:bodyPr>
          <a:lstStyle/>
          <a:p>
            <a:pPr marL="514350" indent="-514350" algn="l"/>
            <a:r>
              <a:rPr lang="fr-FR" sz="5100" dirty="0">
                <a:solidFill>
                  <a:srgbClr val="00B050"/>
                </a:solidFill>
              </a:rPr>
              <a:t>He </a:t>
            </a:r>
            <a:r>
              <a:rPr lang="fr-FR" sz="5100" dirty="0" err="1">
                <a:solidFill>
                  <a:srgbClr val="FF0000"/>
                </a:solidFill>
              </a:rPr>
              <a:t>hates</a:t>
            </a:r>
            <a:r>
              <a:rPr lang="fr-FR" sz="5100" dirty="0">
                <a:solidFill>
                  <a:srgbClr val="FF0000"/>
                </a:solidFill>
              </a:rPr>
              <a:t> </a:t>
            </a:r>
            <a:r>
              <a:rPr lang="fr-FR" sz="5100" dirty="0">
                <a:solidFill>
                  <a:srgbClr val="00B050"/>
                </a:solidFill>
              </a:rPr>
              <a:t>cooking.</a:t>
            </a:r>
          </a:p>
          <a:p>
            <a:pPr marL="514350" indent="-514350" algn="l"/>
            <a:endParaRPr lang="fr-FR" sz="5100" dirty="0">
              <a:solidFill>
                <a:srgbClr val="00B050"/>
              </a:solidFill>
            </a:endParaRPr>
          </a:p>
          <a:p>
            <a:pPr marL="514350" indent="-514350" algn="l"/>
            <a:endParaRPr lang="fr-FR" sz="5100" dirty="0">
              <a:solidFill>
                <a:srgbClr val="00B050"/>
              </a:solidFill>
            </a:endParaRPr>
          </a:p>
          <a:p>
            <a:pPr marL="514350" indent="-514350" algn="l"/>
            <a:endParaRPr lang="fr-FR" dirty="0">
              <a:solidFill>
                <a:srgbClr val="00B050"/>
              </a:solidFill>
            </a:endParaRPr>
          </a:p>
          <a:p>
            <a:pPr marL="514350" indent="-514350" algn="l">
              <a:lnSpc>
                <a:spcPct val="170000"/>
              </a:lnSpc>
            </a:pPr>
            <a:r>
              <a:rPr lang="fr-FR" dirty="0">
                <a:solidFill>
                  <a:srgbClr val="FF0000"/>
                </a:solidFill>
              </a:rPr>
              <a:t>			Rappel : </a:t>
            </a:r>
            <a:r>
              <a:rPr lang="fr-FR" u="sng" dirty="0">
                <a:solidFill>
                  <a:srgbClr val="FF0000"/>
                </a:solidFill>
              </a:rPr>
              <a:t>la forme négative du présent simple </a:t>
            </a:r>
            <a:r>
              <a:rPr lang="fr-FR" dirty="0">
                <a:solidFill>
                  <a:srgbClr val="FF0000"/>
                </a:solidFill>
              </a:rPr>
              <a:t>:</a:t>
            </a:r>
          </a:p>
          <a:p>
            <a:pPr marL="514350" indent="-514350" algn="l">
              <a:lnSpc>
                <a:spcPct val="170000"/>
              </a:lnSpc>
            </a:pPr>
            <a:r>
              <a:rPr lang="fr-FR" dirty="0">
                <a:solidFill>
                  <a:srgbClr val="FF0000"/>
                </a:solidFill>
              </a:rPr>
              <a:t> 			ex : </a:t>
            </a:r>
            <a:r>
              <a:rPr lang="fr-FR" i="1" dirty="0">
                <a:solidFill>
                  <a:srgbClr val="FF0000"/>
                </a:solidFill>
              </a:rPr>
              <a:t>He </a:t>
            </a:r>
            <a:r>
              <a:rPr lang="fr-FR" i="1" dirty="0" err="1">
                <a:solidFill>
                  <a:srgbClr val="FF0000"/>
                </a:solidFill>
              </a:rPr>
              <a:t>doesn’t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like</a:t>
            </a:r>
            <a:r>
              <a:rPr lang="fr-FR" i="1" dirty="0">
                <a:solidFill>
                  <a:srgbClr val="FF0000"/>
                </a:solidFill>
              </a:rPr>
              <a:t> cooking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pPr marL="514350" indent="-514350" algn="l">
              <a:lnSpc>
                <a:spcPct val="170000"/>
              </a:lnSpc>
            </a:pPr>
            <a:r>
              <a:rPr lang="fr-FR" dirty="0">
                <a:solidFill>
                  <a:srgbClr val="FF0000"/>
                </a:solidFill>
              </a:rPr>
              <a:t>A la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personne su singulier, on utilise l’auxiliaire </a:t>
            </a:r>
            <a:r>
              <a:rPr lang="fr-FR" dirty="0" err="1">
                <a:solidFill>
                  <a:srgbClr val="FF0000"/>
                </a:solidFill>
              </a:rPr>
              <a:t>doesn’t</a:t>
            </a:r>
            <a:r>
              <a:rPr lang="fr-FR" dirty="0">
                <a:solidFill>
                  <a:srgbClr val="FF0000"/>
                </a:solidFill>
              </a:rPr>
              <a:t> + la base verbale (sans le s).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Picture 2" descr="Note, Bloc Notes, Pad, Papier, N'Oubliez Pas, Ra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987401" cy="829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8671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7. Complete the sentences about </a:t>
            </a:r>
            <a:r>
              <a:rPr lang="fr-FR" sz="2800" dirty="0" err="1"/>
              <a:t>bart’S</a:t>
            </a:r>
            <a:r>
              <a:rPr lang="fr-FR" sz="2800" dirty="0"/>
              <a:t> FAMILY. 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471488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200" dirty="0"/>
              <a:t>Bart _____________  </a:t>
            </a:r>
            <a:r>
              <a:rPr lang="fr-FR" sz="2200" dirty="0" err="1"/>
              <a:t>two</a:t>
            </a:r>
            <a:r>
              <a:rPr lang="fr-FR" sz="2200" dirty="0"/>
              <a:t> </a:t>
            </a:r>
            <a:r>
              <a:rPr lang="fr-FR" sz="2200" dirty="0" err="1"/>
              <a:t>sisters</a:t>
            </a:r>
            <a:r>
              <a:rPr lang="fr-FR" sz="2200" dirty="0"/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fr-FR" sz="2200" dirty="0"/>
          </a:p>
          <a:p>
            <a:pPr marL="457200" indent="-457200">
              <a:buAutoNum type="alphaLcPeriod"/>
            </a:pPr>
            <a:r>
              <a:rPr lang="fr-FR" sz="2200" dirty="0" err="1"/>
              <a:t>His</a:t>
            </a:r>
            <a:r>
              <a:rPr lang="fr-FR" sz="2200" dirty="0"/>
              <a:t> ______________ </a:t>
            </a:r>
            <a:r>
              <a:rPr lang="fr-FR" sz="2200" dirty="0" err="1"/>
              <a:t>is</a:t>
            </a:r>
            <a:r>
              <a:rPr lang="fr-FR" sz="2200" dirty="0"/>
              <a:t> Abraham.</a:t>
            </a:r>
          </a:p>
          <a:p>
            <a:pPr marL="457200" indent="-457200">
              <a:buAutoNum type="alphaLcPeriod"/>
            </a:pPr>
            <a:endParaRPr lang="fr-FR" sz="2200" dirty="0"/>
          </a:p>
          <a:p>
            <a:pPr marL="457200" indent="-457200">
              <a:buAutoNum type="alphaLcPeriod"/>
            </a:pPr>
            <a:r>
              <a:rPr lang="fr-FR" sz="2200" dirty="0"/>
              <a:t>Patty and Selma are </a:t>
            </a:r>
            <a:r>
              <a:rPr lang="fr-FR" sz="2200" dirty="0" err="1"/>
              <a:t>Bart’s</a:t>
            </a:r>
            <a:r>
              <a:rPr lang="fr-FR" sz="2200" dirty="0"/>
              <a:t> _________.</a:t>
            </a:r>
          </a:p>
          <a:p>
            <a:pPr marL="457200" indent="-457200">
              <a:buAutoNum type="alphaLcPeriod"/>
            </a:pPr>
            <a:endParaRPr lang="fr-FR" sz="2200" dirty="0"/>
          </a:p>
          <a:p>
            <a:pPr marL="457200" indent="-457200">
              <a:buAutoNum type="alphaLcPeriod"/>
            </a:pPr>
            <a:r>
              <a:rPr lang="fr-FR" sz="2200" dirty="0"/>
              <a:t>Homer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Marge’s</a:t>
            </a:r>
            <a:r>
              <a:rPr lang="fr-FR" sz="2200" dirty="0"/>
              <a:t> ____________.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pic>
        <p:nvPicPr>
          <p:cNvPr id="9218" name="Picture 2" descr="simpsons, lego, family, bart, homer, lisa, marge, maggie, grandpa, f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43182"/>
            <a:ext cx="3201979" cy="188600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4357694"/>
            <a:ext cx="1143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err="1" smtClean="0">
                <a:solidFill>
                  <a:schemeClr val="bg1"/>
                </a:solidFill>
              </a:rPr>
              <a:t>Pxfuel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royalty</a:t>
            </a:r>
            <a:r>
              <a:rPr lang="fr-FR" sz="800" dirty="0" smtClean="0">
                <a:solidFill>
                  <a:schemeClr val="bg1"/>
                </a:solidFill>
              </a:rPr>
              <a:t> free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986714" cy="1362075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7. ANSWERS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471488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200" dirty="0"/>
              <a:t>Bart </a:t>
            </a:r>
            <a:r>
              <a:rPr lang="fr-FR" sz="2200" dirty="0">
                <a:solidFill>
                  <a:srgbClr val="00B050"/>
                </a:solidFill>
              </a:rPr>
              <a:t>has </a:t>
            </a:r>
            <a:r>
              <a:rPr lang="fr-FR" sz="2200" dirty="0" err="1">
                <a:solidFill>
                  <a:srgbClr val="00B050"/>
                </a:solidFill>
              </a:rPr>
              <a:t>got</a:t>
            </a:r>
            <a:r>
              <a:rPr lang="fr-FR" sz="2200" dirty="0"/>
              <a:t>  </a:t>
            </a:r>
            <a:r>
              <a:rPr lang="fr-FR" sz="2200" dirty="0" err="1"/>
              <a:t>two</a:t>
            </a:r>
            <a:r>
              <a:rPr lang="fr-FR" sz="2200" dirty="0"/>
              <a:t> </a:t>
            </a:r>
            <a:r>
              <a:rPr lang="fr-FR" sz="2200" dirty="0" err="1"/>
              <a:t>sisters</a:t>
            </a:r>
            <a:r>
              <a:rPr lang="fr-FR" sz="2200" dirty="0"/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fr-FR" sz="2200" dirty="0"/>
          </a:p>
          <a:p>
            <a:pPr marL="457200" indent="-457200">
              <a:buAutoNum type="alphaLcPeriod"/>
            </a:pPr>
            <a:r>
              <a:rPr lang="fr-FR" sz="2200" dirty="0" err="1"/>
              <a:t>His</a:t>
            </a:r>
            <a:r>
              <a:rPr lang="fr-FR" sz="2200" dirty="0"/>
              <a:t> </a:t>
            </a:r>
            <a:r>
              <a:rPr lang="fr-FR" sz="2200" dirty="0" err="1">
                <a:solidFill>
                  <a:srgbClr val="00B050"/>
                </a:solidFill>
              </a:rPr>
              <a:t>grandfather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Abraham.</a:t>
            </a:r>
          </a:p>
          <a:p>
            <a:pPr marL="457200" indent="-457200">
              <a:buAutoNum type="alphaLcPeriod"/>
            </a:pPr>
            <a:endParaRPr lang="fr-FR" sz="2200" dirty="0"/>
          </a:p>
          <a:p>
            <a:pPr marL="457200" indent="-457200">
              <a:buAutoNum type="alphaLcPeriod"/>
            </a:pPr>
            <a:r>
              <a:rPr lang="fr-FR" sz="2200" dirty="0"/>
              <a:t>Patty and Selma are </a:t>
            </a:r>
            <a:r>
              <a:rPr lang="fr-FR" sz="2200" dirty="0" err="1"/>
              <a:t>Bart’s</a:t>
            </a:r>
            <a:r>
              <a:rPr lang="fr-FR" sz="2200" dirty="0"/>
              <a:t> </a:t>
            </a:r>
            <a:r>
              <a:rPr lang="fr-FR" sz="2200" dirty="0" err="1">
                <a:solidFill>
                  <a:srgbClr val="00B050"/>
                </a:solidFill>
              </a:rPr>
              <a:t>aunts</a:t>
            </a:r>
            <a:r>
              <a:rPr lang="fr-FR" sz="2200" dirty="0"/>
              <a:t>.</a:t>
            </a:r>
          </a:p>
          <a:p>
            <a:pPr marL="457200" indent="-457200">
              <a:buAutoNum type="alphaLcPeriod"/>
            </a:pPr>
            <a:endParaRPr lang="fr-FR" sz="2200" dirty="0"/>
          </a:p>
          <a:p>
            <a:pPr marL="457200" indent="-457200">
              <a:buAutoNum type="alphaLcPeriod"/>
            </a:pPr>
            <a:r>
              <a:rPr lang="fr-FR" sz="2200" dirty="0"/>
              <a:t>Homer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Marge’s</a:t>
            </a:r>
            <a:r>
              <a:rPr lang="fr-FR" sz="2200" dirty="0"/>
              <a:t> </a:t>
            </a:r>
            <a:r>
              <a:rPr lang="fr-FR" sz="2200" dirty="0" err="1">
                <a:solidFill>
                  <a:srgbClr val="00B050"/>
                </a:solidFill>
              </a:rPr>
              <a:t>husband</a:t>
            </a:r>
            <a:r>
              <a:rPr lang="fr-FR" sz="2200" dirty="0"/>
              <a:t>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643734" cy="1362075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8. </a:t>
            </a:r>
            <a:r>
              <a:rPr lang="fr-FR" sz="2800" dirty="0" err="1"/>
              <a:t>Who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 smtClean="0"/>
              <a:t>?  LOOK AT THE PICTURE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Choose</a:t>
            </a:r>
            <a:r>
              <a:rPr lang="fr-FR" sz="2800" dirty="0"/>
              <a:t> the right description.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5857892"/>
            <a:ext cx="8429684" cy="1500187"/>
          </a:xfrm>
        </p:spPr>
        <p:txBody>
          <a:bodyPr>
            <a:noAutofit/>
          </a:bodyPr>
          <a:lstStyle/>
          <a:p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dirty="0" smtClean="0">
                <a:solidFill>
                  <a:srgbClr val="00B0F0"/>
                </a:solidFill>
              </a:rPr>
              <a:t>The </a:t>
            </a:r>
            <a:r>
              <a:rPr lang="fr-FR" dirty="0" err="1" smtClean="0">
                <a:solidFill>
                  <a:srgbClr val="00B0F0"/>
                </a:solidFill>
              </a:rPr>
              <a:t>father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is</a:t>
            </a:r>
            <a:r>
              <a:rPr lang="fr-FR" dirty="0" smtClean="0">
                <a:solidFill>
                  <a:srgbClr val="00B0F0"/>
                </a:solidFill>
              </a:rPr>
              <a:t> fat and </a:t>
            </a:r>
            <a:r>
              <a:rPr lang="fr-FR" dirty="0" err="1">
                <a:solidFill>
                  <a:srgbClr val="00B0F0"/>
                </a:solidFill>
              </a:rPr>
              <a:t>tall</a:t>
            </a:r>
            <a:r>
              <a:rPr lang="fr-FR" dirty="0">
                <a:solidFill>
                  <a:srgbClr val="00B0F0"/>
                </a:solidFill>
              </a:rPr>
              <a:t>, the </a:t>
            </a:r>
            <a:r>
              <a:rPr lang="fr-FR" dirty="0" err="1">
                <a:solidFill>
                  <a:srgbClr val="00B0F0"/>
                </a:solidFill>
              </a:rPr>
              <a:t>mother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is</a:t>
            </a:r>
            <a:r>
              <a:rPr lang="fr-FR" dirty="0">
                <a:solidFill>
                  <a:srgbClr val="00B0F0"/>
                </a:solidFill>
              </a:rPr>
              <a:t> short, the </a:t>
            </a:r>
            <a:r>
              <a:rPr lang="fr-FR" dirty="0" err="1">
                <a:solidFill>
                  <a:srgbClr val="00B0F0"/>
                </a:solidFill>
              </a:rPr>
              <a:t>daughter</a:t>
            </a:r>
            <a:r>
              <a:rPr lang="fr-FR" dirty="0">
                <a:solidFill>
                  <a:srgbClr val="00B0F0"/>
                </a:solidFill>
              </a:rPr>
              <a:t> has </a:t>
            </a:r>
            <a:r>
              <a:rPr lang="fr-FR" dirty="0" err="1">
                <a:solidFill>
                  <a:srgbClr val="00B0F0"/>
                </a:solidFill>
              </a:rPr>
              <a:t>got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brown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hair</a:t>
            </a:r>
            <a:r>
              <a:rPr lang="fr-FR" dirty="0">
                <a:solidFill>
                  <a:srgbClr val="00B0F0"/>
                </a:solidFill>
              </a:rPr>
              <a:t> and glasses and the son has </a:t>
            </a:r>
            <a:r>
              <a:rPr lang="fr-FR" dirty="0" err="1">
                <a:solidFill>
                  <a:srgbClr val="00B0F0"/>
                </a:solidFill>
              </a:rPr>
              <a:t>got</a:t>
            </a:r>
            <a:r>
              <a:rPr lang="fr-FR" dirty="0">
                <a:solidFill>
                  <a:srgbClr val="00B0F0"/>
                </a:solidFill>
              </a:rPr>
              <a:t> black </a:t>
            </a:r>
            <a:r>
              <a:rPr lang="fr-FR" dirty="0" err="1">
                <a:solidFill>
                  <a:srgbClr val="00B0F0"/>
                </a:solidFill>
              </a:rPr>
              <a:t>hair</a:t>
            </a:r>
            <a:r>
              <a:rPr lang="fr-FR" dirty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dirty="0">
                <a:solidFill>
                  <a:srgbClr val="FF00FF"/>
                </a:solidFill>
              </a:rPr>
              <a:t>The </a:t>
            </a:r>
            <a:r>
              <a:rPr lang="fr-FR" dirty="0" err="1">
                <a:solidFill>
                  <a:srgbClr val="FF00FF"/>
                </a:solidFill>
              </a:rPr>
              <a:t>father</a:t>
            </a:r>
            <a:r>
              <a:rPr lang="fr-FR" dirty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tall</a:t>
            </a:r>
            <a:r>
              <a:rPr lang="fr-FR" dirty="0" smtClean="0">
                <a:solidFill>
                  <a:srgbClr val="FF00FF"/>
                </a:solidFill>
              </a:rPr>
              <a:t> but </a:t>
            </a:r>
            <a:r>
              <a:rPr lang="fr-FR" dirty="0" err="1" smtClean="0">
                <a:solidFill>
                  <a:srgbClr val="FF00FF"/>
                </a:solidFill>
              </a:rPr>
              <a:t>he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isn’t</a:t>
            </a:r>
            <a:r>
              <a:rPr lang="fr-FR" dirty="0" smtClean="0">
                <a:solidFill>
                  <a:srgbClr val="FF00FF"/>
                </a:solidFill>
              </a:rPr>
              <a:t> fat. </a:t>
            </a:r>
            <a:r>
              <a:rPr lang="fr-FR" dirty="0">
                <a:solidFill>
                  <a:srgbClr val="FF00FF"/>
                </a:solidFill>
              </a:rPr>
              <a:t>T</a:t>
            </a:r>
            <a:r>
              <a:rPr lang="fr-FR" dirty="0" smtClean="0">
                <a:solidFill>
                  <a:srgbClr val="FF00FF"/>
                </a:solidFill>
              </a:rPr>
              <a:t>he </a:t>
            </a:r>
            <a:r>
              <a:rPr lang="fr-FR" dirty="0" err="1">
                <a:solidFill>
                  <a:srgbClr val="FF00FF"/>
                </a:solidFill>
              </a:rPr>
              <a:t>mother</a:t>
            </a:r>
            <a:r>
              <a:rPr lang="fr-FR" dirty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</a:t>
            </a:r>
            <a:r>
              <a:rPr lang="fr-FR" dirty="0">
                <a:solidFill>
                  <a:srgbClr val="FF00FF"/>
                </a:solidFill>
              </a:rPr>
              <a:t> </a:t>
            </a:r>
            <a:r>
              <a:rPr lang="fr-FR" dirty="0" smtClean="0">
                <a:solidFill>
                  <a:srgbClr val="FF00FF"/>
                </a:solidFill>
              </a:rPr>
              <a:t>medium-</a:t>
            </a:r>
            <a:r>
              <a:rPr lang="fr-FR" dirty="0" err="1" smtClean="0">
                <a:solidFill>
                  <a:srgbClr val="FF00FF"/>
                </a:solidFill>
              </a:rPr>
              <a:t>height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>
                <a:solidFill>
                  <a:srgbClr val="FF00FF"/>
                </a:solidFill>
              </a:rPr>
              <a:t>and </a:t>
            </a:r>
            <a:r>
              <a:rPr lang="fr-FR" dirty="0" err="1" smtClean="0">
                <a:solidFill>
                  <a:srgbClr val="FF00FF"/>
                </a:solidFill>
              </a:rPr>
              <a:t>she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slim</a:t>
            </a:r>
            <a:r>
              <a:rPr lang="fr-FR" dirty="0" smtClean="0">
                <a:solidFill>
                  <a:srgbClr val="FF00FF"/>
                </a:solidFill>
              </a:rPr>
              <a:t>. </a:t>
            </a:r>
            <a:r>
              <a:rPr lang="fr-FR" dirty="0">
                <a:solidFill>
                  <a:srgbClr val="FF00FF"/>
                </a:solidFill>
              </a:rPr>
              <a:t>The </a:t>
            </a:r>
            <a:r>
              <a:rPr lang="fr-FR" dirty="0" smtClean="0">
                <a:solidFill>
                  <a:srgbClr val="FF00FF"/>
                </a:solidFill>
              </a:rPr>
              <a:t>son </a:t>
            </a:r>
            <a:r>
              <a:rPr lang="fr-FR" dirty="0">
                <a:solidFill>
                  <a:srgbClr val="FF00FF"/>
                </a:solidFill>
              </a:rPr>
              <a:t>has </a:t>
            </a:r>
            <a:r>
              <a:rPr lang="fr-FR" dirty="0" err="1">
                <a:solidFill>
                  <a:srgbClr val="FF00FF"/>
                </a:solidFill>
              </a:rPr>
              <a:t>got</a:t>
            </a:r>
            <a:r>
              <a:rPr lang="fr-FR" dirty="0">
                <a:solidFill>
                  <a:srgbClr val="FF00FF"/>
                </a:solidFill>
              </a:rPr>
              <a:t> </a:t>
            </a:r>
            <a:r>
              <a:rPr lang="fr-FR" dirty="0" smtClean="0">
                <a:solidFill>
                  <a:srgbClr val="FF00FF"/>
                </a:solidFill>
              </a:rPr>
              <a:t>blond </a:t>
            </a:r>
            <a:r>
              <a:rPr lang="fr-FR" dirty="0" err="1" smtClean="0">
                <a:solidFill>
                  <a:srgbClr val="FF00FF"/>
                </a:solidFill>
              </a:rPr>
              <a:t>hair</a:t>
            </a:r>
            <a:r>
              <a:rPr lang="fr-FR" dirty="0" smtClean="0">
                <a:solidFill>
                  <a:srgbClr val="FF00FF"/>
                </a:solidFill>
              </a:rPr>
              <a:t> and the </a:t>
            </a:r>
            <a:r>
              <a:rPr lang="fr-FR" dirty="0" err="1" smtClean="0">
                <a:solidFill>
                  <a:srgbClr val="FF00FF"/>
                </a:solidFill>
              </a:rPr>
              <a:t>daughter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>
                <a:solidFill>
                  <a:srgbClr val="FF00FF"/>
                </a:solidFill>
              </a:rPr>
              <a:t>has </a:t>
            </a:r>
            <a:r>
              <a:rPr lang="fr-FR" dirty="0" err="1">
                <a:solidFill>
                  <a:srgbClr val="FF00FF"/>
                </a:solidFill>
              </a:rPr>
              <a:t>got</a:t>
            </a:r>
            <a:r>
              <a:rPr lang="fr-FR" dirty="0">
                <a:solidFill>
                  <a:srgbClr val="FF00FF"/>
                </a:solidFill>
              </a:rPr>
              <a:t> blond </a:t>
            </a:r>
            <a:r>
              <a:rPr lang="fr-FR" dirty="0" err="1" smtClean="0">
                <a:solidFill>
                  <a:srgbClr val="FF00FF"/>
                </a:solidFill>
              </a:rPr>
              <a:t>hair</a:t>
            </a:r>
            <a:r>
              <a:rPr lang="fr-FR" dirty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too</a:t>
            </a:r>
            <a:r>
              <a:rPr lang="fr-FR" dirty="0" smtClean="0">
                <a:solidFill>
                  <a:srgbClr val="FF00FF"/>
                </a:solidFill>
              </a:rPr>
              <a:t>.</a:t>
            </a:r>
            <a:endParaRPr lang="fr-FR" dirty="0">
              <a:solidFill>
                <a:srgbClr val="FF00FF"/>
              </a:solidFill>
            </a:endParaRP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Font typeface="Arial" pitchFamily="34" charset="0"/>
              <a:buAutoNum type="alphaLcPeriod"/>
            </a:pPr>
            <a:r>
              <a:rPr lang="fr-FR" dirty="0">
                <a:solidFill>
                  <a:srgbClr val="FFC000"/>
                </a:solidFill>
              </a:rPr>
              <a:t>The </a:t>
            </a:r>
            <a:r>
              <a:rPr lang="fr-FR" dirty="0" err="1">
                <a:solidFill>
                  <a:srgbClr val="FFC000"/>
                </a:solidFill>
              </a:rPr>
              <a:t>father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>
                <a:solidFill>
                  <a:srgbClr val="FFC000"/>
                </a:solidFill>
              </a:rPr>
              <a:t>is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>
                <a:solidFill>
                  <a:srgbClr val="FFC000"/>
                </a:solidFill>
              </a:rPr>
              <a:t>very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slim</a:t>
            </a:r>
            <a:r>
              <a:rPr lang="fr-FR" dirty="0" smtClean="0">
                <a:solidFill>
                  <a:srgbClr val="FFC000"/>
                </a:solidFill>
              </a:rPr>
              <a:t>,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>
                <a:solidFill>
                  <a:srgbClr val="FFC000"/>
                </a:solidFill>
              </a:rPr>
              <a:t>the </a:t>
            </a:r>
            <a:r>
              <a:rPr lang="fr-FR" dirty="0" err="1">
                <a:solidFill>
                  <a:srgbClr val="FFC000"/>
                </a:solidFill>
              </a:rPr>
              <a:t>mother</a:t>
            </a:r>
            <a:r>
              <a:rPr lang="fr-FR" dirty="0">
                <a:solidFill>
                  <a:srgbClr val="FFC000"/>
                </a:solidFill>
              </a:rPr>
              <a:t> has </a:t>
            </a:r>
            <a:r>
              <a:rPr lang="fr-FR" dirty="0" err="1">
                <a:solidFill>
                  <a:srgbClr val="FFC000"/>
                </a:solidFill>
              </a:rPr>
              <a:t>got</a:t>
            </a:r>
            <a:r>
              <a:rPr lang="fr-FR" dirty="0">
                <a:solidFill>
                  <a:srgbClr val="FFC000"/>
                </a:solidFill>
              </a:rPr>
              <a:t> long </a:t>
            </a:r>
            <a:r>
              <a:rPr lang="fr-FR" dirty="0" err="1">
                <a:solidFill>
                  <a:srgbClr val="FFC000"/>
                </a:solidFill>
              </a:rPr>
              <a:t>hair</a:t>
            </a:r>
            <a:r>
              <a:rPr lang="fr-FR" dirty="0">
                <a:solidFill>
                  <a:srgbClr val="FFC000"/>
                </a:solidFill>
              </a:rPr>
              <a:t>, the </a:t>
            </a:r>
            <a:r>
              <a:rPr lang="fr-FR" dirty="0" err="1" smtClean="0">
                <a:solidFill>
                  <a:srgbClr val="FFC000"/>
                </a:solidFill>
              </a:rPr>
              <a:t>daughter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is</a:t>
            </a:r>
            <a:r>
              <a:rPr lang="fr-FR" dirty="0" smtClean="0">
                <a:solidFill>
                  <a:srgbClr val="FFC000"/>
                </a:solidFill>
              </a:rPr>
              <a:t> short </a:t>
            </a:r>
            <a:r>
              <a:rPr lang="fr-FR" dirty="0">
                <a:solidFill>
                  <a:srgbClr val="FFC000"/>
                </a:solidFill>
              </a:rPr>
              <a:t>and the son has </a:t>
            </a:r>
            <a:r>
              <a:rPr lang="fr-FR" dirty="0" err="1">
                <a:solidFill>
                  <a:srgbClr val="FFC000"/>
                </a:solidFill>
              </a:rPr>
              <a:t>got</a:t>
            </a:r>
            <a:r>
              <a:rPr lang="fr-FR" dirty="0">
                <a:solidFill>
                  <a:srgbClr val="FFC000"/>
                </a:solidFill>
              </a:rPr>
              <a:t> a cap.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pic>
        <p:nvPicPr>
          <p:cNvPr id="7171" name="Picture 3" descr="Garçon, Personnages De Bandes Dessinées, Papa, F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8983" y="214290"/>
            <a:ext cx="3845017" cy="1922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ANSWER B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2571744"/>
            <a:ext cx="8143932" cy="1752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</a:pPr>
            <a:r>
              <a:rPr lang="fr-FR" dirty="0">
                <a:solidFill>
                  <a:srgbClr val="FF00FF"/>
                </a:solidFill>
              </a:rPr>
              <a:t>b. </a:t>
            </a:r>
            <a:r>
              <a:rPr lang="fr-FR" dirty="0" smtClean="0">
                <a:solidFill>
                  <a:srgbClr val="FF00FF"/>
                </a:solidFill>
              </a:rPr>
              <a:t>The </a:t>
            </a:r>
            <a:r>
              <a:rPr lang="fr-FR" dirty="0" err="1" smtClean="0">
                <a:solidFill>
                  <a:srgbClr val="FF00FF"/>
                </a:solidFill>
              </a:rPr>
              <a:t>father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tall</a:t>
            </a:r>
            <a:r>
              <a:rPr lang="fr-FR" dirty="0" smtClean="0">
                <a:solidFill>
                  <a:srgbClr val="FF00FF"/>
                </a:solidFill>
              </a:rPr>
              <a:t> but </a:t>
            </a:r>
            <a:r>
              <a:rPr lang="fr-FR" dirty="0" err="1" smtClean="0">
                <a:solidFill>
                  <a:srgbClr val="FF00FF"/>
                </a:solidFill>
              </a:rPr>
              <a:t>he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isn’t</a:t>
            </a:r>
            <a:r>
              <a:rPr lang="fr-FR" dirty="0" smtClean="0">
                <a:solidFill>
                  <a:srgbClr val="FF00FF"/>
                </a:solidFill>
              </a:rPr>
              <a:t> fat. The </a:t>
            </a:r>
            <a:r>
              <a:rPr lang="fr-FR" dirty="0" err="1" smtClean="0">
                <a:solidFill>
                  <a:srgbClr val="FF00FF"/>
                </a:solidFill>
              </a:rPr>
              <a:t>mother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</a:t>
            </a:r>
            <a:r>
              <a:rPr lang="fr-FR" dirty="0" smtClean="0">
                <a:solidFill>
                  <a:srgbClr val="FF00FF"/>
                </a:solidFill>
              </a:rPr>
              <a:t> medium-</a:t>
            </a:r>
            <a:r>
              <a:rPr lang="fr-FR" dirty="0" err="1" smtClean="0">
                <a:solidFill>
                  <a:srgbClr val="FF00FF"/>
                </a:solidFill>
              </a:rPr>
              <a:t>height</a:t>
            </a:r>
            <a:r>
              <a:rPr lang="fr-FR" dirty="0" smtClean="0">
                <a:solidFill>
                  <a:srgbClr val="FF00FF"/>
                </a:solidFill>
              </a:rPr>
              <a:t> and </a:t>
            </a:r>
            <a:r>
              <a:rPr lang="fr-FR" dirty="0" err="1" smtClean="0">
                <a:solidFill>
                  <a:srgbClr val="FF00FF"/>
                </a:solidFill>
              </a:rPr>
              <a:t>she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is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slim</a:t>
            </a:r>
            <a:r>
              <a:rPr lang="fr-FR" dirty="0" smtClean="0">
                <a:solidFill>
                  <a:srgbClr val="FF00FF"/>
                </a:solidFill>
              </a:rPr>
              <a:t>. The son has </a:t>
            </a:r>
            <a:r>
              <a:rPr lang="fr-FR" dirty="0" err="1" smtClean="0">
                <a:solidFill>
                  <a:srgbClr val="FF00FF"/>
                </a:solidFill>
              </a:rPr>
              <a:t>got</a:t>
            </a:r>
            <a:r>
              <a:rPr lang="fr-FR" dirty="0" smtClean="0">
                <a:solidFill>
                  <a:srgbClr val="FF00FF"/>
                </a:solidFill>
              </a:rPr>
              <a:t> blond </a:t>
            </a:r>
            <a:r>
              <a:rPr lang="fr-FR" dirty="0" err="1" smtClean="0">
                <a:solidFill>
                  <a:srgbClr val="FF00FF"/>
                </a:solidFill>
              </a:rPr>
              <a:t>hair</a:t>
            </a:r>
            <a:r>
              <a:rPr lang="fr-FR" dirty="0" smtClean="0">
                <a:solidFill>
                  <a:srgbClr val="FF00FF"/>
                </a:solidFill>
              </a:rPr>
              <a:t> and the </a:t>
            </a:r>
            <a:r>
              <a:rPr lang="fr-FR" dirty="0" err="1" smtClean="0">
                <a:solidFill>
                  <a:srgbClr val="FF00FF"/>
                </a:solidFill>
              </a:rPr>
              <a:t>daughter</a:t>
            </a:r>
            <a:r>
              <a:rPr lang="fr-FR" dirty="0" smtClean="0">
                <a:solidFill>
                  <a:srgbClr val="FF00FF"/>
                </a:solidFill>
              </a:rPr>
              <a:t> has </a:t>
            </a:r>
            <a:r>
              <a:rPr lang="fr-FR" dirty="0" err="1" smtClean="0">
                <a:solidFill>
                  <a:srgbClr val="FF00FF"/>
                </a:solidFill>
              </a:rPr>
              <a:t>got</a:t>
            </a:r>
            <a:r>
              <a:rPr lang="fr-FR" dirty="0" smtClean="0">
                <a:solidFill>
                  <a:srgbClr val="FF00FF"/>
                </a:solidFill>
              </a:rPr>
              <a:t> blond </a:t>
            </a:r>
            <a:r>
              <a:rPr lang="fr-FR" dirty="0" err="1" smtClean="0">
                <a:solidFill>
                  <a:srgbClr val="FF00FF"/>
                </a:solidFill>
              </a:rPr>
              <a:t>hair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dirty="0" err="1" smtClean="0">
                <a:solidFill>
                  <a:srgbClr val="FF00FF"/>
                </a:solidFill>
              </a:rPr>
              <a:t>too</a:t>
            </a:r>
            <a:r>
              <a:rPr lang="fr-FR" dirty="0" smtClean="0">
                <a:solidFill>
                  <a:srgbClr val="FF00FF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</a:pPr>
            <a:endParaRPr lang="fr-FR" dirty="0">
              <a:solidFill>
                <a:srgbClr val="FF00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14884"/>
            <a:ext cx="1104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500570"/>
            <a:ext cx="1438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857760"/>
            <a:ext cx="1809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64373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9. </a:t>
            </a:r>
            <a:r>
              <a:rPr lang="fr-FR" sz="2800" dirty="0" err="1"/>
              <a:t>Morning</a:t>
            </a:r>
            <a:r>
              <a:rPr lang="fr-FR" sz="2800" dirty="0"/>
              <a:t> routine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complete</a:t>
            </a:r>
            <a:r>
              <a:rPr lang="fr-FR" sz="2800" dirty="0"/>
              <a:t> the sentences.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400" dirty="0"/>
              <a:t>First, I ________________    </a:t>
            </a:r>
            <a:r>
              <a:rPr lang="fr-FR" sz="2400" dirty="0" err="1"/>
              <a:t>at</a:t>
            </a:r>
            <a:r>
              <a:rPr lang="fr-FR" sz="2400" dirty="0"/>
              <a:t> 7 </a:t>
            </a:r>
            <a:r>
              <a:rPr lang="fr-FR" sz="2400" dirty="0" err="1"/>
              <a:t>am</a:t>
            </a:r>
            <a:r>
              <a:rPr lang="fr-FR" sz="2400" dirty="0"/>
              <a:t>.</a:t>
            </a:r>
            <a:endParaRPr lang="fr-FR" dirty="0"/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LcPeriod"/>
            </a:pPr>
            <a:r>
              <a:rPr lang="fr-FR" sz="2200" dirty="0" err="1"/>
              <a:t>Then</a:t>
            </a:r>
            <a:r>
              <a:rPr lang="fr-FR" sz="2200" dirty="0"/>
              <a:t>, I have ________________ . I have toast and hot </a:t>
            </a:r>
            <a:r>
              <a:rPr lang="fr-FR" sz="2200" dirty="0" err="1"/>
              <a:t>chocolate</a:t>
            </a:r>
            <a:r>
              <a:rPr lang="fr-FR" sz="2200" dirty="0"/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400" dirty="0" err="1"/>
              <a:t>Finally</a:t>
            </a:r>
            <a:r>
              <a:rPr lang="fr-FR" sz="2400" dirty="0"/>
              <a:t>, I ________________ </a:t>
            </a:r>
            <a:r>
              <a:rPr lang="fr-FR" sz="2400" dirty="0" err="1"/>
              <a:t>my</a:t>
            </a:r>
            <a:r>
              <a:rPr lang="fr-FR" sz="2400" dirty="0"/>
              <a:t> </a:t>
            </a:r>
            <a:r>
              <a:rPr lang="fr-FR" sz="2400" dirty="0" err="1"/>
              <a:t>teeth</a:t>
            </a:r>
            <a:r>
              <a:rPr lang="fr-FR" sz="2400" dirty="0"/>
              <a:t> </a:t>
            </a:r>
            <a:r>
              <a:rPr lang="fr-FR" sz="2400" dirty="0" err="1"/>
              <a:t>every</a:t>
            </a:r>
            <a:r>
              <a:rPr lang="fr-FR" sz="2400" dirty="0"/>
              <a:t> </a:t>
            </a:r>
            <a:r>
              <a:rPr lang="fr-FR" sz="2400" dirty="0" err="1"/>
              <a:t>morning</a:t>
            </a:r>
            <a:r>
              <a:rPr lang="fr-FR" sz="2400" dirty="0"/>
              <a:t>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9. </a:t>
            </a:r>
            <a:r>
              <a:rPr lang="fr-FR" sz="2800" dirty="0" err="1">
                <a:solidFill>
                  <a:srgbClr val="00B050"/>
                </a:solidFill>
              </a:rPr>
              <a:t>Morning</a:t>
            </a:r>
            <a:r>
              <a:rPr lang="fr-FR" sz="2800" dirty="0">
                <a:solidFill>
                  <a:srgbClr val="00B050"/>
                </a:solidFill>
              </a:rPr>
              <a:t> routine</a:t>
            </a:r>
            <a:br>
              <a:rPr lang="fr-FR" sz="2800" dirty="0">
                <a:solidFill>
                  <a:srgbClr val="00B050"/>
                </a:solidFill>
              </a:rPr>
            </a:br>
            <a:r>
              <a:rPr lang="fr-FR" sz="2800" dirty="0">
                <a:solidFill>
                  <a:srgbClr val="00B050"/>
                </a:solidFill>
              </a:rPr>
              <a:t/>
            </a:r>
            <a:br>
              <a:rPr lang="fr-FR" sz="2800" dirty="0">
                <a:solidFill>
                  <a:srgbClr val="00B050"/>
                </a:solidFill>
              </a:rPr>
            </a:br>
            <a:r>
              <a:rPr lang="fr-FR" sz="2800" dirty="0">
                <a:solidFill>
                  <a:srgbClr val="00B050"/>
                </a:solidFill>
              </a:rPr>
              <a:t>ANSWERS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1472" y="5715016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800" dirty="0"/>
              <a:t>First, I </a:t>
            </a:r>
            <a:r>
              <a:rPr lang="fr-FR" sz="2800" dirty="0" err="1">
                <a:solidFill>
                  <a:srgbClr val="00B050"/>
                </a:solidFill>
              </a:rPr>
              <a:t>get</a:t>
            </a:r>
            <a:r>
              <a:rPr lang="fr-FR" sz="2800" dirty="0">
                <a:solidFill>
                  <a:srgbClr val="00B050"/>
                </a:solidFill>
              </a:rPr>
              <a:t> up</a:t>
            </a:r>
            <a:r>
              <a:rPr lang="fr-FR" sz="2800" dirty="0"/>
              <a:t>    </a:t>
            </a:r>
            <a:r>
              <a:rPr lang="fr-FR" sz="2800" dirty="0" err="1"/>
              <a:t>at</a:t>
            </a:r>
            <a:r>
              <a:rPr lang="fr-FR" sz="2800" dirty="0"/>
              <a:t> 7 </a:t>
            </a:r>
            <a:r>
              <a:rPr lang="fr-FR" sz="2800" dirty="0" err="1"/>
              <a:t>am</a:t>
            </a:r>
            <a:r>
              <a:rPr lang="fr-FR" sz="2800" dirty="0"/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LcPeriod"/>
            </a:pPr>
            <a:r>
              <a:rPr lang="fr-FR" sz="2600" dirty="0" err="1"/>
              <a:t>Then</a:t>
            </a:r>
            <a:r>
              <a:rPr lang="fr-FR" sz="2600" dirty="0"/>
              <a:t>, I have </a:t>
            </a:r>
            <a:r>
              <a:rPr lang="fr-FR" sz="2600" dirty="0">
                <a:solidFill>
                  <a:srgbClr val="00B050"/>
                </a:solidFill>
              </a:rPr>
              <a:t>breakfast</a:t>
            </a:r>
            <a:r>
              <a:rPr lang="fr-FR" sz="2600" dirty="0"/>
              <a:t> . I have toast and hot </a:t>
            </a:r>
            <a:r>
              <a:rPr lang="fr-FR" sz="2600" dirty="0" err="1"/>
              <a:t>chocolate</a:t>
            </a:r>
            <a:r>
              <a:rPr lang="fr-FR" sz="2600" dirty="0"/>
              <a:t>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LcPeriod"/>
            </a:pPr>
            <a:endParaRPr lang="fr-FR" sz="2400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800" dirty="0" err="1"/>
              <a:t>Finally</a:t>
            </a:r>
            <a:r>
              <a:rPr lang="fr-FR" sz="2800" dirty="0"/>
              <a:t>, I </a:t>
            </a:r>
            <a:r>
              <a:rPr lang="fr-FR" sz="2800" dirty="0" err="1">
                <a:solidFill>
                  <a:srgbClr val="00B050"/>
                </a:solidFill>
              </a:rPr>
              <a:t>brush</a:t>
            </a:r>
            <a:r>
              <a:rPr lang="fr-FR" sz="2800" dirty="0"/>
              <a:t> </a:t>
            </a:r>
            <a:r>
              <a:rPr lang="fr-FR" sz="2800" dirty="0" err="1"/>
              <a:t>my</a:t>
            </a:r>
            <a:r>
              <a:rPr lang="fr-FR" sz="2800" dirty="0"/>
              <a:t> </a:t>
            </a:r>
            <a:r>
              <a:rPr lang="fr-FR" sz="2800" dirty="0" err="1"/>
              <a:t>teeth</a:t>
            </a:r>
            <a:r>
              <a:rPr lang="fr-FR" sz="2800" dirty="0"/>
              <a:t> </a:t>
            </a:r>
            <a:r>
              <a:rPr lang="fr-FR" sz="2800" dirty="0" err="1"/>
              <a:t>every</a:t>
            </a:r>
            <a:r>
              <a:rPr lang="fr-FR" sz="2800" dirty="0"/>
              <a:t> </a:t>
            </a:r>
            <a:r>
              <a:rPr lang="fr-FR" sz="2800" dirty="0" err="1"/>
              <a:t>morning</a:t>
            </a:r>
            <a:r>
              <a:rPr lang="fr-FR" sz="2800" dirty="0"/>
              <a:t>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14884"/>
            <a:ext cx="1005769" cy="9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1000132" cy="10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571744"/>
            <a:ext cx="1000132" cy="9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86714" cy="1362075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1. </a:t>
            </a:r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the capital city of </a:t>
            </a:r>
            <a:r>
              <a:rPr lang="fr-FR" sz="2800" dirty="0" err="1"/>
              <a:t>scotland</a:t>
            </a:r>
            <a:r>
              <a:rPr lang="fr-FR" sz="2800" dirty="0"/>
              <a:t>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3357562"/>
            <a:ext cx="7772400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r>
              <a:rPr lang="fr-FR" sz="3200" dirty="0"/>
              <a:t>Cardiff</a:t>
            </a:r>
          </a:p>
          <a:p>
            <a:pPr marL="457200" indent="-457200">
              <a:buAutoNum type="alphaLcPeriod"/>
            </a:pPr>
            <a:r>
              <a:rPr lang="fr-FR" sz="3200" dirty="0"/>
              <a:t>Belfast</a:t>
            </a:r>
          </a:p>
          <a:p>
            <a:pPr marL="457200" indent="-457200">
              <a:buAutoNum type="alphaLcPeriod"/>
            </a:pPr>
            <a:r>
              <a:rPr lang="fr-FR" sz="3200" dirty="0"/>
              <a:t>Edinburgh</a:t>
            </a:r>
          </a:p>
          <a:p>
            <a:pPr marL="457200" indent="-457200">
              <a:buAutoNum type="alphaLcPeriod"/>
            </a:pPr>
            <a:r>
              <a:rPr lang="fr-FR" sz="3200" dirty="0"/>
              <a:t>London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10576"/>
          <a:stretch>
            <a:fillRect/>
          </a:stretch>
        </p:blipFill>
        <p:spPr bwMode="auto">
          <a:xfrm>
            <a:off x="5286380" y="2714620"/>
            <a:ext cx="31146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64373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10. SCHOOL SUBJECTS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WHICH ONES ARE </a:t>
            </a:r>
            <a:r>
              <a:rPr lang="fr-FR" sz="2800" u="sng" dirty="0"/>
              <a:t>NOT SCHOOL SUBJECTS</a:t>
            </a:r>
            <a:r>
              <a:rPr lang="fr-FR" sz="2800" dirty="0"/>
              <a:t>?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471488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LcPeriod"/>
            </a:pPr>
            <a:r>
              <a:rPr lang="fr-FR" sz="2400" dirty="0" err="1">
                <a:solidFill>
                  <a:srgbClr val="FF00FF"/>
                </a:solidFill>
              </a:rPr>
              <a:t>Writing</a:t>
            </a:r>
            <a:r>
              <a:rPr lang="fr-FR" sz="2400" dirty="0">
                <a:solidFill>
                  <a:srgbClr val="FF00FF"/>
                </a:solidFill>
              </a:rPr>
              <a:t>, </a:t>
            </a:r>
            <a:r>
              <a:rPr lang="fr-FR" sz="2400" dirty="0" err="1">
                <a:solidFill>
                  <a:srgbClr val="FF00FF"/>
                </a:solidFill>
              </a:rPr>
              <a:t>Gaelic</a:t>
            </a:r>
            <a:r>
              <a:rPr lang="fr-FR" sz="2400" dirty="0">
                <a:solidFill>
                  <a:srgbClr val="FF00FF"/>
                </a:solidFill>
              </a:rPr>
              <a:t> Football, Irish Dancing, Acting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400" dirty="0">
                <a:solidFill>
                  <a:srgbClr val="FFFF00"/>
                </a:solidFill>
              </a:rPr>
              <a:t>English, P.E, Drama, Art, </a:t>
            </a:r>
            <a:r>
              <a:rPr lang="fr-FR" sz="2400" dirty="0" err="1">
                <a:solidFill>
                  <a:srgbClr val="FFFF00"/>
                </a:solidFill>
              </a:rPr>
              <a:t>History</a:t>
            </a:r>
            <a:r>
              <a:rPr lang="fr-FR" sz="2400" dirty="0">
                <a:solidFill>
                  <a:srgbClr val="FFFF00"/>
                </a:solidFill>
              </a:rPr>
              <a:t>, Business </a:t>
            </a:r>
            <a:r>
              <a:rPr lang="fr-FR" sz="2400" dirty="0" err="1">
                <a:solidFill>
                  <a:srgbClr val="FFFF00"/>
                </a:solidFill>
              </a:rPr>
              <a:t>Studies</a:t>
            </a:r>
            <a:endParaRPr lang="fr-FR" sz="24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sz="2400" dirty="0" err="1">
                <a:solidFill>
                  <a:srgbClr val="00B0F0"/>
                </a:solidFill>
              </a:rPr>
              <a:t>Geography</a:t>
            </a:r>
            <a:r>
              <a:rPr lang="fr-FR" sz="2400" dirty="0">
                <a:solidFill>
                  <a:srgbClr val="00B0F0"/>
                </a:solidFill>
              </a:rPr>
              <a:t>, Science, </a:t>
            </a:r>
            <a:r>
              <a:rPr lang="fr-FR" sz="2400" dirty="0" err="1">
                <a:solidFill>
                  <a:srgbClr val="00B0F0"/>
                </a:solidFill>
              </a:rPr>
              <a:t>Religious</a:t>
            </a:r>
            <a:r>
              <a:rPr lang="fr-FR" sz="2400" dirty="0">
                <a:solidFill>
                  <a:srgbClr val="00B0F0"/>
                </a:solidFill>
              </a:rPr>
              <a:t> Education, Maths, Music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1362075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10.   ANSWER 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292893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sz="2600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>
              <a:solidFill>
                <a:srgbClr val="00B050"/>
              </a:solidFill>
            </a:endParaRP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500034" y="4857760"/>
            <a:ext cx="842968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eriod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Gaelic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football, Irish dancing and acting are hobbies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or 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clubs.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srgbClr val="00B050"/>
                </a:solidFill>
              </a:rPr>
              <a:t>T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hey are not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*.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baseline="0" dirty="0">
              <a:solidFill>
                <a:srgbClr val="00B05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A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une matière scolaire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eriod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Note, Bloc Notes, Pad, Papier, N'Oubliez Pas, Ra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929198"/>
            <a:ext cx="987401" cy="829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ion Jack, Angleterre, Grande Bretagne, Drap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572428" cy="441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928926" y="3143248"/>
            <a:ext cx="319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Great job !</a:t>
            </a:r>
          </a:p>
        </p:txBody>
      </p:sp>
      <p:pic>
        <p:nvPicPr>
          <p:cNvPr id="34820" name="Picture 4" descr="Smiley, Rose, Heure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71810"/>
            <a:ext cx="933409" cy="9334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			ANSWER C</a:t>
            </a:r>
          </a:p>
        </p:txBody>
      </p:sp>
      <p:pic>
        <p:nvPicPr>
          <p:cNvPr id="20482" name="Picture 2" descr="L'Homme, Personne, Highlander, Kilt, Ecos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643206" cy="5286413"/>
          </a:xfrm>
          <a:prstGeom prst="rect">
            <a:avLst/>
          </a:prstGeom>
          <a:noFill/>
        </p:spPr>
      </p:pic>
      <p:sp>
        <p:nvSpPr>
          <p:cNvPr id="5" name="Bulle ronde 4"/>
          <p:cNvSpPr/>
          <p:nvPr/>
        </p:nvSpPr>
        <p:spPr>
          <a:xfrm>
            <a:off x="3357554" y="1785926"/>
            <a:ext cx="4357718" cy="2143140"/>
          </a:xfrm>
          <a:prstGeom prst="wedgeEllipseCallout">
            <a:avLst>
              <a:gd name="adj1" fmla="val -83969"/>
              <a:gd name="adj2" fmla="val -16851"/>
            </a:avLst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B050"/>
                </a:solidFill>
              </a:rPr>
              <a:t>The capital city of Scotland </a:t>
            </a:r>
            <a:r>
              <a:rPr lang="fr-FR" b="1" dirty="0" err="1">
                <a:solidFill>
                  <a:srgbClr val="00B050"/>
                </a:solidFill>
              </a:rPr>
              <a:t>is</a:t>
            </a:r>
            <a:r>
              <a:rPr lang="fr-FR" b="1" dirty="0">
                <a:solidFill>
                  <a:srgbClr val="00B050"/>
                </a:solidFill>
              </a:rPr>
              <a:t>: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Edinburgh.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86714" cy="1362075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2. Name </a:t>
            </a:r>
            <a:r>
              <a:rPr lang="fr-FR" sz="2800" u="sng" dirty="0"/>
              <a:t>6</a:t>
            </a:r>
            <a:r>
              <a:rPr lang="fr-FR" sz="2800" dirty="0"/>
              <a:t> </a:t>
            </a:r>
            <a:r>
              <a:rPr lang="fr-FR" sz="2800" dirty="0" err="1"/>
              <a:t>english</a:t>
            </a:r>
            <a:r>
              <a:rPr lang="fr-FR" sz="2800" dirty="0"/>
              <a:t>-</a:t>
            </a:r>
            <a:r>
              <a:rPr lang="fr-FR" sz="2800" dirty="0" err="1"/>
              <a:t>speaking</a:t>
            </a:r>
            <a:r>
              <a:rPr lang="fr-FR" sz="2800" dirty="0"/>
              <a:t> countries*.</a:t>
            </a:r>
            <a:br>
              <a:rPr lang="fr-FR" sz="2800" dirty="0"/>
            </a:br>
            <a:r>
              <a:rPr lang="fr-FR" sz="2800" dirty="0"/>
              <a:t>(*DES PAYS anglophones)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2714620"/>
            <a:ext cx="8429684" cy="150018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dirty="0">
                <a:solidFill>
                  <a:srgbClr val="00B0F0"/>
                </a:solidFill>
              </a:rPr>
              <a:t>The United </a:t>
            </a:r>
            <a:r>
              <a:rPr lang="fr-FR" dirty="0" err="1">
                <a:solidFill>
                  <a:srgbClr val="00B0F0"/>
                </a:solidFill>
              </a:rPr>
              <a:t>Kingdom</a:t>
            </a:r>
            <a:r>
              <a:rPr lang="fr-FR" dirty="0">
                <a:solidFill>
                  <a:srgbClr val="00B0F0"/>
                </a:solidFill>
              </a:rPr>
              <a:t>, Ireland, </a:t>
            </a:r>
            <a:r>
              <a:rPr lang="fr-FR" dirty="0" err="1">
                <a:solidFill>
                  <a:srgbClr val="00B0F0"/>
                </a:solidFill>
              </a:rPr>
              <a:t>Iceland</a:t>
            </a:r>
            <a:r>
              <a:rPr lang="fr-FR" dirty="0">
                <a:solidFill>
                  <a:srgbClr val="00B0F0"/>
                </a:solidFill>
              </a:rPr>
              <a:t> , </a:t>
            </a:r>
            <a:r>
              <a:rPr lang="fr-FR" dirty="0" err="1">
                <a:solidFill>
                  <a:srgbClr val="00B0F0"/>
                </a:solidFill>
              </a:rPr>
              <a:t>Australia</a:t>
            </a:r>
            <a:r>
              <a:rPr lang="fr-FR" dirty="0">
                <a:solidFill>
                  <a:srgbClr val="00B0F0"/>
                </a:solidFill>
              </a:rPr>
              <a:t>, the USA and Canada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dirty="0">
                <a:solidFill>
                  <a:srgbClr val="FFFF00"/>
                </a:solidFill>
              </a:rPr>
              <a:t>The United </a:t>
            </a:r>
            <a:r>
              <a:rPr lang="fr-FR" dirty="0" err="1">
                <a:solidFill>
                  <a:srgbClr val="FFFF00"/>
                </a:solidFill>
              </a:rPr>
              <a:t>Kingdom</a:t>
            </a:r>
            <a:r>
              <a:rPr lang="fr-FR" dirty="0">
                <a:solidFill>
                  <a:srgbClr val="FFFF00"/>
                </a:solidFill>
              </a:rPr>
              <a:t>, Ireland, New </a:t>
            </a:r>
            <a:r>
              <a:rPr lang="fr-FR" dirty="0" err="1">
                <a:solidFill>
                  <a:srgbClr val="FFFF00"/>
                </a:solidFill>
              </a:rPr>
              <a:t>Zealand</a:t>
            </a:r>
            <a:r>
              <a:rPr lang="fr-FR" dirty="0">
                <a:solidFill>
                  <a:srgbClr val="FFFF00"/>
                </a:solidFill>
              </a:rPr>
              <a:t>, </a:t>
            </a:r>
            <a:r>
              <a:rPr lang="fr-FR" dirty="0" err="1">
                <a:solidFill>
                  <a:srgbClr val="FFFF00"/>
                </a:solidFill>
              </a:rPr>
              <a:t>Australia</a:t>
            </a:r>
            <a:r>
              <a:rPr lang="fr-FR" dirty="0">
                <a:solidFill>
                  <a:srgbClr val="FFFF00"/>
                </a:solidFill>
              </a:rPr>
              <a:t>, the USA and Canada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LcPeriod"/>
            </a:pPr>
            <a:r>
              <a:rPr lang="fr-FR" dirty="0">
                <a:solidFill>
                  <a:srgbClr val="FF00FF"/>
                </a:solidFill>
              </a:rPr>
              <a:t>The United </a:t>
            </a:r>
            <a:r>
              <a:rPr lang="fr-FR" dirty="0" err="1">
                <a:solidFill>
                  <a:srgbClr val="FF00FF"/>
                </a:solidFill>
              </a:rPr>
              <a:t>Kingdom</a:t>
            </a:r>
            <a:r>
              <a:rPr lang="fr-FR" dirty="0">
                <a:solidFill>
                  <a:srgbClr val="FF00FF"/>
                </a:solidFill>
              </a:rPr>
              <a:t>, </a:t>
            </a:r>
            <a:r>
              <a:rPr lang="fr-FR" dirty="0" err="1">
                <a:solidFill>
                  <a:srgbClr val="FF00FF"/>
                </a:solidFill>
              </a:rPr>
              <a:t>Iceland</a:t>
            </a:r>
            <a:r>
              <a:rPr lang="fr-FR" dirty="0">
                <a:solidFill>
                  <a:srgbClr val="FF00FF"/>
                </a:solidFill>
              </a:rPr>
              <a:t>, </a:t>
            </a:r>
            <a:r>
              <a:rPr lang="fr-FR" dirty="0" err="1">
                <a:solidFill>
                  <a:srgbClr val="FF00FF"/>
                </a:solidFill>
              </a:rPr>
              <a:t>Australia</a:t>
            </a:r>
            <a:r>
              <a:rPr lang="fr-FR" dirty="0">
                <a:solidFill>
                  <a:srgbClr val="FF00FF"/>
                </a:solidFill>
              </a:rPr>
              <a:t>, South </a:t>
            </a:r>
            <a:r>
              <a:rPr lang="fr-FR" dirty="0" err="1">
                <a:solidFill>
                  <a:srgbClr val="FF00FF"/>
                </a:solidFill>
              </a:rPr>
              <a:t>Africa</a:t>
            </a:r>
            <a:r>
              <a:rPr lang="fr-FR" dirty="0">
                <a:solidFill>
                  <a:srgbClr val="FF00FF"/>
                </a:solidFill>
              </a:rPr>
              <a:t>, the USA and Canada</a:t>
            </a:r>
          </a:p>
          <a:p>
            <a:pPr marL="457200" indent="-457200"/>
            <a:endParaRPr lang="fr-FR" dirty="0"/>
          </a:p>
        </p:txBody>
      </p:sp>
      <p:pic>
        <p:nvPicPr>
          <p:cNvPr id="16386" name="Picture 2" descr="https://image.shutterstock.com/image-vector/concept-studying-english-travelling-do-260nw-691934683.jpg"/>
          <p:cNvPicPr>
            <a:picLocks noChangeAspect="1" noChangeArrowheads="1"/>
          </p:cNvPicPr>
          <p:nvPr/>
        </p:nvPicPr>
        <p:blipFill>
          <a:blip r:embed="rId2"/>
          <a:srcRect l="15385" r="11538" b="8928"/>
          <a:stretch>
            <a:fillRect/>
          </a:stretch>
        </p:blipFill>
        <p:spPr bwMode="auto">
          <a:xfrm>
            <a:off x="3786182" y="4470491"/>
            <a:ext cx="2071702" cy="1853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ANSWER B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fr-FR" dirty="0">
                <a:solidFill>
                  <a:srgbClr val="00B050"/>
                </a:solidFill>
              </a:rPr>
              <a:t>The UK, Ireland, New </a:t>
            </a:r>
            <a:r>
              <a:rPr lang="fr-FR" dirty="0" err="1">
                <a:solidFill>
                  <a:srgbClr val="00B050"/>
                </a:solidFill>
              </a:rPr>
              <a:t>Zealand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00B050"/>
                </a:solidFill>
              </a:rPr>
              <a:t>Australia</a:t>
            </a:r>
            <a:r>
              <a:rPr lang="fr-FR" dirty="0">
                <a:solidFill>
                  <a:srgbClr val="00B050"/>
                </a:solidFill>
              </a:rPr>
              <a:t>, the USA and Canada are English-</a:t>
            </a:r>
            <a:r>
              <a:rPr lang="fr-FR" dirty="0" err="1">
                <a:solidFill>
                  <a:srgbClr val="00B050"/>
                </a:solidFill>
              </a:rPr>
              <a:t>speaking</a:t>
            </a:r>
            <a:r>
              <a:rPr lang="fr-FR" dirty="0">
                <a:solidFill>
                  <a:srgbClr val="00B050"/>
                </a:solidFill>
              </a:rPr>
              <a:t> countries.</a:t>
            </a:r>
          </a:p>
          <a:p>
            <a:pPr>
              <a:lnSpc>
                <a:spcPct val="160000"/>
              </a:lnSpc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FFC000"/>
                </a:solidFill>
              </a:rPr>
              <a:t>But people </a:t>
            </a:r>
            <a:r>
              <a:rPr lang="fr-FR" dirty="0" err="1">
                <a:solidFill>
                  <a:srgbClr val="FFC000"/>
                </a:solidFill>
              </a:rPr>
              <a:t>also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>
                <a:solidFill>
                  <a:srgbClr val="FFC000"/>
                </a:solidFill>
              </a:rPr>
              <a:t>speak</a:t>
            </a:r>
            <a:r>
              <a:rPr lang="fr-FR" dirty="0">
                <a:solidFill>
                  <a:srgbClr val="FFC000"/>
                </a:solidFill>
              </a:rPr>
              <a:t> English in South </a:t>
            </a:r>
            <a:r>
              <a:rPr lang="fr-FR" dirty="0" err="1">
                <a:solidFill>
                  <a:srgbClr val="FFC000"/>
                </a:solidFill>
              </a:rPr>
              <a:t>Africa</a:t>
            </a:r>
            <a:r>
              <a:rPr lang="fr-FR" dirty="0">
                <a:solidFill>
                  <a:srgbClr val="FFC000"/>
                </a:solidFill>
              </a:rPr>
              <a:t> and in </a:t>
            </a:r>
            <a:r>
              <a:rPr lang="fr-FR" dirty="0" err="1">
                <a:solidFill>
                  <a:srgbClr val="FFC000"/>
                </a:solidFill>
              </a:rPr>
              <a:t>India</a:t>
            </a:r>
            <a:r>
              <a:rPr lang="fr-FR" dirty="0">
                <a:solidFill>
                  <a:srgbClr val="FFC000"/>
                </a:solidFill>
              </a:rPr>
              <a:t>.</a:t>
            </a:r>
          </a:p>
          <a:p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18434" name="Picture 2" descr="Royaume Uni, Pays, Nation, National, Bleu, 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357826"/>
            <a:ext cx="1285884" cy="1285885"/>
          </a:xfrm>
          <a:prstGeom prst="rect">
            <a:avLst/>
          </a:prstGeom>
          <a:noFill/>
        </p:spPr>
      </p:pic>
      <p:pic>
        <p:nvPicPr>
          <p:cNvPr id="18436" name="Picture 4" descr="Eire, L'Irlande, Irlandais, Rub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500702"/>
            <a:ext cx="857256" cy="1012039"/>
          </a:xfrm>
          <a:prstGeom prst="rect">
            <a:avLst/>
          </a:prstGeom>
          <a:noFill/>
        </p:spPr>
      </p:pic>
      <p:pic>
        <p:nvPicPr>
          <p:cNvPr id="18438" name="Picture 6" descr="Nouvelle Zélande, Drapeau, Pays, Nationalité, Carré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572140"/>
            <a:ext cx="928694" cy="928694"/>
          </a:xfrm>
          <a:prstGeom prst="rect">
            <a:avLst/>
          </a:prstGeom>
          <a:noFill/>
        </p:spPr>
      </p:pic>
      <p:pic>
        <p:nvPicPr>
          <p:cNvPr id="18440" name="Picture 8" descr="Drapeau Australien, Drapeau, L'Australie, Symb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572140"/>
            <a:ext cx="1714512" cy="857256"/>
          </a:xfrm>
          <a:prstGeom prst="rect">
            <a:avLst/>
          </a:prstGeom>
          <a:noFill/>
        </p:spPr>
      </p:pic>
      <p:pic>
        <p:nvPicPr>
          <p:cNvPr id="18442" name="Picture 10" descr="Drapeau, Carte, Demande Complète, L'École, U, S, A, 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572140"/>
            <a:ext cx="1487467" cy="918821"/>
          </a:xfrm>
          <a:prstGeom prst="rect">
            <a:avLst/>
          </a:prstGeom>
          <a:noFill/>
        </p:spPr>
      </p:pic>
      <p:pic>
        <p:nvPicPr>
          <p:cNvPr id="18444" name="Picture 12" descr="Afrique Du Sud, Drapeau, Pays, Nationalité, Carré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572140"/>
            <a:ext cx="857223" cy="857223"/>
          </a:xfrm>
          <a:prstGeom prst="rect">
            <a:avLst/>
          </a:prstGeom>
          <a:noFill/>
        </p:spPr>
      </p:pic>
      <p:pic>
        <p:nvPicPr>
          <p:cNvPr id="18446" name="Picture 14" descr="Soccer Ball, Basket-Ball, Ind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5572140"/>
            <a:ext cx="773087" cy="776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98671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/>
              <a:t>3. </a:t>
            </a:r>
            <a:r>
              <a:rPr lang="fr-FR" sz="2800" dirty="0" err="1"/>
              <a:t>Fill</a:t>
            </a:r>
            <a:r>
              <a:rPr lang="fr-FR" sz="2800" dirty="0"/>
              <a:t> in the </a:t>
            </a:r>
            <a:r>
              <a:rPr lang="fr-FR" sz="2800" dirty="0" err="1"/>
              <a:t>blanks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3214686"/>
            <a:ext cx="8429684" cy="1500187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lphaLcPeriod"/>
            </a:pPr>
            <a:r>
              <a:rPr lang="fr-FR" sz="7400" dirty="0"/>
              <a:t>Hello, _________ </a:t>
            </a:r>
            <a:r>
              <a:rPr lang="fr-FR" sz="7400" dirty="0" err="1"/>
              <a:t>your</a:t>
            </a:r>
            <a:r>
              <a:rPr lang="fr-FR" sz="7400" dirty="0"/>
              <a:t> </a:t>
            </a:r>
            <a:r>
              <a:rPr lang="fr-FR" sz="7400" dirty="0" err="1"/>
              <a:t>name</a:t>
            </a:r>
            <a:r>
              <a:rPr lang="fr-FR" sz="7400" dirty="0"/>
              <a:t>?</a:t>
            </a:r>
          </a:p>
          <a:p>
            <a:pPr marL="457200" indent="-457200">
              <a:buAutoNum type="alphaLcPeriod"/>
            </a:pPr>
            <a:endParaRPr lang="fr-FR" sz="7400" dirty="0"/>
          </a:p>
          <a:p>
            <a:pPr marL="457200" indent="-457200">
              <a:buAutoNum type="alphaLcPeriod"/>
            </a:pPr>
            <a:r>
              <a:rPr lang="fr-FR" sz="7400" dirty="0"/>
              <a:t>__________ are </a:t>
            </a:r>
            <a:r>
              <a:rPr lang="fr-FR" sz="7400" dirty="0" err="1"/>
              <a:t>you</a:t>
            </a:r>
            <a:r>
              <a:rPr lang="fr-FR" sz="7400" dirty="0"/>
              <a:t> </a:t>
            </a:r>
            <a:r>
              <a:rPr lang="fr-FR" sz="7400" dirty="0" err="1"/>
              <a:t>from</a:t>
            </a:r>
            <a:r>
              <a:rPr lang="fr-FR" sz="7400" dirty="0"/>
              <a:t>?</a:t>
            </a:r>
          </a:p>
          <a:p>
            <a:pPr marL="457200" indent="-457200">
              <a:buAutoNum type="alphaLcPeriod"/>
            </a:pPr>
            <a:endParaRPr lang="fr-FR" sz="7400" dirty="0"/>
          </a:p>
          <a:p>
            <a:pPr marL="457200" indent="-457200">
              <a:buFont typeface="Arial" pitchFamily="34" charset="0"/>
              <a:buAutoNum type="alphaLcPeriod"/>
            </a:pPr>
            <a:r>
              <a:rPr lang="fr-FR" sz="7400" dirty="0" err="1"/>
              <a:t>What’s</a:t>
            </a:r>
            <a:r>
              <a:rPr lang="fr-FR" sz="7400" dirty="0"/>
              <a:t> </a:t>
            </a:r>
            <a:r>
              <a:rPr lang="fr-FR" sz="7400" dirty="0" err="1"/>
              <a:t>your</a:t>
            </a:r>
            <a:r>
              <a:rPr lang="fr-FR" sz="7400" dirty="0"/>
              <a:t> _____________? 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3609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Passeport, Identité, Visa, Pays, Voy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929066"/>
            <a:ext cx="571504" cy="8164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ANSWERS: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270000"/>
              </a:lnSpc>
              <a:buAutoNum type="alphaLcPeriod"/>
            </a:pPr>
            <a:r>
              <a:rPr lang="fr-FR" sz="2400" dirty="0">
                <a:solidFill>
                  <a:srgbClr val="00B050"/>
                </a:solidFill>
              </a:rPr>
              <a:t>Hello, </a:t>
            </a:r>
            <a:r>
              <a:rPr lang="fr-FR" sz="2400" u="sng" dirty="0" err="1">
                <a:solidFill>
                  <a:srgbClr val="00B050"/>
                </a:solidFill>
              </a:rPr>
              <a:t>what</a:t>
            </a:r>
            <a:r>
              <a:rPr lang="fr-FR" sz="2400" dirty="0" err="1">
                <a:solidFill>
                  <a:srgbClr val="00B050"/>
                </a:solidFill>
              </a:rPr>
              <a:t>’s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err="1">
                <a:solidFill>
                  <a:srgbClr val="00B050"/>
                </a:solidFill>
              </a:rPr>
              <a:t>your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err="1">
                <a:solidFill>
                  <a:srgbClr val="00B050"/>
                </a:solidFill>
              </a:rPr>
              <a:t>name</a:t>
            </a:r>
            <a:r>
              <a:rPr lang="fr-FR" sz="2400" dirty="0">
                <a:solidFill>
                  <a:srgbClr val="00B050"/>
                </a:solidFill>
              </a:rPr>
              <a:t>?</a:t>
            </a:r>
          </a:p>
          <a:p>
            <a:pPr marL="514350" indent="-514350" algn="l">
              <a:lnSpc>
                <a:spcPct val="270000"/>
              </a:lnSpc>
              <a:buAutoNum type="alphaLcPeriod"/>
            </a:pPr>
            <a:r>
              <a:rPr lang="fr-FR" sz="2400" u="sng" dirty="0" err="1">
                <a:solidFill>
                  <a:srgbClr val="00B050"/>
                </a:solidFill>
              </a:rPr>
              <a:t>Where</a:t>
            </a:r>
            <a:r>
              <a:rPr lang="fr-FR" sz="2400" dirty="0">
                <a:solidFill>
                  <a:srgbClr val="00B050"/>
                </a:solidFill>
              </a:rPr>
              <a:t> are </a:t>
            </a:r>
            <a:r>
              <a:rPr lang="fr-FR" sz="2400" dirty="0" err="1">
                <a:solidFill>
                  <a:srgbClr val="00B050"/>
                </a:solidFill>
              </a:rPr>
              <a:t>you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err="1">
                <a:solidFill>
                  <a:srgbClr val="00B050"/>
                </a:solidFill>
              </a:rPr>
              <a:t>from</a:t>
            </a:r>
            <a:r>
              <a:rPr lang="fr-FR" sz="2400" dirty="0">
                <a:solidFill>
                  <a:srgbClr val="00B050"/>
                </a:solidFill>
              </a:rPr>
              <a:t>?</a:t>
            </a:r>
          </a:p>
          <a:p>
            <a:pPr marL="514350" indent="-514350" algn="l">
              <a:lnSpc>
                <a:spcPct val="270000"/>
              </a:lnSpc>
              <a:buAutoNum type="alphaLcPeriod"/>
            </a:pPr>
            <a:r>
              <a:rPr lang="fr-FR" sz="2400" dirty="0" err="1">
                <a:solidFill>
                  <a:srgbClr val="00B050"/>
                </a:solidFill>
              </a:rPr>
              <a:t>What’s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err="1">
                <a:solidFill>
                  <a:srgbClr val="00B050"/>
                </a:solidFill>
              </a:rPr>
              <a:t>your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u="sng" dirty="0" err="1">
                <a:solidFill>
                  <a:srgbClr val="00B050"/>
                </a:solidFill>
              </a:rPr>
              <a:t>nationality</a:t>
            </a:r>
            <a:r>
              <a:rPr lang="fr-FR" sz="2400" dirty="0">
                <a:solidFill>
                  <a:srgbClr val="00B050"/>
                </a:solidFill>
              </a:rPr>
              <a:t>?</a:t>
            </a:r>
            <a:br>
              <a:rPr lang="fr-FR" sz="2400" dirty="0">
                <a:solidFill>
                  <a:srgbClr val="00B050"/>
                </a:solidFill>
              </a:rPr>
            </a:br>
            <a:endParaRPr lang="fr-F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986714" cy="1362075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4. </a:t>
            </a:r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can</a:t>
            </a:r>
            <a:r>
              <a:rPr lang="fr-FR" sz="2800" dirty="0"/>
              <a:t> </a:t>
            </a:r>
            <a:r>
              <a:rPr lang="fr-FR" sz="2800" dirty="0" err="1"/>
              <a:t>you</a:t>
            </a:r>
            <a:r>
              <a:rPr lang="fr-FR" sz="2800" dirty="0"/>
              <a:t> </a:t>
            </a:r>
            <a:r>
              <a:rPr lang="fr-FR" sz="2800" dirty="0" err="1"/>
              <a:t>find</a:t>
            </a:r>
            <a:r>
              <a:rPr lang="fr-FR" sz="2800" dirty="0"/>
              <a:t> in a </a:t>
            </a:r>
            <a:r>
              <a:rPr lang="fr-FR" sz="2800" dirty="0" err="1"/>
              <a:t>school</a:t>
            </a:r>
            <a:r>
              <a:rPr lang="fr-FR" sz="2800" dirty="0"/>
              <a:t>?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4714884"/>
            <a:ext cx="8429684" cy="1500187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fr-FR" dirty="0"/>
              <a:t>A gym, a cafeteria, a </a:t>
            </a:r>
            <a:r>
              <a:rPr lang="fr-FR" dirty="0" err="1"/>
              <a:t>library</a:t>
            </a:r>
            <a:r>
              <a:rPr lang="fr-FR" dirty="0"/>
              <a:t>, </a:t>
            </a:r>
            <a:r>
              <a:rPr lang="fr-FR" dirty="0" err="1"/>
              <a:t>classrooms</a:t>
            </a:r>
            <a:r>
              <a:rPr lang="fr-FR" dirty="0"/>
              <a:t>, computer </a:t>
            </a:r>
            <a:r>
              <a:rPr lang="fr-FR" dirty="0" err="1"/>
              <a:t>rooms</a:t>
            </a:r>
            <a:r>
              <a:rPr lang="fr-FR" dirty="0"/>
              <a:t> and </a:t>
            </a:r>
            <a:r>
              <a:rPr lang="fr-FR" dirty="0" err="1"/>
              <a:t>lockers</a:t>
            </a:r>
            <a:r>
              <a:rPr lang="fr-FR" dirty="0"/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r>
              <a:rPr lang="fr-FR" dirty="0" err="1"/>
              <a:t>Bedrooms</a:t>
            </a:r>
            <a:r>
              <a:rPr lang="fr-FR" dirty="0"/>
              <a:t>, a </a:t>
            </a:r>
            <a:r>
              <a:rPr lang="fr-FR" dirty="0" err="1"/>
              <a:t>bookshop</a:t>
            </a:r>
            <a:r>
              <a:rPr lang="fr-FR" dirty="0"/>
              <a:t>, a </a:t>
            </a:r>
            <a:r>
              <a:rPr lang="fr-FR" dirty="0" err="1"/>
              <a:t>library</a:t>
            </a:r>
            <a:r>
              <a:rPr lang="fr-FR" dirty="0"/>
              <a:t>, </a:t>
            </a:r>
            <a:r>
              <a:rPr lang="fr-FR" dirty="0" err="1"/>
              <a:t>classrooms</a:t>
            </a:r>
            <a:r>
              <a:rPr lang="fr-FR" dirty="0"/>
              <a:t> and science </a:t>
            </a:r>
            <a:r>
              <a:rPr lang="fr-FR" dirty="0" err="1"/>
              <a:t>rooms</a:t>
            </a:r>
            <a:r>
              <a:rPr lang="fr-FR" dirty="0"/>
              <a:t>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r>
              <a:rPr lang="fr-FR" dirty="0"/>
              <a:t>A </a:t>
            </a:r>
            <a:r>
              <a:rPr lang="fr-FR" dirty="0" err="1"/>
              <a:t>playground</a:t>
            </a:r>
            <a:r>
              <a:rPr lang="fr-FR" dirty="0"/>
              <a:t>, </a:t>
            </a:r>
            <a:r>
              <a:rPr lang="fr-FR" dirty="0" err="1"/>
              <a:t>classrooms</a:t>
            </a:r>
            <a:r>
              <a:rPr lang="fr-FR" dirty="0"/>
              <a:t>, a </a:t>
            </a:r>
            <a:r>
              <a:rPr lang="fr-FR" dirty="0" err="1"/>
              <a:t>library</a:t>
            </a:r>
            <a:r>
              <a:rPr lang="fr-FR" dirty="0"/>
              <a:t>, a </a:t>
            </a:r>
            <a:r>
              <a:rPr lang="fr-FR" dirty="0" err="1"/>
              <a:t>kitchen</a:t>
            </a:r>
            <a:r>
              <a:rPr lang="fr-FR" dirty="0"/>
              <a:t> and a hall.</a:t>
            </a:r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>
              <a:buAutoNum type="alphaLcPeriod"/>
            </a:pPr>
            <a:endParaRPr lang="fr-FR" dirty="0"/>
          </a:p>
          <a:p>
            <a:pPr marL="457200" indent="-457200"/>
            <a:endParaRPr lang="fr-FR" dirty="0"/>
          </a:p>
        </p:txBody>
      </p:sp>
      <p:pic>
        <p:nvPicPr>
          <p:cNvPr id="19458" name="Picture 2" descr="Garçon, Jeune Fille, Main Dans La Main, Enf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786213" cy="2543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ANSWER 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3071810"/>
            <a:ext cx="8001056" cy="1752600"/>
          </a:xfrm>
        </p:spPr>
        <p:txBody>
          <a:bodyPr/>
          <a:lstStyle/>
          <a:p>
            <a:r>
              <a:rPr lang="fr-FR" dirty="0" err="1">
                <a:solidFill>
                  <a:srgbClr val="00B050"/>
                </a:solidFill>
              </a:rPr>
              <a:t>At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school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there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a gym, a cafeteria, a </a:t>
            </a:r>
            <a:r>
              <a:rPr lang="fr-FR" dirty="0" err="1">
                <a:solidFill>
                  <a:srgbClr val="00B050"/>
                </a:solidFill>
              </a:rPr>
              <a:t>library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  <a:p>
            <a:r>
              <a:rPr lang="fr-FR" dirty="0">
                <a:solidFill>
                  <a:srgbClr val="FF0000"/>
                </a:solidFill>
              </a:rPr>
              <a:t>There are </a:t>
            </a:r>
            <a:r>
              <a:rPr lang="fr-FR" dirty="0" err="1">
                <a:solidFill>
                  <a:srgbClr val="00B050"/>
                </a:solidFill>
              </a:rPr>
              <a:t>classrooms</a:t>
            </a:r>
            <a:r>
              <a:rPr lang="fr-FR" dirty="0">
                <a:solidFill>
                  <a:srgbClr val="00B050"/>
                </a:solidFill>
              </a:rPr>
              <a:t>, computer </a:t>
            </a:r>
            <a:r>
              <a:rPr lang="fr-FR" dirty="0" err="1">
                <a:solidFill>
                  <a:srgbClr val="00B050"/>
                </a:solidFill>
              </a:rPr>
              <a:t>rooms</a:t>
            </a:r>
            <a:r>
              <a:rPr lang="fr-FR" dirty="0">
                <a:solidFill>
                  <a:srgbClr val="00B050"/>
                </a:solidFill>
              </a:rPr>
              <a:t> and </a:t>
            </a:r>
            <a:r>
              <a:rPr lang="fr-FR" dirty="0" err="1">
                <a:solidFill>
                  <a:srgbClr val="00B050"/>
                </a:solidFill>
              </a:rPr>
              <a:t>lockers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6667" r="6667" b="11422"/>
          <a:stretch>
            <a:fillRect/>
          </a:stretch>
        </p:blipFill>
        <p:spPr bwMode="auto">
          <a:xfrm>
            <a:off x="7500958" y="207167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43380"/>
            <a:ext cx="868390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8599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143380"/>
            <a:ext cx="888418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5" y="4643446"/>
            <a:ext cx="993412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7" y="2214554"/>
            <a:ext cx="837327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57158" y="621508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>
                <a:solidFill>
                  <a:srgbClr val="FF0000"/>
                </a:solidFill>
              </a:rPr>
              <a:t>there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is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+ nom singulier / </a:t>
            </a:r>
            <a:r>
              <a:rPr lang="fr-FR" b="1" i="1" dirty="0" err="1">
                <a:solidFill>
                  <a:srgbClr val="FF0000"/>
                </a:solidFill>
              </a:rPr>
              <a:t>there</a:t>
            </a:r>
            <a:r>
              <a:rPr lang="fr-FR" b="1" i="1" dirty="0">
                <a:solidFill>
                  <a:srgbClr val="FF0000"/>
                </a:solidFill>
              </a:rPr>
              <a:t> are </a:t>
            </a:r>
            <a:r>
              <a:rPr lang="fr-FR" b="1" dirty="0">
                <a:solidFill>
                  <a:srgbClr val="FF0000"/>
                </a:solidFill>
              </a:rPr>
              <a:t>+ nom pluriel  = il y a</a:t>
            </a:r>
          </a:p>
        </p:txBody>
      </p:sp>
      <p:pic>
        <p:nvPicPr>
          <p:cNvPr id="14338" name="Picture 2" descr="Note, Bloc Notes, Pad, Papier, N'Oubliez Pas, Rapp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5929330"/>
            <a:ext cx="987401" cy="829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627</Words>
  <Application>Microsoft Macintosh PowerPoint</Application>
  <PresentationFormat>Affichage à l'écran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THE BIG REVISION QUIZ</vt:lpstr>
      <vt:lpstr>1. What is the capital city of scotland?</vt:lpstr>
      <vt:lpstr>   ANSWER C</vt:lpstr>
      <vt:lpstr>2. Name 6 english-speaking countries*. (*DES PAYS anglophones)</vt:lpstr>
      <vt:lpstr>ANSWER B</vt:lpstr>
      <vt:lpstr>3. Fill in the blanks  </vt:lpstr>
      <vt:lpstr>ANSWERS:</vt:lpstr>
      <vt:lpstr>4. What can you find in a school?  </vt:lpstr>
      <vt:lpstr>ANSWER A</vt:lpstr>
      <vt:lpstr>5. Find the correct sentence.   </vt:lpstr>
      <vt:lpstr>ANSWER D</vt:lpstr>
      <vt:lpstr>6. Find the correct sentence.   </vt:lpstr>
      <vt:lpstr>ANSWER A</vt:lpstr>
      <vt:lpstr>7. Complete the sentences about bart’S FAMILY.   </vt:lpstr>
      <vt:lpstr>7. ANSWERS  </vt:lpstr>
      <vt:lpstr>8. Who is it?  LOOK AT THE PICTURE  Choose the right description. </vt:lpstr>
      <vt:lpstr>ANSWER B</vt:lpstr>
      <vt:lpstr>9. Morning routine  complete the sentences. </vt:lpstr>
      <vt:lpstr>9. Morning routine  ANSWERS</vt:lpstr>
      <vt:lpstr>10. SCHOOL SUBJECTS  WHICH ONES ARE NOT SCHOOL SUBJECTS? </vt:lpstr>
      <vt:lpstr>10.   ANSWER A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Nuss</dc:creator>
  <cp:lastModifiedBy>Nuss</cp:lastModifiedBy>
  <cp:revision>19</cp:revision>
  <dcterms:created xsi:type="dcterms:W3CDTF">2020-03-28T12:25:22Z</dcterms:created>
  <dcterms:modified xsi:type="dcterms:W3CDTF">2020-03-31T16:14:18Z</dcterms:modified>
</cp:coreProperties>
</file>