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61" r:id="rId5"/>
    <p:sldId id="260" r:id="rId6"/>
    <p:sldId id="262" r:id="rId7"/>
    <p:sldId id="281" r:id="rId8"/>
    <p:sldId id="263" r:id="rId9"/>
    <p:sldId id="264" r:id="rId10"/>
    <p:sldId id="269" r:id="rId11"/>
    <p:sldId id="285" r:id="rId12"/>
    <p:sldId id="288" r:id="rId13"/>
    <p:sldId id="267" r:id="rId14"/>
    <p:sldId id="271" r:id="rId15"/>
    <p:sldId id="272" r:id="rId16"/>
    <p:sldId id="274" r:id="rId17"/>
    <p:sldId id="273" r:id="rId18"/>
    <p:sldId id="265" r:id="rId19"/>
    <p:sldId id="276" r:id="rId20"/>
    <p:sldId id="282" r:id="rId21"/>
    <p:sldId id="279" r:id="rId22"/>
    <p:sldId id="286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86379" autoAdjust="0"/>
  </p:normalViewPr>
  <p:slideViewPr>
    <p:cSldViewPr>
      <p:cViewPr>
        <p:scale>
          <a:sx n="70" d="100"/>
          <a:sy n="70" d="100"/>
        </p:scale>
        <p:origin x="-2814" y="-11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6AEAE-1265-4718-B12A-B0597CB907A8}" type="datetimeFigureOut">
              <a:rPr lang="fr-FR" smtClean="0"/>
              <a:t>02/05/2014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FE42B-61FC-4E7C-8124-483D32E27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881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FE42B-61FC-4E7C-8124-483D32E27760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409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A8EC-9A20-4010-B0D0-B93E21ACA40F}" type="datetime1">
              <a:rPr lang="fr-FR" smtClean="0"/>
              <a:t>02/05/2014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72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E812-964C-47C6-9065-24B65894D74F}" type="datetime1">
              <a:rPr lang="fr-FR" smtClean="0"/>
              <a:t>02/05/2014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18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41AA-4447-46A9-A728-3F95371F367F}" type="datetime1">
              <a:rPr lang="fr-FR" smtClean="0"/>
              <a:t>02/05/2014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86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52DD-CC89-4273-B2F5-77500806F259}" type="datetime1">
              <a:rPr lang="fr-FR" smtClean="0"/>
              <a:t>02/05/2014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31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2913-9775-4D50-A5EE-740C92BAE615}" type="datetime1">
              <a:rPr lang="fr-FR" smtClean="0"/>
              <a:t>02/05/2014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30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3B09-982C-462A-ACBB-D74968BE789B}" type="datetime1">
              <a:rPr lang="fr-FR" smtClean="0"/>
              <a:t>02/05/2014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09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4A84-C075-4DEC-A8DD-7839EA265571}" type="datetime1">
              <a:rPr lang="fr-FR" smtClean="0"/>
              <a:t>02/05/2014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90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C347-D101-424C-AEDC-92FF4F7ADFBF}" type="datetime1">
              <a:rPr lang="fr-FR" smtClean="0"/>
              <a:t>02/05/2014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31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FDA9-72F6-4217-A8E7-FF257B94D865}" type="datetime1">
              <a:rPr lang="fr-FR" smtClean="0"/>
              <a:t>02/05/2014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19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B911-B953-4926-9850-7EBAFAAF85E7}" type="datetime1">
              <a:rPr lang="fr-FR" smtClean="0"/>
              <a:t>02/05/2014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967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E182-3E9C-450A-867C-F2303BBC71FA}" type="datetime1">
              <a:rPr lang="fr-FR" smtClean="0"/>
              <a:t>02/05/2014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80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8EAB8-90C4-49C6-81E7-CD7C4F2AF5AE}" type="datetime1">
              <a:rPr lang="fr-FR" smtClean="0"/>
              <a:t>02/05/2014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EA72F-167D-45C8-86C9-5F9BD95F7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59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7" Type="http://schemas.openxmlformats.org/officeDocument/2006/relationships/image" Target="../media/image31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emf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3" b="2575"/>
          <a:stretch/>
        </p:blipFill>
        <p:spPr bwMode="auto">
          <a:xfrm>
            <a:off x="17748" y="-104775"/>
            <a:ext cx="9108504" cy="7067550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  <a:lumMod val="1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21382"/>
            <a:ext cx="7772400" cy="1470025"/>
          </a:xfrm>
        </p:spPr>
        <p:txBody>
          <a:bodyPr>
            <a:noAutofit/>
          </a:bodyPr>
          <a:lstStyle/>
          <a:p>
            <a:r>
              <a:rPr lang="fr-FR" sz="11500" b="1" u="sng" dirty="0" smtClean="0">
                <a:solidFill>
                  <a:srgbClr val="FF0000"/>
                </a:solidFill>
              </a:rPr>
              <a:t>Le solitaire</a:t>
            </a:r>
            <a:endParaRPr lang="fr-FR" sz="11500" b="1" u="sng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5103093"/>
            <a:ext cx="6696744" cy="1752600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2060"/>
                </a:solidFill>
              </a:rPr>
              <a:t>Ou l’histoire du pion sans famille</a:t>
            </a:r>
            <a:endParaRPr lang="fr-FR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43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404664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existe un unique moyen de déplacer un pion toujours dans une même direction avec plusieurs fois une case vide.</a:t>
            </a:r>
          </a:p>
          <a:p>
            <a:r>
              <a:rPr lang="fr-FR" dirty="0" smtClean="0"/>
              <a:t>Nous l’appellerons  « configuration bout de chaîne » car elle peut être ajoutée à l’extrémité de l’ensemble des pions sans modifier l’issue du solitaire.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872325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>
            <a:endCxn id="1027" idx="3"/>
          </p:cNvCxnSpPr>
          <p:nvPr/>
        </p:nvCxnSpPr>
        <p:spPr>
          <a:xfrm>
            <a:off x="8100392" y="2780928"/>
            <a:ext cx="874383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enthèse ouvrante 7"/>
          <p:cNvSpPr/>
          <p:nvPr/>
        </p:nvSpPr>
        <p:spPr>
          <a:xfrm>
            <a:off x="6084168" y="1916832"/>
            <a:ext cx="360040" cy="1656184"/>
          </a:xfrm>
          <a:prstGeom prst="leftBracket">
            <a:avLst>
              <a:gd name="adj" fmla="val 91726"/>
            </a:avLst>
          </a:prstGeom>
          <a:ln w="762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0" y="4509120"/>
            <a:ext cx="87232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Parenthèse ouvrante 13"/>
          <p:cNvSpPr/>
          <p:nvPr/>
        </p:nvSpPr>
        <p:spPr>
          <a:xfrm>
            <a:off x="6084168" y="4077072"/>
            <a:ext cx="360040" cy="1656184"/>
          </a:xfrm>
          <a:prstGeom prst="leftBracket">
            <a:avLst>
              <a:gd name="adj" fmla="val 91726"/>
            </a:avLst>
          </a:prstGeom>
          <a:ln w="762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Flèche courbée vers le bas 14"/>
          <p:cNvSpPr/>
          <p:nvPr/>
        </p:nvSpPr>
        <p:spPr>
          <a:xfrm>
            <a:off x="683568" y="4077072"/>
            <a:ext cx="1944216" cy="648072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16" name="Flèche courbée vers le bas 15"/>
          <p:cNvSpPr/>
          <p:nvPr/>
        </p:nvSpPr>
        <p:spPr>
          <a:xfrm>
            <a:off x="2699792" y="4077072"/>
            <a:ext cx="2016224" cy="648072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17" name="Flèche courbée vers le bas 16"/>
          <p:cNvSpPr/>
          <p:nvPr/>
        </p:nvSpPr>
        <p:spPr>
          <a:xfrm>
            <a:off x="4788024" y="4077072"/>
            <a:ext cx="1944216" cy="648072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8167256" y="5019053"/>
            <a:ext cx="874383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09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11</a:t>
            </a:fld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00" y="1483029"/>
            <a:ext cx="9153500" cy="793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259632" y="26064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Intéressons nous aux configurations gagnantes à 2 cases vides consécutives.</a:t>
            </a:r>
            <a:endParaRPr lang="fr-FR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00" y="3139213"/>
            <a:ext cx="9153500" cy="793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8229"/>
            <a:ext cx="9144000" cy="79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arenthèse fermante 8"/>
          <p:cNvSpPr/>
          <p:nvPr/>
        </p:nvSpPr>
        <p:spPr>
          <a:xfrm>
            <a:off x="2123728" y="4581588"/>
            <a:ext cx="144015" cy="1366300"/>
          </a:xfrm>
          <a:prstGeom prst="rightBracket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800" dirty="0"/>
          </a:p>
        </p:txBody>
      </p:sp>
      <p:sp>
        <p:nvSpPr>
          <p:cNvPr id="10" name="Parenthèse fermante 9"/>
          <p:cNvSpPr/>
          <p:nvPr/>
        </p:nvSpPr>
        <p:spPr>
          <a:xfrm>
            <a:off x="3659136" y="2852984"/>
            <a:ext cx="144015" cy="1366300"/>
          </a:xfrm>
          <a:prstGeom prst="rightBracket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800" dirty="0"/>
          </a:p>
        </p:txBody>
      </p:sp>
      <p:sp>
        <p:nvSpPr>
          <p:cNvPr id="11" name="Parenthèse fermante 10"/>
          <p:cNvSpPr/>
          <p:nvPr/>
        </p:nvSpPr>
        <p:spPr>
          <a:xfrm>
            <a:off x="3635896" y="1194662"/>
            <a:ext cx="144015" cy="1366300"/>
          </a:xfrm>
          <a:prstGeom prst="rightBracket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800" dirty="0"/>
          </a:p>
        </p:txBody>
      </p:sp>
      <p:sp>
        <p:nvSpPr>
          <p:cNvPr id="12" name="Parenthèse ouvrante 11"/>
          <p:cNvSpPr/>
          <p:nvPr/>
        </p:nvSpPr>
        <p:spPr>
          <a:xfrm>
            <a:off x="5364088" y="1196800"/>
            <a:ext cx="144016" cy="1366300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800" dirty="0"/>
          </a:p>
        </p:txBody>
      </p:sp>
      <p:sp>
        <p:nvSpPr>
          <p:cNvPr id="13" name="Parenthèse ouvrante 12"/>
          <p:cNvSpPr/>
          <p:nvPr/>
        </p:nvSpPr>
        <p:spPr>
          <a:xfrm>
            <a:off x="5364088" y="2852984"/>
            <a:ext cx="144016" cy="1366300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800" dirty="0"/>
          </a:p>
        </p:txBody>
      </p:sp>
      <p:sp>
        <p:nvSpPr>
          <p:cNvPr id="14" name="Parenthèse ouvrante 13"/>
          <p:cNvSpPr/>
          <p:nvPr/>
        </p:nvSpPr>
        <p:spPr>
          <a:xfrm>
            <a:off x="6876256" y="4581588"/>
            <a:ext cx="144016" cy="1366300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3789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476672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Il existe une seule configuration pour deux cases vides consécutives que voici :</a:t>
            </a:r>
            <a:endParaRPr lang="fr-FR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47" y="2114939"/>
            <a:ext cx="8562913" cy="810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ccolade ouvrante 3"/>
          <p:cNvSpPr/>
          <p:nvPr/>
        </p:nvSpPr>
        <p:spPr>
          <a:xfrm rot="16200000">
            <a:off x="584515" y="2646039"/>
            <a:ext cx="2574371" cy="1512170"/>
          </a:xfrm>
          <a:prstGeom prst="leftBrace">
            <a:avLst>
              <a:gd name="adj1" fmla="val 6014"/>
              <a:gd name="adj2" fmla="val 50000"/>
            </a:avLst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Accolade ouvrante 7"/>
          <p:cNvSpPr/>
          <p:nvPr/>
        </p:nvSpPr>
        <p:spPr>
          <a:xfrm rot="16200000">
            <a:off x="1831117" y="2920362"/>
            <a:ext cx="3177513" cy="1584177"/>
          </a:xfrm>
          <a:prstGeom prst="leftBrace">
            <a:avLst>
              <a:gd name="adj1" fmla="val 5928"/>
              <a:gd name="adj2" fmla="val 50000"/>
            </a:avLst>
          </a:prstGeom>
          <a:ln w="571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Accolade ouvrante 8"/>
          <p:cNvSpPr/>
          <p:nvPr/>
        </p:nvSpPr>
        <p:spPr>
          <a:xfrm rot="16200000">
            <a:off x="6021119" y="2618793"/>
            <a:ext cx="2574371" cy="1584176"/>
          </a:xfrm>
          <a:prstGeom prst="leftBrace">
            <a:avLst>
              <a:gd name="adj1" fmla="val 5760"/>
              <a:gd name="adj2" fmla="val 5000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58308" y="4776524"/>
            <a:ext cx="2817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7030A0"/>
                </a:solidFill>
              </a:rPr>
              <a:t>m x (1 pion + 1 case vide)</a:t>
            </a:r>
            <a:endParaRPr lang="fr-FR" b="1" dirty="0">
              <a:solidFill>
                <a:srgbClr val="7030A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853942" y="5363924"/>
            <a:ext cx="121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CC00"/>
                </a:solidFill>
              </a:rPr>
              <a:t>p</a:t>
            </a:r>
            <a:r>
              <a:rPr lang="fr-FR" b="1" dirty="0" smtClean="0">
                <a:solidFill>
                  <a:srgbClr val="00CC00"/>
                </a:solidFill>
              </a:rPr>
              <a:t> x 2 pions</a:t>
            </a:r>
            <a:endParaRPr lang="fr-FR" b="1" dirty="0">
              <a:solidFill>
                <a:srgbClr val="00CC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12914" y="4776524"/>
            <a:ext cx="277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n</a:t>
            </a:r>
            <a:r>
              <a:rPr lang="fr-FR" b="1" dirty="0" smtClean="0">
                <a:solidFill>
                  <a:srgbClr val="FF0000"/>
                </a:solidFill>
              </a:rPr>
              <a:t> x (1 pion + 1 case vide)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7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8208" y="476672"/>
            <a:ext cx="844204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La configuration du solitaire gagnant à une case vide dépend du nombre de pions consécutifs dans le premier ensemble donné :</a:t>
            </a:r>
          </a:p>
          <a:p>
            <a:endParaRPr lang="fr-FR" sz="2800" dirty="0" smtClean="0"/>
          </a:p>
          <a:p>
            <a:pPr marL="1200150" lvl="1" indent="-742950">
              <a:buAutoNum type="circleNumDbPlain"/>
            </a:pPr>
            <a:r>
              <a:rPr lang="fr-FR" sz="3600" b="1" dirty="0" smtClean="0">
                <a:solidFill>
                  <a:srgbClr val="C00000"/>
                </a:solidFill>
              </a:rPr>
              <a:t>2q pions + 1 case vide + </a:t>
            </a:r>
            <a:r>
              <a:rPr lang="fr-FR" sz="3600" b="1" dirty="0" smtClean="0">
                <a:solidFill>
                  <a:srgbClr val="0070C0"/>
                </a:solidFill>
              </a:rPr>
              <a:t>1</a:t>
            </a:r>
            <a:r>
              <a:rPr lang="fr-FR" sz="3600" b="1" dirty="0" smtClean="0">
                <a:solidFill>
                  <a:srgbClr val="C00000"/>
                </a:solidFill>
              </a:rPr>
              <a:t> pion</a:t>
            </a:r>
          </a:p>
          <a:p>
            <a:pPr marL="1200150" lvl="1" indent="-742950">
              <a:buAutoNum type="circleNumDbPlain"/>
            </a:pPr>
            <a:endParaRPr lang="fr-FR" sz="3600" b="1" dirty="0" smtClean="0">
              <a:solidFill>
                <a:srgbClr val="C00000"/>
              </a:solidFill>
            </a:endParaRPr>
          </a:p>
          <a:p>
            <a:pPr marL="1200150" lvl="1" indent="-742950">
              <a:buAutoNum type="circleNumDbPlain"/>
            </a:pPr>
            <a:endParaRPr lang="fr-FR" sz="3600" b="1" dirty="0">
              <a:solidFill>
                <a:srgbClr val="C00000"/>
              </a:solidFill>
            </a:endParaRPr>
          </a:p>
          <a:p>
            <a:pPr marL="1200150" lvl="1" indent="-742950">
              <a:buAutoNum type="circleNumDbPlain"/>
            </a:pPr>
            <a:endParaRPr lang="fr-FR" sz="3600" b="1" dirty="0" smtClean="0">
              <a:solidFill>
                <a:srgbClr val="C00000"/>
              </a:solidFill>
            </a:endParaRPr>
          </a:p>
          <a:p>
            <a:pPr marL="1200150" lvl="1" indent="-742950">
              <a:buFontTx/>
              <a:buAutoNum type="circleNumDbPlain"/>
            </a:pPr>
            <a:r>
              <a:rPr lang="fr-FR" sz="3600" b="1" dirty="0" smtClean="0">
                <a:solidFill>
                  <a:srgbClr val="C00000"/>
                </a:solidFill>
              </a:rPr>
              <a:t>(2q + 1) </a:t>
            </a:r>
            <a:r>
              <a:rPr lang="fr-FR" sz="3600" b="1" dirty="0">
                <a:solidFill>
                  <a:srgbClr val="C00000"/>
                </a:solidFill>
              </a:rPr>
              <a:t>pions + 1 </a:t>
            </a:r>
            <a:r>
              <a:rPr lang="fr-FR" sz="3600" b="1" dirty="0" smtClean="0">
                <a:solidFill>
                  <a:srgbClr val="C00000"/>
                </a:solidFill>
              </a:rPr>
              <a:t>case </a:t>
            </a:r>
            <a:r>
              <a:rPr lang="fr-FR" sz="3600" b="1" dirty="0">
                <a:solidFill>
                  <a:srgbClr val="C00000"/>
                </a:solidFill>
              </a:rPr>
              <a:t>vide + </a:t>
            </a:r>
            <a:r>
              <a:rPr lang="fr-FR" sz="3600" b="1" dirty="0" smtClean="0">
                <a:solidFill>
                  <a:srgbClr val="0070C0"/>
                </a:solidFill>
              </a:rPr>
              <a:t>4</a:t>
            </a:r>
            <a:r>
              <a:rPr lang="fr-FR" sz="3600" b="1" dirty="0" smtClean="0">
                <a:solidFill>
                  <a:srgbClr val="C00000"/>
                </a:solidFill>
              </a:rPr>
              <a:t> pions</a:t>
            </a:r>
            <a:endParaRPr lang="fr-FR" sz="3600" b="1" dirty="0">
              <a:solidFill>
                <a:srgbClr val="C00000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08" y="5445224"/>
            <a:ext cx="8442041" cy="878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08" y="3126805"/>
            <a:ext cx="8442042" cy="878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045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404664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2. Les carrés qui marchent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90872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L’idée est de retirer des pions sans éparpiller le reste des pions sur le quadrillage</a:t>
            </a:r>
            <a:endParaRPr lang="fr-FR" dirty="0"/>
          </a:p>
        </p:txBody>
      </p:sp>
      <p:sp>
        <p:nvSpPr>
          <p:cNvPr id="8" name="Dodécagone 7"/>
          <p:cNvSpPr/>
          <p:nvPr/>
        </p:nvSpPr>
        <p:spPr>
          <a:xfrm>
            <a:off x="3023828" y="1598674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Dodécagone 8"/>
          <p:cNvSpPr/>
          <p:nvPr/>
        </p:nvSpPr>
        <p:spPr>
          <a:xfrm>
            <a:off x="3023826" y="2575241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Dodécagone 9"/>
          <p:cNvSpPr/>
          <p:nvPr/>
        </p:nvSpPr>
        <p:spPr>
          <a:xfrm>
            <a:off x="5076056" y="3551808"/>
            <a:ext cx="1008115" cy="976567"/>
          </a:xfrm>
          <a:prstGeom prst="dodecagon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1" name="Dodécagone 10"/>
          <p:cNvSpPr/>
          <p:nvPr/>
        </p:nvSpPr>
        <p:spPr>
          <a:xfrm>
            <a:off x="3023828" y="4528375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Dodécagone 11"/>
          <p:cNvSpPr/>
          <p:nvPr/>
        </p:nvSpPr>
        <p:spPr>
          <a:xfrm>
            <a:off x="5076056" y="2575240"/>
            <a:ext cx="1008115" cy="976567"/>
          </a:xfrm>
          <a:prstGeom prst="dodecagon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Dodécagone 12"/>
          <p:cNvSpPr/>
          <p:nvPr/>
        </p:nvSpPr>
        <p:spPr>
          <a:xfrm>
            <a:off x="3023828" y="3551808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Dodécagone 13"/>
          <p:cNvSpPr/>
          <p:nvPr/>
        </p:nvSpPr>
        <p:spPr>
          <a:xfrm>
            <a:off x="5076056" y="4528374"/>
            <a:ext cx="1008115" cy="976567"/>
          </a:xfrm>
          <a:prstGeom prst="dodecagon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Dodécagone 14"/>
          <p:cNvSpPr/>
          <p:nvPr/>
        </p:nvSpPr>
        <p:spPr>
          <a:xfrm>
            <a:off x="3023828" y="5504942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Dodécagone 20"/>
          <p:cNvSpPr/>
          <p:nvPr/>
        </p:nvSpPr>
        <p:spPr>
          <a:xfrm>
            <a:off x="2015715" y="1598674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Dodécagone 21"/>
          <p:cNvSpPr/>
          <p:nvPr/>
        </p:nvSpPr>
        <p:spPr>
          <a:xfrm>
            <a:off x="2015713" y="2575241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Dodécagone 22"/>
          <p:cNvSpPr/>
          <p:nvPr/>
        </p:nvSpPr>
        <p:spPr>
          <a:xfrm>
            <a:off x="2015715" y="4528375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Dodécagone 23"/>
          <p:cNvSpPr/>
          <p:nvPr/>
        </p:nvSpPr>
        <p:spPr>
          <a:xfrm>
            <a:off x="2015715" y="3551808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Dodécagone 24"/>
          <p:cNvSpPr/>
          <p:nvPr/>
        </p:nvSpPr>
        <p:spPr>
          <a:xfrm>
            <a:off x="2015715" y="5504942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Dodécagone 25"/>
          <p:cNvSpPr/>
          <p:nvPr/>
        </p:nvSpPr>
        <p:spPr>
          <a:xfrm>
            <a:off x="1007598" y="1598305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Dodécagone 26"/>
          <p:cNvSpPr/>
          <p:nvPr/>
        </p:nvSpPr>
        <p:spPr>
          <a:xfrm>
            <a:off x="1007596" y="2574872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Dodécagone 27"/>
          <p:cNvSpPr/>
          <p:nvPr/>
        </p:nvSpPr>
        <p:spPr>
          <a:xfrm>
            <a:off x="1007598" y="4528006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Dodécagone 28"/>
          <p:cNvSpPr/>
          <p:nvPr/>
        </p:nvSpPr>
        <p:spPr>
          <a:xfrm>
            <a:off x="1007598" y="3551439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Dodécagone 29"/>
          <p:cNvSpPr/>
          <p:nvPr/>
        </p:nvSpPr>
        <p:spPr>
          <a:xfrm>
            <a:off x="1007598" y="5504573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Dodécagone 30"/>
          <p:cNvSpPr/>
          <p:nvPr/>
        </p:nvSpPr>
        <p:spPr>
          <a:xfrm>
            <a:off x="4037143" y="1598303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Dodécagone 31"/>
          <p:cNvSpPr/>
          <p:nvPr/>
        </p:nvSpPr>
        <p:spPr>
          <a:xfrm>
            <a:off x="4037141" y="2575241"/>
            <a:ext cx="1008115" cy="976567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Dodécagone 32"/>
          <p:cNvSpPr/>
          <p:nvPr/>
        </p:nvSpPr>
        <p:spPr>
          <a:xfrm>
            <a:off x="4037143" y="4528004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Dodécagone 33"/>
          <p:cNvSpPr/>
          <p:nvPr/>
        </p:nvSpPr>
        <p:spPr>
          <a:xfrm>
            <a:off x="4037143" y="3551437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Dodécagone 34"/>
          <p:cNvSpPr/>
          <p:nvPr/>
        </p:nvSpPr>
        <p:spPr>
          <a:xfrm>
            <a:off x="4037143" y="5504571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Dodécagone 36"/>
          <p:cNvSpPr/>
          <p:nvPr/>
        </p:nvSpPr>
        <p:spPr>
          <a:xfrm>
            <a:off x="5076055" y="5504942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Dodécagone 37"/>
          <p:cNvSpPr/>
          <p:nvPr/>
        </p:nvSpPr>
        <p:spPr>
          <a:xfrm>
            <a:off x="5076057" y="1598674"/>
            <a:ext cx="1008115" cy="976567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39" name="Connecteur droit 38"/>
          <p:cNvCxnSpPr/>
          <p:nvPr/>
        </p:nvCxnSpPr>
        <p:spPr>
          <a:xfrm>
            <a:off x="6084167" y="1556792"/>
            <a:ext cx="1" cy="5142694"/>
          </a:xfrm>
          <a:prstGeom prst="line">
            <a:avLst/>
          </a:prstGeom>
          <a:ln w="107950" cmpd="sng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157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7086E-6 L 0.22396 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9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3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036E-6 L -3.05556E-6 -0.2837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96 0.00093 L 0.00347 0.0009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4" grpId="1" animBg="1"/>
      <p:bldP spid="32" grpId="0" animBg="1"/>
      <p:bldP spid="3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18864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Peut-on, à l’aide de ce simple enchaînement, terminer un solitaire carré ?</a:t>
            </a:r>
          </a:p>
          <a:p>
            <a:r>
              <a:rPr lang="fr-FR" dirty="0" smtClean="0"/>
              <a:t>Testons avec le carré 4 × 4 :</a:t>
            </a:r>
            <a:endParaRPr lang="fr-F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31998"/>
            <a:ext cx="5616624" cy="5735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931998"/>
            <a:ext cx="5616623" cy="5735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931998"/>
            <a:ext cx="5647564" cy="57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299" y="928150"/>
            <a:ext cx="5647564" cy="57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622" y="959747"/>
            <a:ext cx="5616623" cy="5735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2" y="900403"/>
            <a:ext cx="5647563" cy="576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912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404664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Cette méthode permet d’enlever les lignes 3 × 1 et les carrés 3 </a:t>
            </a:r>
            <a:r>
              <a:rPr lang="fr-FR" dirty="0"/>
              <a:t>×</a:t>
            </a:r>
            <a:r>
              <a:rPr lang="fr-FR" dirty="0" smtClean="0"/>
              <a:t> 3.</a:t>
            </a:r>
          </a:p>
          <a:p>
            <a:r>
              <a:rPr lang="fr-FR" dirty="0" smtClean="0"/>
              <a:t>Ainsi nous savons résoudre tous les carrés de côté n = 3</a:t>
            </a:r>
            <a:r>
              <a:rPr lang="fr-FR" dirty="0"/>
              <a:t>k</a:t>
            </a:r>
            <a:r>
              <a:rPr lang="fr-FR" dirty="0" smtClean="0"/>
              <a:t> + 1 et n = 3</a:t>
            </a:r>
            <a:r>
              <a:rPr lang="fr-FR" dirty="0"/>
              <a:t>l</a:t>
            </a:r>
            <a:r>
              <a:rPr lang="fr-FR" dirty="0" smtClean="0"/>
              <a:t> + 2, </a:t>
            </a:r>
            <a:r>
              <a:rPr lang="fr-FR" dirty="0"/>
              <a:t>k</a:t>
            </a:r>
            <a:r>
              <a:rPr lang="fr-FR" dirty="0" smtClean="0"/>
              <a:t> et </a:t>
            </a:r>
            <a:r>
              <a:rPr lang="fr-FR" dirty="0"/>
              <a:t>l</a:t>
            </a:r>
            <a:r>
              <a:rPr lang="fr-FR" dirty="0" smtClean="0"/>
              <a:t> des entiers naturels.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16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890" y="1196752"/>
            <a:ext cx="5133382" cy="5242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756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-35584"/>
            <a:ext cx="6341318" cy="672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420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III . Preuve de certaines impossibilités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604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500" dirty="0" smtClean="0">
                <a:solidFill>
                  <a:srgbClr val="00B050"/>
                </a:solidFill>
              </a:rPr>
              <a:t>1 . Enfin </a:t>
            </a:r>
            <a:r>
              <a:rPr lang="fr-FR" sz="2500" dirty="0">
                <a:solidFill>
                  <a:srgbClr val="00B050"/>
                </a:solidFill>
              </a:rPr>
              <a:t>des </a:t>
            </a:r>
            <a:r>
              <a:rPr lang="fr-FR" sz="2500" dirty="0" smtClean="0">
                <a:solidFill>
                  <a:srgbClr val="00B050"/>
                </a:solidFill>
              </a:rPr>
              <a:t>calculs !</a:t>
            </a:r>
            <a:r>
              <a:rPr lang="fr-FR" dirty="0"/>
              <a:t>	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004048" y="2276872"/>
            <a:ext cx="33123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cases sont coloriées de 3 couleurs en diagonale.</a:t>
            </a:r>
          </a:p>
          <a:p>
            <a:r>
              <a:rPr lang="fr-FR" dirty="0" smtClean="0"/>
              <a:t>Si un pion effectue un mouvement il passe au-dessus d’une case de couleur différente et atterrit sur une  case d’une 3</a:t>
            </a:r>
            <a:r>
              <a:rPr lang="fr-FR" baseline="30000" dirty="0" smtClean="0"/>
              <a:t>ème</a:t>
            </a:r>
            <a:r>
              <a:rPr lang="fr-FR" dirty="0" smtClean="0"/>
              <a:t> couleur.</a:t>
            </a:r>
          </a:p>
          <a:p>
            <a:endParaRPr lang="fr-FR" dirty="0"/>
          </a:p>
          <a:p>
            <a:r>
              <a:rPr lang="fr-FR" dirty="0" smtClean="0"/>
              <a:t>On note :</a:t>
            </a:r>
          </a:p>
          <a:p>
            <a:r>
              <a:rPr lang="fr-FR" dirty="0" smtClean="0"/>
              <a:t>R le nombre de cases rouges occupées par un pion</a:t>
            </a:r>
          </a:p>
          <a:p>
            <a:r>
              <a:rPr lang="fr-FR" dirty="0" smtClean="0"/>
              <a:t>V celui des cases vertes</a:t>
            </a:r>
          </a:p>
          <a:p>
            <a:r>
              <a:rPr lang="fr-FR" dirty="0" smtClean="0"/>
              <a:t>J pour les cases jaunes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18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4204231" cy="4293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07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476672"/>
            <a:ext cx="8352928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>
                <a:solidFill>
                  <a:srgbClr val="00B050"/>
                </a:solidFill>
              </a:rPr>
              <a:t>2. Les carrés arrêtés</a:t>
            </a:r>
          </a:p>
          <a:p>
            <a:endParaRPr lang="fr-FR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119" y="2710334"/>
            <a:ext cx="3683464" cy="3761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508104" y="3159814"/>
            <a:ext cx="17910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/>
              <a:t>A t = 0</a:t>
            </a:r>
          </a:p>
          <a:p>
            <a:endParaRPr lang="fr-FR" sz="3600" dirty="0" smtClean="0"/>
          </a:p>
          <a:p>
            <a:r>
              <a:rPr lang="fr-FR" sz="3600" dirty="0" smtClean="0">
                <a:solidFill>
                  <a:srgbClr val="0070C0"/>
                </a:solidFill>
              </a:rPr>
              <a:t>R </a:t>
            </a:r>
            <a:r>
              <a:rPr lang="fr-FR" sz="3600" dirty="0">
                <a:solidFill>
                  <a:srgbClr val="0070C0"/>
                </a:solidFill>
              </a:rPr>
              <a:t>= </a:t>
            </a:r>
            <a:r>
              <a:rPr lang="fr-FR" sz="3600" dirty="0" smtClean="0">
                <a:solidFill>
                  <a:srgbClr val="0070C0"/>
                </a:solidFill>
              </a:rPr>
              <a:t>2</a:t>
            </a:r>
            <a:endParaRPr lang="fr-FR" sz="3600" dirty="0">
              <a:solidFill>
                <a:srgbClr val="0070C0"/>
              </a:solidFill>
            </a:endParaRPr>
          </a:p>
          <a:p>
            <a:r>
              <a:rPr lang="fr-FR" sz="3600" dirty="0">
                <a:solidFill>
                  <a:srgbClr val="FF0000"/>
                </a:solidFill>
              </a:rPr>
              <a:t>V = 1</a:t>
            </a:r>
          </a:p>
          <a:p>
            <a:r>
              <a:rPr lang="fr-FR" sz="3600" dirty="0">
                <a:solidFill>
                  <a:srgbClr val="FF0000"/>
                </a:solidFill>
              </a:rPr>
              <a:t>J = </a:t>
            </a:r>
            <a:r>
              <a:rPr lang="fr-FR" sz="3600" dirty="0" smtClean="0">
                <a:solidFill>
                  <a:srgbClr val="FF0000"/>
                </a:solidFill>
              </a:rPr>
              <a:t>1</a:t>
            </a:r>
            <a:endParaRPr lang="fr-FR" sz="3600" dirty="0">
              <a:solidFill>
                <a:srgbClr val="FF00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311" y="2710333"/>
            <a:ext cx="3683463" cy="3761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508104" y="3158966"/>
            <a:ext cx="17910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/>
              <a:t>A t = 1</a:t>
            </a:r>
          </a:p>
          <a:p>
            <a:endParaRPr lang="fr-FR" sz="3600" dirty="0" smtClean="0"/>
          </a:p>
          <a:p>
            <a:r>
              <a:rPr lang="fr-FR" sz="3600" dirty="0" smtClean="0">
                <a:solidFill>
                  <a:srgbClr val="FF0000"/>
                </a:solidFill>
              </a:rPr>
              <a:t>R </a:t>
            </a:r>
            <a:r>
              <a:rPr lang="fr-FR" sz="3600" dirty="0">
                <a:solidFill>
                  <a:srgbClr val="FF0000"/>
                </a:solidFill>
              </a:rPr>
              <a:t>= 1</a:t>
            </a:r>
          </a:p>
          <a:p>
            <a:r>
              <a:rPr lang="fr-FR" sz="3600" dirty="0">
                <a:solidFill>
                  <a:srgbClr val="0070C0"/>
                </a:solidFill>
              </a:rPr>
              <a:t>V = </a:t>
            </a:r>
            <a:r>
              <a:rPr lang="fr-FR" sz="3600" dirty="0" smtClean="0">
                <a:solidFill>
                  <a:srgbClr val="0070C0"/>
                </a:solidFill>
              </a:rPr>
              <a:t>0</a:t>
            </a:r>
            <a:endParaRPr lang="fr-FR" sz="3600" dirty="0">
              <a:solidFill>
                <a:srgbClr val="0070C0"/>
              </a:solidFill>
            </a:endParaRPr>
          </a:p>
          <a:p>
            <a:r>
              <a:rPr lang="fr-FR" sz="3600" dirty="0">
                <a:solidFill>
                  <a:srgbClr val="0070C0"/>
                </a:solidFill>
              </a:rPr>
              <a:t>J = 2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08920"/>
            <a:ext cx="3679272" cy="3757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508104" y="3161512"/>
            <a:ext cx="1638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A t = </a:t>
            </a:r>
            <a:r>
              <a:rPr lang="fr-FR" sz="3600" dirty="0" smtClean="0"/>
              <a:t>2</a:t>
            </a:r>
            <a:endParaRPr lang="fr-FR" sz="3600" dirty="0"/>
          </a:p>
          <a:p>
            <a:endParaRPr lang="fr-FR" sz="3600" dirty="0"/>
          </a:p>
          <a:p>
            <a:r>
              <a:rPr lang="fr-FR" sz="3600" dirty="0">
                <a:solidFill>
                  <a:srgbClr val="0070C0"/>
                </a:solidFill>
              </a:rPr>
              <a:t>R = </a:t>
            </a:r>
            <a:r>
              <a:rPr lang="fr-FR" sz="3600" dirty="0" smtClean="0">
                <a:solidFill>
                  <a:srgbClr val="0070C0"/>
                </a:solidFill>
              </a:rPr>
              <a:t>0</a:t>
            </a:r>
            <a:endParaRPr lang="fr-FR" sz="3600" dirty="0">
              <a:solidFill>
                <a:srgbClr val="0070C0"/>
              </a:solidFill>
            </a:endParaRPr>
          </a:p>
          <a:p>
            <a:r>
              <a:rPr lang="fr-FR" sz="3600" dirty="0">
                <a:solidFill>
                  <a:srgbClr val="FF0000"/>
                </a:solidFill>
              </a:rPr>
              <a:t>V = </a:t>
            </a:r>
            <a:r>
              <a:rPr lang="fr-FR" sz="3600" dirty="0" smtClean="0">
                <a:solidFill>
                  <a:srgbClr val="FF0000"/>
                </a:solidFill>
              </a:rPr>
              <a:t>1</a:t>
            </a:r>
            <a:endParaRPr lang="fr-FR" sz="3600" dirty="0">
              <a:solidFill>
                <a:srgbClr val="FF0000"/>
              </a:solidFill>
            </a:endParaRPr>
          </a:p>
          <a:p>
            <a:r>
              <a:rPr lang="fr-FR" sz="3600" dirty="0">
                <a:solidFill>
                  <a:srgbClr val="FF0000"/>
                </a:solidFill>
              </a:rPr>
              <a:t>J = </a:t>
            </a:r>
            <a:r>
              <a:rPr lang="fr-FR" sz="3600" dirty="0" smtClean="0">
                <a:solidFill>
                  <a:srgbClr val="FF0000"/>
                </a:solidFill>
              </a:rPr>
              <a:t>1</a:t>
            </a:r>
            <a:endParaRPr lang="fr-FR" sz="3600" dirty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79910"/>
            <a:ext cx="3679272" cy="3757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508104" y="3152886"/>
            <a:ext cx="15121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A t </a:t>
            </a:r>
            <a:r>
              <a:rPr lang="fr-FR" sz="3600" dirty="0" smtClean="0"/>
              <a:t>= 3 </a:t>
            </a:r>
            <a:endParaRPr lang="fr-FR" sz="3600" dirty="0"/>
          </a:p>
          <a:p>
            <a:endParaRPr lang="fr-FR" sz="3600" dirty="0"/>
          </a:p>
          <a:p>
            <a:r>
              <a:rPr lang="fr-FR" sz="3600" dirty="0">
                <a:solidFill>
                  <a:srgbClr val="FF0000"/>
                </a:solidFill>
              </a:rPr>
              <a:t>R = 1</a:t>
            </a:r>
          </a:p>
          <a:p>
            <a:r>
              <a:rPr lang="fr-FR" sz="3600" dirty="0">
                <a:solidFill>
                  <a:srgbClr val="0070C0"/>
                </a:solidFill>
              </a:rPr>
              <a:t>V = 0</a:t>
            </a:r>
          </a:p>
          <a:p>
            <a:r>
              <a:rPr lang="fr-FR" sz="3600" dirty="0">
                <a:solidFill>
                  <a:srgbClr val="0070C0"/>
                </a:solidFill>
              </a:rPr>
              <a:t>J = </a:t>
            </a:r>
            <a:r>
              <a:rPr lang="fr-FR" sz="3600" dirty="0" smtClean="0">
                <a:solidFill>
                  <a:srgbClr val="0070C0"/>
                </a:solidFill>
              </a:rPr>
              <a:t>0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19</a:t>
            </a:fld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356978"/>
            <a:ext cx="3031694" cy="1046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56978"/>
            <a:ext cx="3031694" cy="1046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lèche courbée vers le bas 8"/>
          <p:cNvSpPr/>
          <p:nvPr/>
        </p:nvSpPr>
        <p:spPr>
          <a:xfrm>
            <a:off x="1160967" y="1052736"/>
            <a:ext cx="2016224" cy="648072"/>
          </a:xfrm>
          <a:prstGeom prst="curved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879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3" grpId="0"/>
      <p:bldP spid="13" grpId="3"/>
      <p:bldP spid="11" grpId="0"/>
      <p:bldP spid="11" grpId="1"/>
      <p:bldP spid="14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S</a:t>
            </a:r>
            <a:r>
              <a:rPr lang="fr-FR" u="sng" dirty="0" smtClean="0"/>
              <a:t>ommaire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I . Présentation du problème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II </a:t>
            </a:r>
            <a:r>
              <a:rPr lang="fr-FR" dirty="0">
                <a:solidFill>
                  <a:srgbClr val="FF0000"/>
                </a:solidFill>
              </a:rPr>
              <a:t>. Techniques de résolution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III . Preuve de certaines impossibilités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IV </a:t>
            </a:r>
            <a:r>
              <a:rPr lang="fr-FR" dirty="0">
                <a:solidFill>
                  <a:srgbClr val="FF0000"/>
                </a:solidFill>
              </a:rPr>
              <a:t>. </a:t>
            </a:r>
            <a:r>
              <a:rPr lang="fr-FR" dirty="0" smtClean="0">
                <a:solidFill>
                  <a:srgbClr val="FF0000"/>
                </a:solidFill>
              </a:rPr>
              <a:t>Les </a:t>
            </a:r>
            <a:r>
              <a:rPr lang="fr-FR" dirty="0">
                <a:solidFill>
                  <a:srgbClr val="FF0000"/>
                </a:solidFill>
              </a:rPr>
              <a:t>autres dimensions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54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012160" y="1412776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R = 3</a:t>
            </a:r>
          </a:p>
          <a:p>
            <a:r>
              <a:rPr lang="fr-FR" sz="2400" dirty="0" smtClean="0"/>
              <a:t>V = 3</a:t>
            </a:r>
          </a:p>
          <a:p>
            <a:r>
              <a:rPr lang="fr-FR" sz="2400" dirty="0" smtClean="0"/>
              <a:t>J = 3</a:t>
            </a:r>
          </a:p>
          <a:p>
            <a:endParaRPr lang="fr-FR" sz="2400" dirty="0"/>
          </a:p>
        </p:txBody>
      </p:sp>
      <p:sp>
        <p:nvSpPr>
          <p:cNvPr id="3" name="Accolade ouvrante 2"/>
          <p:cNvSpPr/>
          <p:nvPr/>
        </p:nvSpPr>
        <p:spPr>
          <a:xfrm>
            <a:off x="5229843" y="1412776"/>
            <a:ext cx="638301" cy="1296144"/>
          </a:xfrm>
          <a:prstGeom prst="leftBrace">
            <a:avLst>
              <a:gd name="adj1" fmla="val 26363"/>
              <a:gd name="adj2" fmla="val 5000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Accolade ouvrante 3"/>
          <p:cNvSpPr/>
          <p:nvPr/>
        </p:nvSpPr>
        <p:spPr>
          <a:xfrm>
            <a:off x="5273347" y="3609069"/>
            <a:ext cx="594797" cy="1260091"/>
          </a:xfrm>
          <a:prstGeom prst="leftBrace">
            <a:avLst>
              <a:gd name="adj1" fmla="val 23336"/>
              <a:gd name="adj2" fmla="val 48731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20</a:t>
            </a:fld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4372127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868144" y="2924944"/>
            <a:ext cx="28803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On souhaite obtenir</a:t>
            </a:r>
          </a:p>
          <a:p>
            <a:endParaRPr lang="fr-FR" sz="2400" dirty="0"/>
          </a:p>
          <a:p>
            <a:r>
              <a:rPr lang="fr-FR" sz="2400" dirty="0"/>
              <a:t>R = 1</a:t>
            </a:r>
          </a:p>
          <a:p>
            <a:r>
              <a:rPr lang="fr-FR" sz="2400" dirty="0"/>
              <a:t>V = 0</a:t>
            </a:r>
          </a:p>
          <a:p>
            <a:r>
              <a:rPr lang="fr-FR" sz="2400" dirty="0"/>
              <a:t>J = 0</a:t>
            </a:r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ABSURDE !!!</a:t>
            </a:r>
          </a:p>
        </p:txBody>
      </p:sp>
    </p:spTree>
    <p:extLst>
      <p:ext uri="{BB962C8B-B14F-4D97-AF65-F5344CB8AC3E}">
        <p14:creationId xmlns:p14="http://schemas.microsoft.com/office/powerpoint/2010/main" val="332621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56" y="2155114"/>
            <a:ext cx="6604872" cy="314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78833" y="1065510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dimensions 2 et 3 nous savons enlever des lignes de 3 avec un pion adjacent donc, pour tout nombre n de pions non multiple de 3, nous sommes capables de gagner le solitaire si nous faisons les bons choix.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78833" y="5469031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dimension quelconque :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On a </a:t>
            </a:r>
            <a:r>
              <a:rPr lang="fr-FR" dirty="0"/>
              <a:t>démontré que le solitaire ne peut être gagnant si n ≡ 0 [3].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On conjecture, à l’aide des congruences, que pour tout n non multiple de 3 nous sommes capables de finir le solitaire.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FF0000"/>
                </a:solidFill>
              </a:rPr>
              <a:t>IV . </a:t>
            </a:r>
            <a:r>
              <a:rPr lang="fr-FR" dirty="0">
                <a:solidFill>
                  <a:srgbClr val="FF0000"/>
                </a:solidFill>
              </a:rPr>
              <a:t>Les autres </a:t>
            </a:r>
            <a:r>
              <a:rPr lang="fr-FR" dirty="0" smtClean="0">
                <a:solidFill>
                  <a:srgbClr val="FF0000"/>
                </a:solidFill>
              </a:rPr>
              <a:t>dimensions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441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22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07504" y="404664"/>
            <a:ext cx="892899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fr-FR" sz="3200" dirty="0" smtClean="0"/>
              <a:t>Merci de votre attention</a:t>
            </a:r>
          </a:p>
          <a:p>
            <a:pPr lvl="2"/>
            <a:endParaRPr lang="fr-FR" sz="3200" dirty="0"/>
          </a:p>
          <a:p>
            <a:pPr lvl="2"/>
            <a:r>
              <a:rPr lang="fr-FR" sz="3200" dirty="0" smtClean="0"/>
              <a:t>Merci à l’équipe encadrante</a:t>
            </a:r>
          </a:p>
          <a:p>
            <a:pPr lvl="2"/>
            <a:r>
              <a:rPr lang="fr-FR" sz="3200" dirty="0"/>
              <a:t>	</a:t>
            </a:r>
            <a:r>
              <a:rPr lang="fr-FR" sz="3200" dirty="0" smtClean="0"/>
              <a:t>M. </a:t>
            </a:r>
            <a:r>
              <a:rPr lang="fr-FR" sz="3200" dirty="0" err="1" smtClean="0"/>
              <a:t>Missenard</a:t>
            </a:r>
            <a:endParaRPr lang="fr-FR" sz="3200" dirty="0" smtClean="0"/>
          </a:p>
          <a:p>
            <a:pPr lvl="2"/>
            <a:r>
              <a:rPr lang="fr-FR" sz="3200" dirty="0"/>
              <a:t>	</a:t>
            </a:r>
            <a:r>
              <a:rPr lang="fr-FR" sz="3200" dirty="0" smtClean="0"/>
              <a:t>M. </a:t>
            </a:r>
            <a:r>
              <a:rPr lang="fr-FR" sz="3200" dirty="0" err="1" smtClean="0"/>
              <a:t>Gabilly</a:t>
            </a:r>
            <a:endParaRPr lang="fr-FR" sz="3200" dirty="0" smtClean="0"/>
          </a:p>
          <a:p>
            <a:pPr lvl="2"/>
            <a:r>
              <a:rPr lang="fr-FR" sz="3200" dirty="0"/>
              <a:t>	</a:t>
            </a:r>
            <a:r>
              <a:rPr lang="fr-FR" sz="3200" dirty="0" smtClean="0"/>
              <a:t>M. </a:t>
            </a:r>
            <a:r>
              <a:rPr lang="fr-FR" sz="3200" dirty="0" err="1" smtClean="0"/>
              <a:t>Burq</a:t>
            </a:r>
            <a:endParaRPr lang="fr-FR" sz="3200" dirty="0" smtClean="0"/>
          </a:p>
          <a:p>
            <a:pPr lvl="2"/>
            <a:r>
              <a:rPr lang="fr-FR" sz="3200" dirty="0"/>
              <a:t>	</a:t>
            </a:r>
            <a:r>
              <a:rPr lang="fr-FR" sz="3200" dirty="0" smtClean="0"/>
              <a:t>M. </a:t>
            </a:r>
            <a:r>
              <a:rPr lang="fr-FR" sz="3200" dirty="0" err="1" smtClean="0"/>
              <a:t>Juliot</a:t>
            </a:r>
            <a:endParaRPr lang="fr-FR" sz="3200" dirty="0" smtClean="0"/>
          </a:p>
          <a:p>
            <a:pPr lvl="2"/>
            <a:r>
              <a:rPr lang="fr-FR" sz="3200" dirty="0"/>
              <a:t>	</a:t>
            </a:r>
            <a:r>
              <a:rPr lang="fr-FR" sz="3200" dirty="0" smtClean="0"/>
              <a:t>M. le gars qui vient occasionnellement et qui pose des questions non pertinentes</a:t>
            </a:r>
          </a:p>
          <a:p>
            <a:pPr lvl="2"/>
            <a:endParaRPr lang="fr-FR" sz="3200" dirty="0"/>
          </a:p>
          <a:p>
            <a:pPr lvl="2"/>
            <a:r>
              <a:rPr lang="fr-FR" sz="3200" dirty="0" smtClean="0"/>
              <a:t>Cet exposé vous a été présenté par : </a:t>
            </a:r>
          </a:p>
          <a:p>
            <a:pPr lvl="2"/>
            <a:r>
              <a:rPr lang="fr-FR" sz="3200" dirty="0" smtClean="0"/>
              <a:t>	Josse Adrien</a:t>
            </a:r>
          </a:p>
          <a:p>
            <a:pPr lvl="2"/>
            <a:r>
              <a:rPr lang="fr-FR" sz="3200" dirty="0"/>
              <a:t>	</a:t>
            </a:r>
            <a:r>
              <a:rPr lang="fr-FR" sz="3200" dirty="0" smtClean="0"/>
              <a:t>Letellier Hector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9629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 . Présentation du problème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>
                <a:solidFill>
                  <a:srgbClr val="00B050"/>
                </a:solidFill>
              </a:rPr>
              <a:t>1. Définition du sujet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On considère </a:t>
            </a:r>
            <a:r>
              <a:rPr lang="fr-FR" dirty="0" smtClean="0"/>
              <a:t>un </a:t>
            </a:r>
            <a:r>
              <a:rPr lang="fr-FR" dirty="0"/>
              <a:t>tableau </a:t>
            </a:r>
            <a:r>
              <a:rPr lang="fr-FR" i="1" dirty="0"/>
              <a:t>n</a:t>
            </a:r>
            <a:r>
              <a:rPr lang="fr-FR" dirty="0"/>
              <a:t> × </a:t>
            </a:r>
            <a:r>
              <a:rPr lang="fr-FR" i="1" dirty="0" smtClean="0"/>
              <a:t>n</a:t>
            </a:r>
            <a:r>
              <a:rPr lang="fr-FR" dirty="0" smtClean="0"/>
              <a:t> dans un quadrillage infini. </a:t>
            </a:r>
            <a:r>
              <a:rPr lang="fr-FR" dirty="0"/>
              <a:t>O</a:t>
            </a:r>
            <a:r>
              <a:rPr lang="fr-FR" dirty="0" smtClean="0"/>
              <a:t>n </a:t>
            </a:r>
            <a:r>
              <a:rPr lang="fr-FR" dirty="0"/>
              <a:t>met un jeton par case</a:t>
            </a:r>
            <a:r>
              <a:rPr lang="fr-FR" dirty="0" smtClean="0"/>
              <a:t>.</a:t>
            </a:r>
            <a:endParaRPr lang="fr-FR" dirty="0"/>
          </a:p>
          <a:p>
            <a:endParaRPr lang="fr-FR" dirty="0"/>
          </a:p>
          <a:p>
            <a:r>
              <a:rPr lang="fr-FR" dirty="0" smtClean="0"/>
              <a:t>Les déplacements sont ceux du solitaire.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512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275856" y="1052736"/>
            <a:ext cx="3024336" cy="1724617"/>
          </a:xfrm>
          <a:prstGeom prst="wedgeRoundRectCallout">
            <a:avLst>
              <a:gd name="adj1" fmla="val 14114"/>
              <a:gd name="adj2" fmla="val 74894"/>
              <a:gd name="adj3" fmla="val 1666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Dodécagone 2"/>
          <p:cNvSpPr/>
          <p:nvPr/>
        </p:nvSpPr>
        <p:spPr>
          <a:xfrm>
            <a:off x="1930649" y="1162396"/>
            <a:ext cx="1584176" cy="1571625"/>
          </a:xfrm>
          <a:prstGeom prst="dodec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Dodécagone 5"/>
          <p:cNvSpPr/>
          <p:nvPr/>
        </p:nvSpPr>
        <p:spPr>
          <a:xfrm>
            <a:off x="6683177" y="2734022"/>
            <a:ext cx="1584176" cy="1571625"/>
          </a:xfrm>
          <a:prstGeom prst="dodec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Dodécagone 6"/>
          <p:cNvSpPr/>
          <p:nvPr/>
        </p:nvSpPr>
        <p:spPr>
          <a:xfrm>
            <a:off x="5099001" y="4305647"/>
            <a:ext cx="1584176" cy="1571625"/>
          </a:xfrm>
          <a:prstGeom prst="dodec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Dodécagone 7"/>
          <p:cNvSpPr/>
          <p:nvPr/>
        </p:nvSpPr>
        <p:spPr>
          <a:xfrm>
            <a:off x="3514825" y="2734022"/>
            <a:ext cx="1584176" cy="1571625"/>
          </a:xfrm>
          <a:prstGeom prst="dodec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491830" y="1024965"/>
            <a:ext cx="30243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0" dirty="0" smtClean="0"/>
              <a:t>?	?</a:t>
            </a:r>
            <a:r>
              <a:rPr lang="fr-FR" sz="11500" dirty="0"/>
              <a:t>	</a:t>
            </a:r>
            <a:r>
              <a:rPr lang="fr-FR" sz="11500" dirty="0" smtClean="0"/>
              <a:t>?</a:t>
            </a:r>
            <a:endParaRPr lang="fr-FR" sz="11500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4</a:t>
            </a:fld>
            <a:endParaRPr lang="fr-FR" dirty="0"/>
          </a:p>
        </p:txBody>
      </p:sp>
      <p:cxnSp>
        <p:nvCxnSpPr>
          <p:cNvPr id="11" name="Connecteur droit 10"/>
          <p:cNvCxnSpPr/>
          <p:nvPr/>
        </p:nvCxnSpPr>
        <p:spPr>
          <a:xfrm flipH="1">
            <a:off x="1907704" y="1024965"/>
            <a:ext cx="22945" cy="49963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3492946" y="1024965"/>
            <a:ext cx="21879" cy="49963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099001" y="1024965"/>
            <a:ext cx="0" cy="49963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684763" y="1052736"/>
            <a:ext cx="0" cy="49685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251520" y="2708694"/>
            <a:ext cx="809885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251521" y="4293096"/>
            <a:ext cx="809885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41" y="1191157"/>
            <a:ext cx="1391097" cy="1365203"/>
          </a:xfrm>
          <a:prstGeom prst="ellipse">
            <a:avLst/>
          </a:prstGeom>
          <a:ln w="190500" cap="rnd">
            <a:solidFill>
              <a:srgbClr val="FF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/>
        </p:spPr>
      </p:pic>
    </p:spTree>
    <p:extLst>
      <p:ext uri="{BB962C8B-B14F-4D97-AF65-F5344CB8AC3E}">
        <p14:creationId xmlns:p14="http://schemas.microsoft.com/office/powerpoint/2010/main" val="115433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6762E-6 L 0.09115 -0.09367 C 0.11042 -0.11471 0.13924 -0.12581 0.1691 -0.12581 C 0.20313 -0.12581 0.23056 -0.11471 0.24983 -0.09367 L 0.3415 4.96762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66" y="-6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15 -8.87142E-6 C 0.34792 0.01294 0.34723 0.03029 0.35053 0.04509 C 0.34966 0.0555 0.34914 0.06452 0.34671 0.07446 C 0.34549 0.08764 0.34254 0.09805 0.34029 0.11077 C 0.33976 0.11771 0.33994 0.12465 0.3389 0.13159 C 0.33855 0.13367 0.33681 0.13482 0.33629 0.13667 C 0.33473 0.14292 0.33438 0.14939 0.33369 0.15587 C 0.33195 0.1709 0.33091 0.18593 0.32848 0.20073 C 0.329 0.21715 0.32657 0.25346 0.33508 0.26988 C 0.33681 0.27751 0.33976 0.2789 0.3441 0.28376 C 0.3481 0.28838 0.3507 0.2944 0.35452 0.29925 C 0.3566 0.3085 0.35956 0.31567 0.36095 0.32539 C 0.36008 0.35175 0.35938 0.37603 0.35053 0.39962 C 0.34931 0.4061 0.3481 0.41257 0.34671 0.41882 C 0.34393 0.44912 0.34532 0.42923 0.34532 0.47918 L 0.72588 0.47062 L 0.68299 -0.03632 " pathEditMode="relative" ptsTypes="ffffffffffffffAAA">
                                      <p:cBhvr>
                                        <p:cTn id="1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8299 -0.03631 L 0.52396 -0.03631 C 0.45243 -0.03631 0.36511 0.05319 0.36511 0.1265 L 0.36511 0.28931 " pathEditMode="relative" rAng="0" ptsTypes="FfFF">
                                      <p:cBhvr>
                                        <p:cTn id="4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03" y="16281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  <p:bldP spid="7" grpId="0" animBg="1"/>
      <p:bldP spid="8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620688"/>
            <a:ext cx="7776864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>
                <a:solidFill>
                  <a:srgbClr val="00B050"/>
                </a:solidFill>
              </a:rPr>
              <a:t>2. Résolution </a:t>
            </a:r>
            <a:r>
              <a:rPr lang="fr-FR" sz="2500" dirty="0" smtClean="0">
                <a:solidFill>
                  <a:srgbClr val="00B050"/>
                </a:solidFill>
              </a:rPr>
              <a:t>d’un cas simple</a:t>
            </a:r>
            <a:endParaRPr lang="fr-FR" sz="2500" dirty="0">
              <a:solidFill>
                <a:srgbClr val="00B050"/>
              </a:solidFill>
            </a:endParaRP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 carré 2 x 2 :</a:t>
            </a:r>
            <a:endParaRPr lang="fr-FR" dirty="0"/>
          </a:p>
        </p:txBody>
      </p:sp>
      <p:grpSp>
        <p:nvGrpSpPr>
          <p:cNvPr id="3" name="Groupe 2"/>
          <p:cNvGrpSpPr/>
          <p:nvPr/>
        </p:nvGrpSpPr>
        <p:grpSpPr>
          <a:xfrm>
            <a:off x="1619672" y="2276872"/>
            <a:ext cx="5654052" cy="3309398"/>
            <a:chOff x="270691" y="1928128"/>
            <a:chExt cx="3123377" cy="1815643"/>
          </a:xfrm>
        </p:grpSpPr>
        <p:pic>
          <p:nvPicPr>
            <p:cNvPr id="2060" name="Picture 1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693"/>
            <a:stretch/>
          </p:blipFill>
          <p:spPr bwMode="auto">
            <a:xfrm>
              <a:off x="270691" y="2132856"/>
              <a:ext cx="3123377" cy="16109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Flèche courbée vers le bas 19"/>
            <p:cNvSpPr/>
            <p:nvPr/>
          </p:nvSpPr>
          <p:spPr>
            <a:xfrm>
              <a:off x="692018" y="1928128"/>
              <a:ext cx="1575726" cy="492760"/>
            </a:xfrm>
            <a:prstGeom prst="curved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1494369" y="2646560"/>
            <a:ext cx="5904658" cy="2936237"/>
            <a:chOff x="3325829" y="2132856"/>
            <a:chExt cx="3261815" cy="1610915"/>
          </a:xfrm>
        </p:grpSpPr>
        <p:pic>
          <p:nvPicPr>
            <p:cNvPr id="19" name="Picture 1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514" r="26570"/>
            <a:stretch/>
          </p:blipFill>
          <p:spPr bwMode="auto">
            <a:xfrm>
              <a:off x="3325829" y="2132856"/>
              <a:ext cx="3261815" cy="16109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Flèche courbée vers le bas 23"/>
            <p:cNvSpPr/>
            <p:nvPr/>
          </p:nvSpPr>
          <p:spPr>
            <a:xfrm>
              <a:off x="3788362" y="2708920"/>
              <a:ext cx="1575726" cy="492760"/>
            </a:xfrm>
            <a:prstGeom prst="curved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1619672" y="2646560"/>
            <a:ext cx="5904656" cy="3528348"/>
            <a:chOff x="5703548" y="2132856"/>
            <a:chExt cx="3261814" cy="1935766"/>
          </a:xfrm>
        </p:grpSpPr>
        <p:pic>
          <p:nvPicPr>
            <p:cNvPr id="27" name="Picture 1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154" r="-1070"/>
            <a:stretch/>
          </p:blipFill>
          <p:spPr bwMode="auto">
            <a:xfrm>
              <a:off x="5703548" y="2132856"/>
              <a:ext cx="3261814" cy="16109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Flèche courbée vers le bas 29"/>
            <p:cNvSpPr/>
            <p:nvPr/>
          </p:nvSpPr>
          <p:spPr>
            <a:xfrm rot="5400000">
              <a:off x="7198869" y="3034379"/>
              <a:ext cx="1575726" cy="492760"/>
            </a:xfrm>
            <a:prstGeom prst="curved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dirty="0"/>
            </a:p>
          </p:txBody>
        </p:sp>
      </p:grp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498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II . Techniques de résolution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8356" y="1614500"/>
            <a:ext cx="8363272" cy="46371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900" dirty="0" smtClean="0">
                <a:solidFill>
                  <a:srgbClr val="00B050"/>
                </a:solidFill>
              </a:rPr>
              <a:t>1 . La </a:t>
            </a:r>
            <a:r>
              <a:rPr lang="fr-FR" sz="2900" dirty="0">
                <a:solidFill>
                  <a:srgbClr val="00B050"/>
                </a:solidFill>
              </a:rPr>
              <a:t>ligne de pions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800" dirty="0" smtClean="0"/>
              <a:t>Toutes les configurations possibles de la ligne ont été démontrées. Nous allons présenter une partie des résultats obtenus.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b="1" u="sng" dirty="0" smtClean="0"/>
              <a:t>Théorème</a:t>
            </a:r>
            <a:r>
              <a:rPr lang="fr-FR" sz="2800" b="1" u="sng" dirty="0"/>
              <a:t> : </a:t>
            </a:r>
            <a:endParaRPr lang="fr-FR" sz="2800" dirty="0"/>
          </a:p>
          <a:p>
            <a:pPr marL="0" indent="0">
              <a:buNone/>
            </a:pPr>
            <a:r>
              <a:rPr lang="fr-FR" sz="2800" dirty="0"/>
              <a:t>Soit un ensemble </a:t>
            </a:r>
            <a:r>
              <a:rPr lang="fr-FR" sz="2800" dirty="0" smtClean="0"/>
              <a:t>E </a:t>
            </a:r>
            <a:r>
              <a:rPr lang="fr-FR" sz="2800" dirty="0"/>
              <a:t>de n pions sur la droite de jeu, cet ensemble ne peut, par ses propres moyens, s’étendre de plus d’une case vers l’extérieur pour tout n ≥ </a:t>
            </a:r>
            <a:r>
              <a:rPr lang="fr-FR" sz="2800" dirty="0" smtClean="0"/>
              <a:t>1.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Démonstration par récurrence.</a:t>
            </a:r>
            <a:endParaRPr lang="fr-FR" sz="2800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Cadre 3"/>
          <p:cNvSpPr/>
          <p:nvPr/>
        </p:nvSpPr>
        <p:spPr>
          <a:xfrm>
            <a:off x="251520" y="3861048"/>
            <a:ext cx="8496944" cy="1584176"/>
          </a:xfrm>
          <a:prstGeom prst="frame">
            <a:avLst>
              <a:gd name="adj1" fmla="val 302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455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277674" cy="95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arenthèses 1"/>
          <p:cNvSpPr/>
          <p:nvPr/>
        </p:nvSpPr>
        <p:spPr>
          <a:xfrm>
            <a:off x="2267744" y="404664"/>
            <a:ext cx="4608512" cy="1800200"/>
          </a:xfrm>
          <a:prstGeom prst="bracketPair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57" y="2986695"/>
            <a:ext cx="8277674" cy="95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arenthèses 5"/>
          <p:cNvSpPr/>
          <p:nvPr/>
        </p:nvSpPr>
        <p:spPr>
          <a:xfrm>
            <a:off x="2275158" y="2564904"/>
            <a:ext cx="4601098" cy="1800200"/>
          </a:xfrm>
          <a:prstGeom prst="bracketPair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Parenthèses 6"/>
          <p:cNvSpPr/>
          <p:nvPr/>
        </p:nvSpPr>
        <p:spPr>
          <a:xfrm>
            <a:off x="1403648" y="2626655"/>
            <a:ext cx="6408712" cy="1800200"/>
          </a:xfrm>
          <a:prstGeom prst="bracketPair">
            <a:avLst/>
          </a:prstGeom>
          <a:ln w="76200">
            <a:solidFill>
              <a:srgbClr val="FF0000"/>
            </a:solidFill>
            <a:prstDash val="solid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56" y="5171355"/>
            <a:ext cx="8277675" cy="95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arenthèses 8"/>
          <p:cNvSpPr/>
          <p:nvPr/>
        </p:nvSpPr>
        <p:spPr>
          <a:xfrm>
            <a:off x="2275158" y="4663393"/>
            <a:ext cx="2800898" cy="1800200"/>
          </a:xfrm>
          <a:prstGeom prst="bracketPair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Parenthèses 9"/>
          <p:cNvSpPr/>
          <p:nvPr/>
        </p:nvSpPr>
        <p:spPr>
          <a:xfrm>
            <a:off x="1403648" y="4725144"/>
            <a:ext cx="6408712" cy="1800200"/>
          </a:xfrm>
          <a:prstGeom prst="bracketPair">
            <a:avLst/>
          </a:prstGeom>
          <a:ln w="76200">
            <a:solidFill>
              <a:srgbClr val="FF0000"/>
            </a:solidFill>
            <a:prstDash val="solid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Parenthèse fermante 2"/>
          <p:cNvSpPr/>
          <p:nvPr/>
        </p:nvSpPr>
        <p:spPr>
          <a:xfrm>
            <a:off x="5652120" y="4797152"/>
            <a:ext cx="288032" cy="1728192"/>
          </a:xfrm>
          <a:prstGeom prst="rightBracket">
            <a:avLst>
              <a:gd name="adj" fmla="val 96781"/>
            </a:avLst>
          </a:prstGeom>
          <a:ln w="76200">
            <a:solidFill>
              <a:srgbClr val="FF0000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Flèche courbée vers le bas 11"/>
          <p:cNvSpPr/>
          <p:nvPr/>
        </p:nvSpPr>
        <p:spPr>
          <a:xfrm>
            <a:off x="5436096" y="2626655"/>
            <a:ext cx="1944216" cy="666779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4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3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97830" y="548680"/>
            <a:ext cx="8148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Configuration IMPOSSIBLE dans un solitaire gagnant.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00002"/>
            <a:ext cx="7587610" cy="87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ccolade fermante 4"/>
          <p:cNvSpPr/>
          <p:nvPr/>
        </p:nvSpPr>
        <p:spPr>
          <a:xfrm rot="5400000">
            <a:off x="4319972" y="1304764"/>
            <a:ext cx="504056" cy="259228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755576" y="3050957"/>
            <a:ext cx="75876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Solitaire perdant si il existe au moins 3 cases vides consécutives.</a:t>
            </a:r>
            <a:endParaRPr lang="fr-FR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28394"/>
            <a:ext cx="7587610" cy="87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arenthèse fermante 2"/>
          <p:cNvSpPr/>
          <p:nvPr/>
        </p:nvSpPr>
        <p:spPr>
          <a:xfrm>
            <a:off x="3851920" y="4518361"/>
            <a:ext cx="288032" cy="1646943"/>
          </a:xfrm>
          <a:prstGeom prst="rightBracket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800" dirty="0"/>
          </a:p>
        </p:txBody>
      </p:sp>
      <p:sp>
        <p:nvSpPr>
          <p:cNvPr id="7" name="Parenthèse ouvrante 6"/>
          <p:cNvSpPr/>
          <p:nvPr/>
        </p:nvSpPr>
        <p:spPr>
          <a:xfrm>
            <a:off x="4932040" y="4518361"/>
            <a:ext cx="288032" cy="1646943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800" dirty="0"/>
          </a:p>
        </p:txBody>
      </p:sp>
      <p:sp>
        <p:nvSpPr>
          <p:cNvPr id="8" name="Multiplier 7"/>
          <p:cNvSpPr/>
          <p:nvPr/>
        </p:nvSpPr>
        <p:spPr>
          <a:xfrm>
            <a:off x="4247964" y="5013176"/>
            <a:ext cx="612068" cy="72008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578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55528"/>
            <a:ext cx="8352928" cy="108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ccolade fermante 4"/>
          <p:cNvSpPr/>
          <p:nvPr/>
        </p:nvSpPr>
        <p:spPr>
          <a:xfrm rot="5400000">
            <a:off x="4247964" y="1021107"/>
            <a:ext cx="504056" cy="194421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059832" y="2263511"/>
            <a:ext cx="2952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Impossibilité vérifiée pour 2 cases vides si un ensemble est composé d’un pion.</a:t>
            </a:r>
            <a:endParaRPr lang="fr-FR" sz="2000" dirty="0"/>
          </a:p>
        </p:txBody>
      </p:sp>
      <p:sp>
        <p:nvSpPr>
          <p:cNvPr id="7" name="Parenthèse fermante 6"/>
          <p:cNvSpPr/>
          <p:nvPr/>
        </p:nvSpPr>
        <p:spPr>
          <a:xfrm>
            <a:off x="4355975" y="511512"/>
            <a:ext cx="144015" cy="1366300"/>
          </a:xfrm>
          <a:prstGeom prst="rightBracket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800" dirty="0"/>
          </a:p>
        </p:txBody>
      </p:sp>
      <p:sp>
        <p:nvSpPr>
          <p:cNvPr id="8" name="Parenthèse ouvrante 7"/>
          <p:cNvSpPr/>
          <p:nvPr/>
        </p:nvSpPr>
        <p:spPr>
          <a:xfrm>
            <a:off x="5508104" y="511512"/>
            <a:ext cx="144016" cy="1366300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800" dirty="0"/>
          </a:p>
        </p:txBody>
      </p:sp>
      <p:sp>
        <p:nvSpPr>
          <p:cNvPr id="9" name="Multiplier 8"/>
          <p:cNvSpPr/>
          <p:nvPr/>
        </p:nvSpPr>
        <p:spPr>
          <a:xfrm>
            <a:off x="4716016" y="834622"/>
            <a:ext cx="612068" cy="72008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3274684" y="4299013"/>
            <a:ext cx="230542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22" y="3823880"/>
            <a:ext cx="8222719" cy="950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Flèche droite 13"/>
          <p:cNvSpPr/>
          <p:nvPr/>
        </p:nvSpPr>
        <p:spPr>
          <a:xfrm>
            <a:off x="1690969" y="4090741"/>
            <a:ext cx="1583004" cy="416541"/>
          </a:xfrm>
          <a:prstGeom prst="rightArrow">
            <a:avLst/>
          </a:prstGeom>
          <a:solidFill>
            <a:srgbClr val="FF0000">
              <a:alpha val="5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Flèche droite 18"/>
          <p:cNvSpPr/>
          <p:nvPr/>
        </p:nvSpPr>
        <p:spPr>
          <a:xfrm rot="10800000">
            <a:off x="5508104" y="4083662"/>
            <a:ext cx="1548172" cy="430702"/>
          </a:xfrm>
          <a:prstGeom prst="rightArrow">
            <a:avLst/>
          </a:prstGeom>
          <a:solidFill>
            <a:srgbClr val="FF0000">
              <a:alpha val="5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16621" y="5299173"/>
            <a:ext cx="8222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Les extrémités terminent </a:t>
            </a:r>
            <a:r>
              <a:rPr lang="fr-FR" sz="2800" dirty="0"/>
              <a:t>le solitaire, </a:t>
            </a:r>
            <a:r>
              <a:rPr lang="fr-FR" sz="2800" dirty="0" smtClean="0"/>
              <a:t>dans l’espace et dans le temps.</a:t>
            </a:r>
            <a:endParaRPr lang="fr-FR" sz="2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A72F-167D-45C8-86C9-5F9BD95F77D0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869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1970</TotalTime>
  <Words>629</Words>
  <Application>Microsoft Office PowerPoint</Application>
  <PresentationFormat>Affichage à l'écran (4:3)</PresentationFormat>
  <Paragraphs>134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Le solitaire</vt:lpstr>
      <vt:lpstr>Sommaire</vt:lpstr>
      <vt:lpstr>I . Présentation du problème</vt:lpstr>
      <vt:lpstr>Présentation PowerPoint</vt:lpstr>
      <vt:lpstr>Présentation PowerPoint</vt:lpstr>
      <vt:lpstr>II . Techniques de résolution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III . Preuve de certaines impossibilités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hector</dc:creator>
  <cp:lastModifiedBy>hector</cp:lastModifiedBy>
  <cp:revision>150</cp:revision>
  <dcterms:created xsi:type="dcterms:W3CDTF">2014-03-07T15:29:51Z</dcterms:created>
  <dcterms:modified xsi:type="dcterms:W3CDTF">2014-05-02T18:42:07Z</dcterms:modified>
</cp:coreProperties>
</file>