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8" r:id="rId4"/>
    <p:sldId id="274" r:id="rId5"/>
    <p:sldId id="266" r:id="rId6"/>
    <p:sldId id="281" r:id="rId7"/>
    <p:sldId id="263" r:id="rId8"/>
    <p:sldId id="285" r:id="rId9"/>
    <p:sldId id="283" r:id="rId10"/>
    <p:sldId id="269" r:id="rId11"/>
    <p:sldId id="261" r:id="rId12"/>
    <p:sldId id="264" r:id="rId13"/>
    <p:sldId id="270" r:id="rId14"/>
    <p:sldId id="284" r:id="rId15"/>
    <p:sldId id="286" r:id="rId16"/>
    <p:sldId id="287" r:id="rId17"/>
    <p:sldId id="271" r:id="rId18"/>
    <p:sldId id="275" r:id="rId19"/>
    <p:sldId id="276" r:id="rId20"/>
    <p:sldId id="258" r:id="rId21"/>
    <p:sldId id="278" r:id="rId22"/>
    <p:sldId id="27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C90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A0897-5346-4754-8C72-874CD156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CA6C5B-5C35-40BC-8B0E-287E6EC9C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F466E3-8477-4B86-A7DC-67FA831B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243F3-0A2E-41FF-B98A-CED5D388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E8C3D-FAAA-42CB-9F9D-546C8F0F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01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90774-64ED-46AF-9326-359ABC79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978BE-24F9-4470-9602-BD9E5B1EB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A0ABA-895E-4C44-AA40-9E47A8D1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1EC90-D210-4C8E-B240-1CE5B1A1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3AC3E-A01D-4F39-A445-BA6D94C0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8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296DB4-4267-490B-9BF6-9FCC6BEC7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933940-E95E-4805-A47D-586C6AF72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1CBE9-992D-4D38-8ED4-FA3E24F3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38E119-BA1E-4A5F-A1D3-9372DB3C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36261C-48F1-4AA1-88A9-54D211ED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6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04A0E-F228-43A1-950F-1A080F18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0786D-8C20-4375-ADE4-34211C781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0F1ED2-DD43-4081-87C8-E655C994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605727-4A52-44F3-9AD7-246CE099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94F65E-D17C-4204-8074-74A1B2DC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97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643F4-625B-46FC-9B03-92F9A41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57AFF-17DF-44AE-9215-0C35DB708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C809D-257D-438C-A83F-6267F31B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ABB4F1-9974-4AA6-A572-46122BB6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260B6-C0ED-4954-9DC1-C05CD13D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25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FDAC8-6CE6-4A12-A34E-ED502DF4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8A7FD-BB4F-4FD7-853A-E65891289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E1FBC1-6A16-4C41-99EF-070FD1A92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3133B0-9E4B-4C94-83E2-4E30AFEC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EA2101-12C6-4CBB-9787-346E54FB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1F6569-B82A-4AE9-9144-E3425A9B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6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11287-04CD-4E30-8229-8BF987F3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124A2-0921-467C-9514-570E34F0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18897-2BB9-4FA6-9D16-D2E2646BF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0B7F91-A0B8-42F6-8936-FC1F612D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EC5BDB-C5EA-4644-8B99-DCA4ED85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B4C9E1-3351-473E-ACE7-F19316E3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1C2602-A694-4D54-AAE9-0C49C24A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AFA8B6-6330-48DF-93B7-92E78998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4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766A2-5207-487E-B903-D3A14DFC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CFCD08-0413-4A8E-9992-62143005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B11B8A-24CE-4FF7-865B-8F723967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A41E51-9F98-4CAF-A959-0846D1AC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91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94BBAB-9620-4BC8-A7F9-7E8BA35A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ADB42E-F217-4EB3-A717-473C2531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DBEF6-1A4B-4B24-9E2A-A461B1D1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26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D2D35-4F74-4420-A10D-F7D4F6D3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68B39-965C-4196-965C-A26AC563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EE644C-E83F-460A-BA05-26A2A4BC9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814EC0-E96A-4384-810E-D2FD9B0F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089A6A-7F76-4A8D-B52D-2D177CB7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EE2714-B6E2-437B-A017-FDC0ECB3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53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3152C-1E0D-491A-9690-4F632E7B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83B51F-ABD0-4ADA-B766-354ADD0D6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5AD38-B657-4624-98B9-6412CB03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EBAF0-DF04-43EC-9DF5-DCC643FE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CE070-817B-418E-8330-DB0F7D33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6CC3E5-AFDF-421B-80F9-A012DD56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71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B430C2-7372-49F6-9A66-8213303C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4730D-94BF-4AD3-B06F-A8B197A6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494D7D-2C23-4594-874D-F7FA075AF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64CC-87A0-4A84-A383-5160589F592E}" type="datetimeFigureOut">
              <a:rPr lang="fr-FR" smtClean="0"/>
              <a:t>08/12/2019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17E963-2AC4-4A88-8BF4-700DE5B37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3B38C-5643-4580-AAC2-99D1D64E4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7815-26E8-4C45-B561-2B10711B97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stadetoulousain.fr/equipe-pro/effectifs/320/antoine-dupont&amp;psig=AOvVaw2GUCDtODd-K1Aoele4diRo&amp;ust=1575808395862000&amp;source=images&amp;cd=vfe&amp;ved=0CAIQjRxqFwoTCOit-_LFo-YCFQAAAAAdAAAAABAJ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www.google.com/imgres?imgurl=https://i.rugbyrama.fr/2017/09/23/2172922-45415850-2560-1440.jpg?w%3D750&amp;imgrefurl=https://www.rugbyrama.fr/rugby/rugby-comme-virimi-vakatawa-et-noa-nakaitaci-alivereti-raka-a-t-il-un-avenir-en-bleu_sto6369890/story.shtml&amp;tbnid=Y-Qc4nAsoK-uhM&amp;vet=12ahUKEwj8lrGst6PmAhVTPhoKHWQ-CngQMygcegQIARBC..i&amp;docid=mICoRZ4aEcW-GM&amp;w=750&amp;h=421&amp;q=joueur%20de%20rugby%20photos%20vakatawa%20&amp;ved=2ahUKEwj8lrGst6PmAhVTPhoKHWQ-CngQMygcegQIAR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s%3A%2F%2Fwww.rugby365.fr%2Ftop-14-bordeaux-baptiste-serin-ne-garde-bons-souvenirs-rct-6345772.html&amp;psig=AOvVaw1EXXEcSiGbsldknOiuaeck&amp;ust=1575804747143000&amp;source=images&amp;cd=vfe&amp;ved=0CAIQjRxqFwoTCODl3P24o-YCFQAAAAAdAAAAABAd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8.jpg"/><Relationship Id="rId4" Type="http://schemas.openxmlformats.org/officeDocument/2006/relationships/hyperlink" Target="https://www.google.com/imgres?imgurl=https%3A%2F%2Fi.rugbyrama.fr%2F2017%2F04%2F06%2F2057438-43144247-2560-1440.jpg%3Fw%3D750&amp;imgrefurl=https%3A%2F%2Fwww.rugbyrama.fr%2Frugby%2Ftop-14%2F2017-2018%2Fle-racing-92-pouvait-il-vraiment-se-passer-de-teddy-thomas_sto6631835%2Fstory.shtml&amp;tbnid=2WzJGKfiE7ylKM&amp;vet=12ahUKEwj9gMfUt6PmAhUO_xoKHdUcB-gQMygVegQIARAw..i&amp;docid=aQYfknAkXhFZoM&amp;w=750&amp;h=421&amp;q=joueur%20de%20rugby%20teddy%20thomas&amp;ved=2ahUKEwj9gMfUt6PmAhUO_xoKHdUcB-gQMygVegQIARAw" TargetMode="Externa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s://www.google.com/url?sa=i&amp;url=https://www.lequipe.fr/Rugby/Actualites/Rugby-championship-cheslin-kolbe-afrique-du-sud-encore-titulaire-contre-l-argentine/1047140&amp;psig=AOvVaw2kFUkL9HfHBOpwh2Qaz7Pa&amp;ust=1575809134914000&amp;source=images&amp;cd=vfe&amp;ved=0CAIQjRxqFwoTCOinvNXIo-YCFQAAAAAdAAAAABAD" TargetMode="External"/><Relationship Id="rId2" Type="http://schemas.openxmlformats.org/officeDocument/2006/relationships/hyperlink" Target="https://www.google.com/url?sa=i&amp;url=http://www.leclubrugby.fr/transfert-george-ford-vers-toulon&amp;psig=AOvVaw1R9uL1g8legmxro5l8a4D6&amp;ust=1575809502371000&amp;source=images&amp;cd=vfe&amp;ved=0CAIQjRxqFwoTCOjS9dPKo-Y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/url?sa=i&amp;url=https://www.lepoint.fr/sport/rugby-le-neo-zelandais-beauden-barrett-joueur-de-l-annee-2016--14-11-2016-2082878_26.php&amp;psig=AOvVaw1n0PEBSTfAVpGY0rF3gb9-&amp;ust=1575809307761000&amp;source=images&amp;cd=vfe&amp;ved=0CAIQjRxqFwoTCNiwlKzJo-YCFQAAAAAdAAAAABAD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iqiM_o16HmAhURzoUKHSKMDMkQjRx6BAgBEAQ&amp;url=https://fr.wikipedia.org/wiki/Rugby_%C3%A0_XV_en_France&amp;psig=AOvVaw29qTZ-EL0Q1QLr_KJl3mRe&amp;ust=157574449237985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1805096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rgbClr val="002060"/>
                </a:solidFill>
                <a:latin typeface="Bauhaus 93" panose="04030905020B02020C02" pitchFamily="82" charset="0"/>
              </a:rPr>
              <a:t>LE RUGBY</a:t>
            </a:r>
          </a:p>
          <a:p>
            <a:pPr algn="ctr"/>
            <a:endParaRPr lang="fr-FR" sz="4000" dirty="0">
              <a:solidFill>
                <a:srgbClr val="002060"/>
              </a:solidFill>
              <a:latin typeface="Bauhaus 93" panose="04030905020B02020C02" pitchFamily="82" charset="0"/>
            </a:endParaRPr>
          </a:p>
          <a:p>
            <a:pPr algn="ctr"/>
            <a:r>
              <a:rPr lang="fr-FR" sz="4000" dirty="0">
                <a:solidFill>
                  <a:srgbClr val="002F8E"/>
                </a:solidFill>
                <a:latin typeface="Bauhaus 93" panose="04030905020B02020C02" pitchFamily="82" charset="0"/>
              </a:rPr>
              <a:t>EXPOSE PRESENTE PAR</a:t>
            </a:r>
          </a:p>
          <a:p>
            <a:pPr algn="ctr"/>
            <a:r>
              <a:rPr lang="fr-FR" sz="4000" dirty="0">
                <a:solidFill>
                  <a:srgbClr val="002F8E"/>
                </a:solidFill>
                <a:latin typeface="Bauhaus 93" panose="04030905020B02020C02" pitchFamily="82" charset="0"/>
              </a:rPr>
              <a:t>CYPRIEN, EDOUARD ET ERWAN</a:t>
            </a:r>
            <a:endParaRPr lang="fr-FR" sz="3600" dirty="0">
              <a:solidFill>
                <a:srgbClr val="002F8E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COMPOSITION </a:t>
            </a:r>
          </a:p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D’UNE EQUIPE</a:t>
            </a:r>
          </a:p>
        </p:txBody>
      </p:sp>
    </p:spTree>
    <p:extLst>
      <p:ext uri="{BB962C8B-B14F-4D97-AF65-F5344CB8AC3E}">
        <p14:creationId xmlns:p14="http://schemas.microsoft.com/office/powerpoint/2010/main" val="205824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ptagone 2">
            <a:extLst>
              <a:ext uri="{FF2B5EF4-FFF2-40B4-BE49-F238E27FC236}">
                <a16:creationId xmlns:a16="http://schemas.microsoft.com/office/drawing/2014/main" id="{869C6970-3138-4196-8ABF-99E7F17E05D8}"/>
              </a:ext>
            </a:extLst>
          </p:cNvPr>
          <p:cNvSpPr>
            <a:spLocks noChangeAspect="1"/>
          </p:cNvSpPr>
          <p:nvPr/>
        </p:nvSpPr>
        <p:spPr>
          <a:xfrm>
            <a:off x="9918341" y="1408989"/>
            <a:ext cx="559658" cy="559658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</a:p>
        </p:txBody>
      </p:sp>
      <p:sp>
        <p:nvSpPr>
          <p:cNvPr id="6" name="Heptagone 5">
            <a:extLst>
              <a:ext uri="{FF2B5EF4-FFF2-40B4-BE49-F238E27FC236}">
                <a16:creationId xmlns:a16="http://schemas.microsoft.com/office/drawing/2014/main" id="{8D5BF42A-5012-47DE-9D9F-7AFA53227471}"/>
              </a:ext>
            </a:extLst>
          </p:cNvPr>
          <p:cNvSpPr>
            <a:spLocks noChangeAspect="1"/>
          </p:cNvSpPr>
          <p:nvPr/>
        </p:nvSpPr>
        <p:spPr>
          <a:xfrm>
            <a:off x="10492531" y="3314700"/>
            <a:ext cx="626450" cy="62645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15</a:t>
            </a:r>
          </a:p>
        </p:txBody>
      </p:sp>
      <p:sp>
        <p:nvSpPr>
          <p:cNvPr id="12" name="Heptagone 11">
            <a:extLst>
              <a:ext uri="{FF2B5EF4-FFF2-40B4-BE49-F238E27FC236}">
                <a16:creationId xmlns:a16="http://schemas.microsoft.com/office/drawing/2014/main" id="{05445B20-5FA8-4F0F-B0BA-C94099351520}"/>
              </a:ext>
            </a:extLst>
          </p:cNvPr>
          <p:cNvSpPr>
            <a:spLocks noChangeAspect="1"/>
          </p:cNvSpPr>
          <p:nvPr/>
        </p:nvSpPr>
        <p:spPr>
          <a:xfrm>
            <a:off x="9880599" y="5436286"/>
            <a:ext cx="559658" cy="559658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11</a:t>
            </a:r>
          </a:p>
        </p:txBody>
      </p:sp>
      <p:sp>
        <p:nvSpPr>
          <p:cNvPr id="18" name="Heptagone 17">
            <a:extLst>
              <a:ext uri="{FF2B5EF4-FFF2-40B4-BE49-F238E27FC236}">
                <a16:creationId xmlns:a16="http://schemas.microsoft.com/office/drawing/2014/main" id="{96BED2FC-9F60-4CD8-AE51-F9C28F05A218}"/>
              </a:ext>
            </a:extLst>
          </p:cNvPr>
          <p:cNvSpPr>
            <a:spLocks noChangeAspect="1"/>
          </p:cNvSpPr>
          <p:nvPr/>
        </p:nvSpPr>
        <p:spPr>
          <a:xfrm>
            <a:off x="9918341" y="4111915"/>
            <a:ext cx="559658" cy="559658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</a:p>
        </p:txBody>
      </p:sp>
      <p:sp>
        <p:nvSpPr>
          <p:cNvPr id="23" name="Heptagone 22">
            <a:extLst>
              <a:ext uri="{FF2B5EF4-FFF2-40B4-BE49-F238E27FC236}">
                <a16:creationId xmlns:a16="http://schemas.microsoft.com/office/drawing/2014/main" id="{387F777E-8895-4C0E-BEF8-7EB44458B392}"/>
              </a:ext>
            </a:extLst>
          </p:cNvPr>
          <p:cNvSpPr>
            <a:spLocks noChangeAspect="1"/>
          </p:cNvSpPr>
          <p:nvPr/>
        </p:nvSpPr>
        <p:spPr>
          <a:xfrm>
            <a:off x="8730039" y="2243446"/>
            <a:ext cx="559658" cy="559658"/>
          </a:xfrm>
          <a:prstGeom prst="hept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</p:txBody>
      </p:sp>
      <p:sp>
        <p:nvSpPr>
          <p:cNvPr id="33" name="Heptagone 32">
            <a:extLst>
              <a:ext uri="{FF2B5EF4-FFF2-40B4-BE49-F238E27FC236}">
                <a16:creationId xmlns:a16="http://schemas.microsoft.com/office/drawing/2014/main" id="{0C74A4D8-C968-466C-9461-6669ADD1CEC1}"/>
              </a:ext>
            </a:extLst>
          </p:cNvPr>
          <p:cNvSpPr>
            <a:spLocks noChangeAspect="1"/>
          </p:cNvSpPr>
          <p:nvPr/>
        </p:nvSpPr>
        <p:spPr>
          <a:xfrm>
            <a:off x="9918341" y="2518723"/>
            <a:ext cx="559658" cy="559658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13</a:t>
            </a:r>
          </a:p>
        </p:txBody>
      </p:sp>
      <p:sp>
        <p:nvSpPr>
          <p:cNvPr id="34" name="Heptagone 33">
            <a:extLst>
              <a:ext uri="{FF2B5EF4-FFF2-40B4-BE49-F238E27FC236}">
                <a16:creationId xmlns:a16="http://schemas.microsoft.com/office/drawing/2014/main" id="{DA564001-FCAB-472E-9760-4DE5A2F26BFE}"/>
              </a:ext>
            </a:extLst>
          </p:cNvPr>
          <p:cNvSpPr>
            <a:spLocks noChangeAspect="1"/>
          </p:cNvSpPr>
          <p:nvPr/>
        </p:nvSpPr>
        <p:spPr>
          <a:xfrm>
            <a:off x="8663755" y="4671573"/>
            <a:ext cx="559658" cy="559658"/>
          </a:xfrm>
          <a:prstGeom prst="heptagon">
            <a:avLst/>
          </a:prstGeom>
          <a:solidFill>
            <a:srgbClr val="C907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35" name="Heptagone 34">
            <a:extLst>
              <a:ext uri="{FF2B5EF4-FFF2-40B4-BE49-F238E27FC236}">
                <a16:creationId xmlns:a16="http://schemas.microsoft.com/office/drawing/2014/main" id="{3B07C1DA-A0D1-4873-9FAA-E7D4DDF3C8EB}"/>
              </a:ext>
            </a:extLst>
          </p:cNvPr>
          <p:cNvSpPr>
            <a:spLocks noChangeAspect="1"/>
          </p:cNvSpPr>
          <p:nvPr/>
        </p:nvSpPr>
        <p:spPr>
          <a:xfrm>
            <a:off x="7650283" y="5435101"/>
            <a:ext cx="559658" cy="559658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36" name="Heptagone 35">
            <a:extLst>
              <a:ext uri="{FF2B5EF4-FFF2-40B4-BE49-F238E27FC236}">
                <a16:creationId xmlns:a16="http://schemas.microsoft.com/office/drawing/2014/main" id="{A07C4D11-CF16-4026-918E-2D515E6BD9CC}"/>
              </a:ext>
            </a:extLst>
          </p:cNvPr>
          <p:cNvSpPr>
            <a:spLocks noChangeAspect="1"/>
          </p:cNvSpPr>
          <p:nvPr/>
        </p:nvSpPr>
        <p:spPr>
          <a:xfrm>
            <a:off x="7650283" y="3300873"/>
            <a:ext cx="626450" cy="626449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37" name="Heptagone 36">
            <a:extLst>
              <a:ext uri="{FF2B5EF4-FFF2-40B4-BE49-F238E27FC236}">
                <a16:creationId xmlns:a16="http://schemas.microsoft.com/office/drawing/2014/main" id="{581893E8-DB28-4E49-AD86-27F44846E885}"/>
              </a:ext>
            </a:extLst>
          </p:cNvPr>
          <p:cNvSpPr>
            <a:spLocks noChangeAspect="1"/>
          </p:cNvSpPr>
          <p:nvPr/>
        </p:nvSpPr>
        <p:spPr>
          <a:xfrm>
            <a:off x="7650283" y="1422102"/>
            <a:ext cx="626449" cy="593054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38" name="Heptagone 37">
            <a:extLst>
              <a:ext uri="{FF2B5EF4-FFF2-40B4-BE49-F238E27FC236}">
                <a16:creationId xmlns:a16="http://schemas.microsoft.com/office/drawing/2014/main" id="{0EDD1AD7-495B-4BCE-93DD-9CA0046C9AB6}"/>
              </a:ext>
            </a:extLst>
          </p:cNvPr>
          <p:cNvSpPr>
            <a:spLocks noChangeAspect="1"/>
          </p:cNvSpPr>
          <p:nvPr/>
        </p:nvSpPr>
        <p:spPr>
          <a:xfrm>
            <a:off x="6857571" y="2518723"/>
            <a:ext cx="559658" cy="559658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9" name="Heptagone 38">
            <a:extLst>
              <a:ext uri="{FF2B5EF4-FFF2-40B4-BE49-F238E27FC236}">
                <a16:creationId xmlns:a16="http://schemas.microsoft.com/office/drawing/2014/main" id="{DC05402F-6A80-4DFB-91AB-9BAB809EC263}"/>
              </a:ext>
            </a:extLst>
          </p:cNvPr>
          <p:cNvSpPr>
            <a:spLocks noChangeAspect="1"/>
          </p:cNvSpPr>
          <p:nvPr/>
        </p:nvSpPr>
        <p:spPr>
          <a:xfrm>
            <a:off x="6857571" y="4391744"/>
            <a:ext cx="559658" cy="559658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1" name="Heptagone 40">
            <a:extLst>
              <a:ext uri="{FF2B5EF4-FFF2-40B4-BE49-F238E27FC236}">
                <a16:creationId xmlns:a16="http://schemas.microsoft.com/office/drawing/2014/main" id="{4B1663EC-6D1C-44A7-8BE2-163210DC83CB}"/>
              </a:ext>
            </a:extLst>
          </p:cNvPr>
          <p:cNvSpPr>
            <a:spLocks noChangeAspect="1"/>
          </p:cNvSpPr>
          <p:nvPr/>
        </p:nvSpPr>
        <p:spPr>
          <a:xfrm>
            <a:off x="5749379" y="3300873"/>
            <a:ext cx="626450" cy="626449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2" name="Heptagone 41">
            <a:extLst>
              <a:ext uri="{FF2B5EF4-FFF2-40B4-BE49-F238E27FC236}">
                <a16:creationId xmlns:a16="http://schemas.microsoft.com/office/drawing/2014/main" id="{62B3D562-B612-4240-AC62-E29FBBADDD13}"/>
              </a:ext>
            </a:extLst>
          </p:cNvPr>
          <p:cNvSpPr>
            <a:spLocks noChangeAspect="1"/>
          </p:cNvSpPr>
          <p:nvPr/>
        </p:nvSpPr>
        <p:spPr>
          <a:xfrm>
            <a:off x="5749379" y="5435101"/>
            <a:ext cx="559658" cy="559658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3" name="Heptagone 42">
            <a:extLst>
              <a:ext uri="{FF2B5EF4-FFF2-40B4-BE49-F238E27FC236}">
                <a16:creationId xmlns:a16="http://schemas.microsoft.com/office/drawing/2014/main" id="{67C974D5-77DE-4209-A18D-2E589F47F0D6}"/>
              </a:ext>
            </a:extLst>
          </p:cNvPr>
          <p:cNvSpPr>
            <a:spLocks noChangeAspect="1"/>
          </p:cNvSpPr>
          <p:nvPr/>
        </p:nvSpPr>
        <p:spPr>
          <a:xfrm>
            <a:off x="5816171" y="1413164"/>
            <a:ext cx="559658" cy="559658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44" name="Légende : flèche vers le bas 43">
            <a:extLst>
              <a:ext uri="{FF2B5EF4-FFF2-40B4-BE49-F238E27FC236}">
                <a16:creationId xmlns:a16="http://schemas.microsoft.com/office/drawing/2014/main" id="{79486B77-2F9E-4788-A262-160CFE58AACF}"/>
              </a:ext>
            </a:extLst>
          </p:cNvPr>
          <p:cNvSpPr/>
          <p:nvPr/>
        </p:nvSpPr>
        <p:spPr>
          <a:xfrm>
            <a:off x="5346700" y="342900"/>
            <a:ext cx="2908300" cy="862460"/>
          </a:xfrm>
          <a:prstGeom prst="downArrowCallout">
            <a:avLst>
              <a:gd name="adj1" fmla="val 29712"/>
              <a:gd name="adj2" fmla="val 25000"/>
              <a:gd name="adj3" fmla="val 26178"/>
              <a:gd name="adj4" fmla="val 6497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avants</a:t>
            </a:r>
          </a:p>
        </p:txBody>
      </p:sp>
      <p:sp>
        <p:nvSpPr>
          <p:cNvPr id="45" name="Légende : flèche vers le bas 44">
            <a:extLst>
              <a:ext uri="{FF2B5EF4-FFF2-40B4-BE49-F238E27FC236}">
                <a16:creationId xmlns:a16="http://schemas.microsoft.com/office/drawing/2014/main" id="{B697288E-200C-4A64-B281-10A3CE203F1E}"/>
              </a:ext>
            </a:extLst>
          </p:cNvPr>
          <p:cNvSpPr/>
          <p:nvPr/>
        </p:nvSpPr>
        <p:spPr>
          <a:xfrm>
            <a:off x="8658860" y="332740"/>
            <a:ext cx="2908300" cy="87262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arrières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5F81672-F0A7-4FBF-88E4-ED7F460D2D43}"/>
              </a:ext>
            </a:extLst>
          </p:cNvPr>
          <p:cNvCxnSpPr>
            <a:cxnSpLocks/>
          </p:cNvCxnSpPr>
          <p:nvPr/>
        </p:nvCxnSpPr>
        <p:spPr>
          <a:xfrm flipH="1">
            <a:off x="8255000" y="332740"/>
            <a:ext cx="58892" cy="62712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799931D-61C6-4131-87B5-C88E1D6DB033}"/>
              </a:ext>
            </a:extLst>
          </p:cNvPr>
          <p:cNvCxnSpPr>
            <a:cxnSpLocks/>
          </p:cNvCxnSpPr>
          <p:nvPr/>
        </p:nvCxnSpPr>
        <p:spPr>
          <a:xfrm flipV="1">
            <a:off x="8496445" y="342900"/>
            <a:ext cx="48115" cy="6261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>
            <a:extLst>
              <a:ext uri="{FF2B5EF4-FFF2-40B4-BE49-F238E27FC236}">
                <a16:creationId xmlns:a16="http://schemas.microsoft.com/office/drawing/2014/main" id="{2D9296C8-EFD3-4C2E-9F73-F1994C57D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3" t="31098" r="1081" b="14943"/>
          <a:stretch/>
        </p:blipFill>
        <p:spPr>
          <a:xfrm>
            <a:off x="1680384" y="1391209"/>
            <a:ext cx="3295317" cy="47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41E6E1F-1363-47F5-A9A6-635FFA53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>
          <a:xfrm>
            <a:off x="2065116" y="775335"/>
            <a:ext cx="8061767" cy="50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300397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LES REGLES DU RUGBY</a:t>
            </a:r>
          </a:p>
        </p:txBody>
      </p:sp>
    </p:spTree>
    <p:extLst>
      <p:ext uri="{BB962C8B-B14F-4D97-AF65-F5344CB8AC3E}">
        <p14:creationId xmlns:p14="http://schemas.microsoft.com/office/powerpoint/2010/main" val="215943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7115C80-60F4-4F0D-9E14-D7C2DC00A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08957"/>
              </p:ext>
            </p:extLst>
          </p:nvPr>
        </p:nvGraphicFramePr>
        <p:xfrm>
          <a:off x="950740" y="1122651"/>
          <a:ext cx="9554028" cy="914400"/>
        </p:xfrm>
        <a:graphic>
          <a:graphicData uri="http://schemas.openxmlformats.org/drawingml/2006/table">
            <a:tbl>
              <a:tblPr/>
              <a:tblGrid>
                <a:gridCol w="2388507">
                  <a:extLst>
                    <a:ext uri="{9D8B030D-6E8A-4147-A177-3AD203B41FA5}">
                      <a16:colId xmlns:a16="http://schemas.microsoft.com/office/drawing/2014/main" val="4071924097"/>
                    </a:ext>
                  </a:extLst>
                </a:gridCol>
                <a:gridCol w="2388507">
                  <a:extLst>
                    <a:ext uri="{9D8B030D-6E8A-4147-A177-3AD203B41FA5}">
                      <a16:colId xmlns:a16="http://schemas.microsoft.com/office/drawing/2014/main" val="177131387"/>
                    </a:ext>
                  </a:extLst>
                </a:gridCol>
                <a:gridCol w="2388507">
                  <a:extLst>
                    <a:ext uri="{9D8B030D-6E8A-4147-A177-3AD203B41FA5}">
                      <a16:colId xmlns:a16="http://schemas.microsoft.com/office/drawing/2014/main" val="3628138223"/>
                    </a:ext>
                  </a:extLst>
                </a:gridCol>
                <a:gridCol w="2388507">
                  <a:extLst>
                    <a:ext uri="{9D8B030D-6E8A-4147-A177-3AD203B41FA5}">
                      <a16:colId xmlns:a16="http://schemas.microsoft.com/office/drawing/2014/main" val="467121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effectLst/>
                        </a:rPr>
                        <a:t>Essai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effectLst/>
                        </a:rPr>
                        <a:t>Transformation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effectLst/>
                        </a:rPr>
                        <a:t>Drop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effectLst/>
                        </a:rPr>
                        <a:t>Pénalité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effectLst/>
                        </a:rPr>
                        <a:t>5 points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effectLst/>
                        </a:rPr>
                        <a:t>2 points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effectLst/>
                        </a:rPr>
                        <a:t>3 points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effectLst/>
                        </a:rPr>
                        <a:t>3 points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550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3095B3F-D5BE-4DCE-8E0F-4594E4A4F2EB}"/>
              </a:ext>
            </a:extLst>
          </p:cNvPr>
          <p:cNvSpPr txBox="1"/>
          <p:nvPr/>
        </p:nvSpPr>
        <p:spPr>
          <a:xfrm>
            <a:off x="838198" y="436098"/>
            <a:ext cx="692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Comment marquer des points ?</a:t>
            </a:r>
          </a:p>
        </p:txBody>
      </p:sp>
      <p:pic>
        <p:nvPicPr>
          <p:cNvPr id="2050" name="Picture 2" descr="Résultat de recherche d'images pour &quot;essai rugby&quot;">
            <a:extLst>
              <a:ext uri="{FF2B5EF4-FFF2-40B4-BE49-F238E27FC236}">
                <a16:creationId xmlns:a16="http://schemas.microsoft.com/office/drawing/2014/main" id="{80BD0CED-31D3-4A8D-8855-7C6E2833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3" y="2256192"/>
            <a:ext cx="3469820" cy="19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transformation rugby&quot;">
            <a:extLst>
              <a:ext uri="{FF2B5EF4-FFF2-40B4-BE49-F238E27FC236}">
                <a16:creationId xmlns:a16="http://schemas.microsoft.com/office/drawing/2014/main" id="{55398EB1-0101-439C-9EA2-348BAEF3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4412349"/>
            <a:ext cx="3858474" cy="23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5C143B-A536-46BB-9191-C90B03A0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59" y="2300397"/>
            <a:ext cx="7180263" cy="1624013"/>
          </a:xfrm>
          <a:prstGeom prst="rect">
            <a:avLst/>
          </a:prstGeom>
        </p:spPr>
      </p:pic>
      <p:pic>
        <p:nvPicPr>
          <p:cNvPr id="2054" name="Picture 6" descr="Résultat de recherche d'images pour &quot;pénalité rugby&quot;">
            <a:extLst>
              <a:ext uri="{FF2B5EF4-FFF2-40B4-BE49-F238E27FC236}">
                <a16:creationId xmlns:a16="http://schemas.microsoft.com/office/drawing/2014/main" id="{E6F12F9B-0DB4-46AD-B77B-952989AF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70" y="4412348"/>
            <a:ext cx="3491961" cy="23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2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00DE53-3C16-4F54-B9EB-71D2CB6A4386}"/>
              </a:ext>
            </a:extLst>
          </p:cNvPr>
          <p:cNvSpPr txBox="1"/>
          <p:nvPr/>
        </p:nvSpPr>
        <p:spPr>
          <a:xfrm>
            <a:off x="838198" y="436098"/>
            <a:ext cx="6921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Les phases de jeu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Le jeu courant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La remise en jeu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Le regroupement </a:t>
            </a:r>
          </a:p>
          <a:p>
            <a:endParaRPr lang="fr-FR" sz="3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3F1DCC-9A07-4900-B5E1-1566B210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1" y="3129473"/>
            <a:ext cx="4607397" cy="341795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7C85755-A7CE-4593-96F5-DC0DC803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33" y="389377"/>
            <a:ext cx="2969260" cy="29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5FA0F64-A4BE-47EB-9149-3CF7C1F9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701370"/>
            <a:ext cx="4325257" cy="28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42AD804-785D-497A-B9B9-95276546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77" y="2871593"/>
            <a:ext cx="2806786" cy="28258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ADEDF0B-448E-4847-A8A8-5D2334F5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3" y="2871593"/>
            <a:ext cx="5059629" cy="23334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A5A004-580E-47C5-A6FF-11C3D7F7B337}"/>
              </a:ext>
            </a:extLst>
          </p:cNvPr>
          <p:cNvSpPr txBox="1"/>
          <p:nvPr/>
        </p:nvSpPr>
        <p:spPr>
          <a:xfrm>
            <a:off x="894469" y="868124"/>
            <a:ext cx="6921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Les fautes</a:t>
            </a:r>
          </a:p>
          <a:p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22217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300397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LES GRANDS CLUBS</a:t>
            </a:r>
          </a:p>
        </p:txBody>
      </p:sp>
    </p:spTree>
    <p:extLst>
      <p:ext uri="{BB962C8B-B14F-4D97-AF65-F5344CB8AC3E}">
        <p14:creationId xmlns:p14="http://schemas.microsoft.com/office/powerpoint/2010/main" val="347421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joueur de rugby photos vakatawa&quot;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1" y="280229"/>
            <a:ext cx="3844562" cy="241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68214" y="2141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Image 7" descr="Résultat de recherche d'images pour &quot;joueur de rugby teddy thoma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61" y="195573"/>
            <a:ext cx="4386476" cy="24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68214" y="22715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7078" y="-2430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Image 8" descr="Résultat de recherche d'images pour &quot;joueur de rugby baptiste à bordeaux&quot;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5" y="3928861"/>
            <a:ext cx="34766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097078" y="25286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79443" y="20714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Image 9" descr="Résultat de recherche d'images pour &quot;joueur de rugby Anoine Dupont chez Toulouse&quot;&quot;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5" y="3232440"/>
            <a:ext cx="17430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79443" y="51671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67200" y="27858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67200" y="56624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799444" y="27287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525338" y="5889810"/>
            <a:ext cx="46666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/>
              <a:t>Lyon Olympique Universitaire </a:t>
            </a:r>
          </a:p>
          <a:p>
            <a:r>
              <a:rPr lang="fr-FR" sz="2800" b="1" dirty="0"/>
              <a:t>Rugby: </a:t>
            </a:r>
            <a:r>
              <a:rPr lang="fr-FR" sz="2000" b="1" dirty="0" err="1"/>
              <a:t>Demba</a:t>
            </a:r>
            <a:r>
              <a:rPr lang="fr-FR" sz="2000" b="1" dirty="0"/>
              <a:t> BAMBA 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285715" y="5889810"/>
            <a:ext cx="2109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Toulouse: </a:t>
            </a:r>
          </a:p>
          <a:p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Antoine Dupont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463191" y="6269784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Bordeaux: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Baptiste Serein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648396" y="2641087"/>
            <a:ext cx="365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Racing 92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: Teddy Tomas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285037" y="2690610"/>
            <a:ext cx="3862276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/>
              <a:t>ASM Clermont Auvergne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err="1"/>
              <a:t>Alivereti</a:t>
            </a:r>
            <a:r>
              <a:rPr lang="fr-FR" sz="2000" b="1" dirty="0"/>
              <a:t> </a:t>
            </a:r>
            <a:r>
              <a:rPr lang="fr-FR" sz="2000" b="1" dirty="0" err="1"/>
              <a:t>Raka</a:t>
            </a:r>
            <a:r>
              <a:rPr lang="fr-FR" sz="2000" b="1" dirty="0"/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63" y="3571025"/>
            <a:ext cx="3533379" cy="24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 12" descr="Résultat de recherche d'images pour &quot;joueur de rugby anglais Ford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22" y="3913505"/>
            <a:ext cx="4240463" cy="23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57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34873" y="-1416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Image 1" descr="LP/Olivier Arandel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6" y="3951722"/>
            <a:ext cx="4542433" cy="22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734873" y="3277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82678" y="6238392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France: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Guilhem </a:t>
            </a:r>
            <a:r>
              <a:rPr lang="fr-FR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Guirado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50344" y="6223323"/>
            <a:ext cx="476905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Angleterre: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Ford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0" descr="Résultat de recherche d'images pour &quot;joueur de rugby nouvelle zelande Owen Baret&quot;&quot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10" y="150889"/>
            <a:ext cx="3991967" cy="2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1" descr="Résultat de recherche d'images pour &quot;joueur de rugby afrique du sud Kolbe&quot;&quot;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60" y="248254"/>
            <a:ext cx="36290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56358" y="2731633"/>
            <a:ext cx="5400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Nouvelles-Zélande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 (All Blacks)</a:t>
            </a:r>
          </a:p>
          <a:p>
            <a:r>
              <a:rPr lang="fr-FR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Beauden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 Baret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85937" y="2636560"/>
            <a:ext cx="5097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Afrique du sud (springboks)</a:t>
            </a:r>
          </a:p>
          <a:p>
            <a:r>
              <a:rPr lang="fr-FR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Cheslin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Kolbe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759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29" y="319468"/>
            <a:ext cx="4212920" cy="24856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9" y="1260811"/>
            <a:ext cx="3635062" cy="4652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955" y="3064031"/>
            <a:ext cx="5848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Rugby, ville anglaise du Warwickshire.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40293" y="6064806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Webb Ellis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631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284840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LES COMPETITIONS</a:t>
            </a:r>
          </a:p>
        </p:txBody>
      </p:sp>
    </p:spTree>
    <p:extLst>
      <p:ext uri="{BB962C8B-B14F-4D97-AF65-F5344CB8AC3E}">
        <p14:creationId xmlns:p14="http://schemas.microsoft.com/office/powerpoint/2010/main" val="42736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5F7FC8-A5AD-4892-B37F-9B0DD0E2E462}"/>
              </a:ext>
            </a:extLst>
          </p:cNvPr>
          <p:cNvSpPr txBox="1"/>
          <p:nvPr/>
        </p:nvSpPr>
        <p:spPr>
          <a:xfrm>
            <a:off x="1232958" y="472991"/>
            <a:ext cx="1148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Compétitions mondiales</a:t>
            </a:r>
          </a:p>
          <a:p>
            <a:r>
              <a:rPr lang="fr-FR" b="1" dirty="0">
                <a:solidFill>
                  <a:srgbClr val="002060"/>
                </a:solidFill>
              </a:rPr>
              <a:t>  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E0974E-CB06-4BD2-B35E-D5A01FB0AA69}"/>
              </a:ext>
            </a:extLst>
          </p:cNvPr>
          <p:cNvSpPr txBox="1"/>
          <p:nvPr/>
        </p:nvSpPr>
        <p:spPr>
          <a:xfrm>
            <a:off x="1335616" y="968991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Coupe du monde masculine</a:t>
            </a:r>
            <a:r>
              <a:rPr lang="fr-FR" b="1" dirty="0">
                <a:solidFill>
                  <a:srgbClr val="002060"/>
                </a:solidFill>
              </a:rPr>
              <a:t>: tous les quatre ans depuis 1987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0DBD5-8C91-4B52-B38C-663CA17F60CF}"/>
              </a:ext>
            </a:extLst>
          </p:cNvPr>
          <p:cNvSpPr txBox="1"/>
          <p:nvPr/>
        </p:nvSpPr>
        <p:spPr>
          <a:xfrm>
            <a:off x="1335615" y="1401296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Coupe du monde féminine</a:t>
            </a:r>
            <a:r>
              <a:rPr lang="fr-FR" b="1" dirty="0">
                <a:solidFill>
                  <a:srgbClr val="002060"/>
                </a:solidFill>
              </a:rPr>
              <a:t>: 1ère édition en 1991 mais officiellement reconnue en 1998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E40B27-BA99-4586-B5BF-688FE07D8983}"/>
              </a:ext>
            </a:extLst>
          </p:cNvPr>
          <p:cNvSpPr txBox="1"/>
          <p:nvPr/>
        </p:nvSpPr>
        <p:spPr>
          <a:xfrm>
            <a:off x="1225551" y="2011231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Compétitions continentales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CFBCAD-6315-469F-80E5-CC15CFAA3C0D}"/>
              </a:ext>
            </a:extLst>
          </p:cNvPr>
          <p:cNvSpPr txBox="1"/>
          <p:nvPr/>
        </p:nvSpPr>
        <p:spPr>
          <a:xfrm>
            <a:off x="1335614" y="2515567"/>
            <a:ext cx="1013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Tournoi des Six Nations masculin</a:t>
            </a:r>
            <a:r>
              <a:rPr lang="fr-FR" b="1" dirty="0">
                <a:solidFill>
                  <a:srgbClr val="002060"/>
                </a:solidFill>
              </a:rPr>
              <a:t>: 1ère compétition opposant des équipes nationales. Institué en 1883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D13B9E-D6FF-46C5-9DF2-CC53AB7F56BC}"/>
              </a:ext>
            </a:extLst>
          </p:cNvPr>
          <p:cNvSpPr txBox="1"/>
          <p:nvPr/>
        </p:nvSpPr>
        <p:spPr>
          <a:xfrm>
            <a:off x="1187452" y="3602626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 Compétitions internationales de clubs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45953B-67FD-443F-AA23-C12F9E365EB5}"/>
              </a:ext>
            </a:extLst>
          </p:cNvPr>
          <p:cNvSpPr txBox="1"/>
          <p:nvPr/>
        </p:nvSpPr>
        <p:spPr>
          <a:xfrm>
            <a:off x="1335613" y="2926804"/>
            <a:ext cx="720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Tournoi des Six Nations féminin</a:t>
            </a:r>
            <a:r>
              <a:rPr lang="fr-FR" b="1" dirty="0">
                <a:solidFill>
                  <a:srgbClr val="002060"/>
                </a:solidFill>
              </a:rPr>
              <a:t>: seulement depuis 1996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EBFF43-4E56-4476-8C81-1D231D65DB52}"/>
              </a:ext>
            </a:extLst>
          </p:cNvPr>
          <p:cNvSpPr txBox="1"/>
          <p:nvPr/>
        </p:nvSpPr>
        <p:spPr>
          <a:xfrm>
            <a:off x="431794" y="4003557"/>
            <a:ext cx="119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Coupe d'Europe de rugby à XV</a:t>
            </a:r>
            <a:r>
              <a:rPr lang="fr-FR" b="1" dirty="0">
                <a:solidFill>
                  <a:srgbClr val="002060"/>
                </a:solidFill>
              </a:rPr>
              <a:t>: compétition regroupant chaque année les meilleurs clubs européens.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71C395-894B-4100-A432-9C8884795175}"/>
              </a:ext>
            </a:extLst>
          </p:cNvPr>
          <p:cNvSpPr txBox="1"/>
          <p:nvPr/>
        </p:nvSpPr>
        <p:spPr>
          <a:xfrm>
            <a:off x="1347258" y="4481064"/>
            <a:ext cx="1071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Challenge européen</a:t>
            </a:r>
            <a:r>
              <a:rPr lang="fr-FR" b="1" dirty="0">
                <a:solidFill>
                  <a:srgbClr val="002060"/>
                </a:solidFill>
              </a:rPr>
              <a:t> : compétition regroupant chaque année les clubs européens non qualifiés </a:t>
            </a:r>
          </a:p>
          <a:p>
            <a:pPr lvl="0"/>
            <a:r>
              <a:rPr lang="fr-FR" b="1" dirty="0">
                <a:solidFill>
                  <a:srgbClr val="002060"/>
                </a:solidFill>
              </a:rPr>
              <a:t>     pour la Coupe d'Europe.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C834D2-890D-46D6-A75D-F37B8D025360}"/>
              </a:ext>
            </a:extLst>
          </p:cNvPr>
          <p:cNvSpPr txBox="1"/>
          <p:nvPr/>
        </p:nvSpPr>
        <p:spPr>
          <a:xfrm>
            <a:off x="1198031" y="5205352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Compétitions nationales de clubs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C7A363-DA3E-4652-AA30-8210F975AA14}"/>
              </a:ext>
            </a:extLst>
          </p:cNvPr>
          <p:cNvSpPr txBox="1"/>
          <p:nvPr/>
        </p:nvSpPr>
        <p:spPr>
          <a:xfrm>
            <a:off x="1335613" y="5652641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Championnat de France de rugby à XV appelé aussi Top 14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AA6286F-BCB7-4B4C-AEEB-49A195365EBA}"/>
              </a:ext>
            </a:extLst>
          </p:cNvPr>
          <p:cNvSpPr txBox="1"/>
          <p:nvPr/>
        </p:nvSpPr>
        <p:spPr>
          <a:xfrm>
            <a:off x="1335613" y="6124738"/>
            <a:ext cx="114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002060"/>
                </a:solidFill>
              </a:rPr>
              <a:t>Championnat de France de rugby à XV de 2e division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-463639" y="3016855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Quizz</a:t>
            </a:r>
          </a:p>
          <a:p>
            <a:pPr algn="ctr"/>
            <a:endParaRPr lang="fr-FR" sz="8800" dirty="0">
              <a:solidFill>
                <a:srgbClr val="00206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HISTOIRE </a:t>
            </a:r>
          </a:p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DU RUGBY</a:t>
            </a:r>
          </a:p>
        </p:txBody>
      </p:sp>
    </p:spTree>
    <p:extLst>
      <p:ext uri="{BB962C8B-B14F-4D97-AF65-F5344CB8AC3E}">
        <p14:creationId xmlns:p14="http://schemas.microsoft.com/office/powerpoint/2010/main" val="36255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202861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800" dirty="0">
              <a:solidFill>
                <a:srgbClr val="002060"/>
              </a:solidFill>
              <a:latin typeface="Bauhaus 93" panose="04030905020B02020C02" pitchFamily="8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47020" y="41341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 2" descr="Résultat de recherche d'images pour &quot;Histoire du rugby à XV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4" y="2704368"/>
            <a:ext cx="4350141" cy="32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47020" y="45913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8" y="228408"/>
            <a:ext cx="3401539" cy="45920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47538" y="5261113"/>
            <a:ext cx="3401539" cy="45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647538" y="5261113"/>
            <a:ext cx="3269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Soule en Basse-Normandie en 1852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227777" y="6210053"/>
            <a:ext cx="33409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Rugby-Football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64977A-73E8-4CCB-9698-9A337709E46F}"/>
              </a:ext>
            </a:extLst>
          </p:cNvPr>
          <p:cNvSpPr txBox="1"/>
          <p:nvPr/>
        </p:nvSpPr>
        <p:spPr>
          <a:xfrm>
            <a:off x="0" y="674400"/>
            <a:ext cx="12192000" cy="640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PRESENTATION </a:t>
            </a:r>
          </a:p>
          <a:p>
            <a:pPr algn="ctr">
              <a:lnSpc>
                <a:spcPts val="7000"/>
              </a:lnSpc>
            </a:pPr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 </a:t>
            </a:r>
          </a:p>
          <a:p>
            <a:pPr algn="ctr"/>
            <a:r>
              <a:rPr lang="fr-FR" sz="8800" dirty="0">
                <a:solidFill>
                  <a:srgbClr val="002060"/>
                </a:solidFill>
                <a:latin typeface="Bauhaus 93" panose="04030905020B02020C02" pitchFamily="82" charset="0"/>
              </a:rPr>
              <a:t>DU BALLON, DU TERRAIN &amp; DE L’EQUIPEMENT </a:t>
            </a:r>
          </a:p>
          <a:p>
            <a:pPr algn="ctr"/>
            <a:endParaRPr lang="fr-FR" sz="8800" dirty="0">
              <a:solidFill>
                <a:srgbClr val="00206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AA524-92E3-4F70-A3E5-60289744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5905"/>
            <a:ext cx="5392057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LE BALLON DE RUGBY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E1C5F3-1C8A-4E7D-B676-832F3404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83" y="3871912"/>
            <a:ext cx="3336717" cy="26209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A76A05-2F06-405C-94D7-5D99DB14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59" y="365125"/>
            <a:ext cx="4116344" cy="3000780"/>
          </a:xfrm>
          <a:prstGeom prst="rect">
            <a:avLst/>
          </a:prstGeom>
        </p:spPr>
      </p:pic>
      <p:pic>
        <p:nvPicPr>
          <p:cNvPr id="1028" name="Picture 4" descr="Résultat de recherche d'images pour &quot;dimension ballon rugby&quot;">
            <a:extLst>
              <a:ext uri="{FF2B5EF4-FFF2-40B4-BE49-F238E27FC236}">
                <a16:creationId xmlns:a16="http://schemas.microsoft.com/office/drawing/2014/main" id="{04E48C3A-D6F9-4999-880A-A494D2B0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8" y="2207475"/>
            <a:ext cx="6312871" cy="3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65208-C305-421B-B419-250D9558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TERAIN DE RUGBY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5386D19-00EE-4CD8-B378-E13BE969C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73"/>
          <a:stretch/>
        </p:blipFill>
        <p:spPr>
          <a:xfrm>
            <a:off x="571500" y="1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4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1D7EC-2D84-4DAD-897E-B0048D2E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LES POTEAUX DE BUT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15C349-5272-4112-8888-7154585CB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2141537"/>
            <a:ext cx="60645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1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97ED4-48A3-4D31-88B3-18AD5024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75" y="0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L’EQUIPEMENT DU RUGBYMAN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B1F55-970B-4AA1-9EA5-F0C72913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728" y="3683787"/>
            <a:ext cx="4906550" cy="2992995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E7C6619-0D68-4FDE-8A4B-60E27DC39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845" b="14272"/>
          <a:stretch/>
        </p:blipFill>
        <p:spPr>
          <a:xfrm>
            <a:off x="1826452" y="1410414"/>
            <a:ext cx="8539095" cy="2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48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289</Words>
  <Application>Microsoft Office PowerPoint</Application>
  <PresentationFormat>Grand écran</PresentationFormat>
  <Paragraphs>84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Bauhaus 93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BALLON DE RUGBY</vt:lpstr>
      <vt:lpstr>LE TERAIN DE RUGBY</vt:lpstr>
      <vt:lpstr>LES POTEAUX DE BUT</vt:lpstr>
      <vt:lpstr>L’EQUIPEMENT DU RUGBYMAN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Guivarch Didier</dc:creator>
  <cp:lastModifiedBy>Eric Le Roux</cp:lastModifiedBy>
  <cp:revision>47</cp:revision>
  <dcterms:created xsi:type="dcterms:W3CDTF">2019-12-04T15:23:50Z</dcterms:created>
  <dcterms:modified xsi:type="dcterms:W3CDTF">2019-12-08T20:54:14Z</dcterms:modified>
</cp:coreProperties>
</file>