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CAD5E6"/>
          </a:solidFill>
        </a:fill>
      </a:tcStyle>
    </a:wholeTbl>
    <a:band2H>
      <a:tcTxStyle b="def" i="def"/>
      <a:tcStyle>
        <a:tcBdr/>
        <a:fill>
          <a:solidFill>
            <a:srgbClr val="E6EBF3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CBE4CA"/>
          </a:solidFill>
        </a:fill>
      </a:tcStyle>
    </a:wholeTbl>
    <a:band2H>
      <a:tcTxStyle b="def" i="def"/>
      <a:tcStyle>
        <a:tcBdr/>
        <a:fill>
          <a:solidFill>
            <a:srgbClr val="E7F2E6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ECCBD6"/>
          </a:solidFill>
        </a:fill>
      </a:tcStyle>
    </a:wholeTbl>
    <a:band2H>
      <a:tcTxStyle b="def" i="def"/>
      <a:tcStyle>
        <a:tcBdr/>
        <a:fill>
          <a:solidFill>
            <a:srgbClr val="F6E7EC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000000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Texte du titre</a:t>
            </a:r>
          </a:p>
        </p:txBody>
      </p:sp>
      <p:sp>
        <p:nvSpPr>
          <p:cNvPr id="12" name="Texte niveau 1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e niveau 1…"/>
          <p:cNvSpPr txBox="1"/>
          <p:nvPr>
            <p:ph type="body" sz="quarter" idx="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  <a:lvl2pPr marL="777875" indent="-333375" algn="ctr">
              <a:spcBef>
                <a:spcPts val="0"/>
              </a:spcBef>
              <a:defRPr i="1" sz="2400"/>
            </a:lvl2pPr>
            <a:lvl3pPr marL="1222375" indent="-333375" algn="ctr">
              <a:spcBef>
                <a:spcPts val="0"/>
              </a:spcBef>
              <a:defRPr i="1" sz="2400"/>
            </a:lvl3pPr>
            <a:lvl4pPr marL="1666875" indent="-333375" algn="ctr">
              <a:spcBef>
                <a:spcPts val="0"/>
              </a:spcBef>
              <a:defRPr i="1" sz="2400"/>
            </a:lvl4pPr>
            <a:lvl5pPr marL="2111375" indent="-333375" algn="ctr">
              <a:spcBef>
                <a:spcPts val="0"/>
              </a:spcBef>
              <a:defRPr i="1" sz="24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94" name="« Saisissez une citation ici. »"/>
          <p:cNvSpPr txBox="1"/>
          <p:nvPr>
            <p:ph type="body" sz="quarter" idx="13"/>
          </p:nvPr>
        </p:nvSpPr>
        <p:spPr>
          <a:xfrm>
            <a:off x="1270000" y="4308599"/>
            <a:ext cx="10464800" cy="60977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929606" y="-12700"/>
            <a:ext cx="16551778" cy="1103451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sz="quarter" idx="13"/>
          </p:nvPr>
        </p:nvSpPr>
        <p:spPr>
          <a:xfrm>
            <a:off x="16567390" y="2251485"/>
            <a:ext cx="1641778" cy="81526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exte du titre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22" name="Texte niveau 1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e du titre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3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2451056" y="-138499"/>
            <a:ext cx="13525505" cy="901700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exte du titre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Texte du titre</a:t>
            </a:r>
          </a:p>
        </p:txBody>
      </p:sp>
      <p:sp>
        <p:nvSpPr>
          <p:cNvPr id="40" name="Texte niveau 1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49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57" name="Texte niveau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4473575" y="2032000"/>
            <a:ext cx="10287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67" name="Texte niveau 1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 niveau 1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426200" y="4965700"/>
            <a:ext cx="5886450" cy="3924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37350" y="639232"/>
            <a:ext cx="5880100" cy="392006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3400425" y="-127000"/>
            <a:ext cx="13525500" cy="9017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Texte du titre</a:t>
            </a:r>
          </a:p>
        </p:txBody>
      </p:sp>
      <p:sp>
        <p:nvSpPr>
          <p:cNvPr id="3" name="Texte niveau 1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1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2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Les pièges sur Internet"/>
          <p:cNvSpPr txBox="1"/>
          <p:nvPr>
            <p:ph type="ctrTitle"/>
          </p:nvPr>
        </p:nvSpPr>
        <p:spPr>
          <a:xfrm>
            <a:off x="1607388" y="1638300"/>
            <a:ext cx="10464801" cy="3302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FDFF"/>
                </a:solidFill>
              </a:defRPr>
            </a:lvl1pPr>
          </a:lstStyle>
          <a:p>
            <a:pPr/>
            <a:r>
              <a:t>Les pièges sur Internet </a:t>
            </a:r>
          </a:p>
        </p:txBody>
      </p:sp>
      <p:sp>
        <p:nvSpPr>
          <p:cNvPr id="120" name="DE NELLA ET ROMANE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6E7CF"/>
                </a:solidFill>
              </a:defRPr>
            </a:lvl1pPr>
          </a:lstStyle>
          <a:p>
            <a:pPr/>
            <a:r>
              <a:t>DE NELLA ET ROMANE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Quizz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6E7CF"/>
                </a:solidFill>
              </a:defRPr>
            </a:lvl1pPr>
          </a:lstStyle>
          <a:p>
            <a:pPr/>
            <a:r>
              <a:t> Quizz </a:t>
            </a:r>
          </a:p>
        </p:txBody>
      </p:sp>
      <p:sp>
        <p:nvSpPr>
          <p:cNvPr id="158" name="1 Quel a été le premier nom donné à Internet ?…"/>
          <p:cNvSpPr txBox="1"/>
          <p:nvPr>
            <p:ph type="body" idx="1"/>
          </p:nvPr>
        </p:nvSpPr>
        <p:spPr>
          <a:xfrm>
            <a:off x="630445" y="2152410"/>
            <a:ext cx="11099805" cy="6286503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16E7CF"/>
                </a:solidFill>
              </a:defRPr>
            </a:pPr>
            <a:r>
              <a:t>1 Quel a été le premier nom donné à Internet ?</a:t>
            </a:r>
          </a:p>
          <a:p>
            <a:pPr>
              <a:defRPr>
                <a:solidFill>
                  <a:srgbClr val="16E7CF"/>
                </a:solidFill>
              </a:defRPr>
            </a:pPr>
            <a:r>
              <a:t>2 Que signifie le mot Tchatter ?</a:t>
            </a:r>
          </a:p>
          <a:p>
            <a:pPr>
              <a:defRPr>
                <a:solidFill>
                  <a:srgbClr val="16E7CF"/>
                </a:solidFill>
              </a:defRPr>
            </a:pPr>
            <a:r>
              <a:t>3 Cite 1 ou 2 Antivirus ?</a:t>
            </a:r>
          </a:p>
          <a:p>
            <a:pPr>
              <a:defRPr>
                <a:solidFill>
                  <a:srgbClr val="16E7CF"/>
                </a:solidFill>
              </a:defRPr>
            </a:pPr>
            <a:r>
              <a:t>4 Comment appelle-t-on le courrier électronique 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Répons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6E7CF"/>
                </a:solidFill>
              </a:defRPr>
            </a:lvl1pPr>
          </a:lstStyle>
          <a:p>
            <a:pPr/>
            <a:r>
              <a:t>Réponses</a:t>
            </a:r>
          </a:p>
        </p:txBody>
      </p:sp>
      <p:sp>
        <p:nvSpPr>
          <p:cNvPr id="161" name="1 Quel a été le premier nom donné à Internet ?Arpane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16E7CF"/>
                </a:solidFill>
              </a:defRPr>
            </a:pPr>
            <a:r>
              <a:t>1 Quel a été le premier nom donné à Internet ?Arpanet</a:t>
            </a:r>
          </a:p>
          <a:p>
            <a:pPr>
              <a:defRPr>
                <a:solidFill>
                  <a:srgbClr val="16E7CF"/>
                </a:solidFill>
              </a:defRPr>
            </a:pPr>
            <a:r>
              <a:t>Que  signifie le mot Tchatter ?Discuter</a:t>
            </a:r>
          </a:p>
          <a:p>
            <a:pPr>
              <a:defRPr>
                <a:solidFill>
                  <a:srgbClr val="16E7CF"/>
                </a:solidFill>
              </a:defRPr>
            </a:pPr>
            <a:r>
              <a:t>3 Cite 1 ou 2 Antivirus ? Antivir, Commode, Zone Alarme</a:t>
            </a:r>
          </a:p>
          <a:p>
            <a:pPr>
              <a:defRPr>
                <a:solidFill>
                  <a:srgbClr val="16E7CF"/>
                </a:solidFill>
              </a:defRPr>
            </a:pPr>
            <a:r>
              <a:t>4 Comment appelle-t-on le courrier électronique ? E-mail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31549" t="8621" r="29013" b="250"/>
          <a:stretch>
            <a:fillRect/>
          </a:stretch>
        </p:blipFill>
        <p:spPr>
          <a:xfrm>
            <a:off x="13411200" y="641350"/>
            <a:ext cx="5334000" cy="8216900"/>
          </a:xfrm>
          <a:prstGeom prst="rect">
            <a:avLst/>
          </a:prstGeom>
        </p:spPr>
      </p:pic>
      <p:sp>
        <p:nvSpPr>
          <p:cNvPr id="123" name="Titre"/>
          <p:cNvSpPr txBox="1"/>
          <p:nvPr>
            <p:ph type="title"/>
          </p:nvPr>
        </p:nvSpPr>
        <p:spPr>
          <a:xfrm>
            <a:off x="-9088888" y="4590689"/>
            <a:ext cx="5334004" cy="398780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" name="INTERNET QU’EST-CE QUE C’EST ?…"/>
          <p:cNvSpPr txBox="1"/>
          <p:nvPr>
            <p:ph type="body" sz="quarter" idx="1"/>
          </p:nvPr>
        </p:nvSpPr>
        <p:spPr>
          <a:xfrm>
            <a:off x="355600" y="2578100"/>
            <a:ext cx="5334000" cy="4114800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FDFF"/>
                </a:solidFill>
              </a:defRPr>
            </a:pPr>
            <a:r>
              <a:t>INTERNET QU’EST-CE QUE C’EST ?</a:t>
            </a:r>
          </a:p>
          <a:p>
            <a:pPr>
              <a:defRPr>
                <a:solidFill>
                  <a:srgbClr val="00FDFF"/>
                </a:solidFill>
              </a:defRPr>
            </a:pPr>
            <a:r>
              <a:t>Internet est un grand réseau d’ordinateur …</a:t>
            </a:r>
          </a:p>
        </p:txBody>
      </p:sp>
      <p:pic>
        <p:nvPicPr>
          <p:cNvPr id="125" name="page1image3905920.png" descr="page1image390592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142647" y="3870211"/>
            <a:ext cx="2491056" cy="1940040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Texte"/>
          <p:cNvSpPr txBox="1"/>
          <p:nvPr/>
        </p:nvSpPr>
        <p:spPr>
          <a:xfrm>
            <a:off x="13373100" y="3807459"/>
            <a:ext cx="152400" cy="424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2800"/>
              </a:lnSpc>
              <a:defRPr sz="12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127" name="page1image3905920.png" descr="page1image390592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769481" y="5844440"/>
            <a:ext cx="320880" cy="249902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Texte"/>
          <p:cNvSpPr txBox="1"/>
          <p:nvPr/>
        </p:nvSpPr>
        <p:spPr>
          <a:xfrm>
            <a:off x="2368550" y="1584958"/>
            <a:ext cx="152400" cy="424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2800"/>
              </a:lnSpc>
              <a:defRPr sz="12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12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820171" y="4503828"/>
            <a:ext cx="7130306" cy="52734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620835" y="8224142"/>
            <a:ext cx="14064319" cy="104017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8326" t="2687" r="2787" b="1169"/>
          <a:stretch>
            <a:fillRect/>
          </a:stretch>
        </p:blipFill>
        <p:spPr>
          <a:xfrm>
            <a:off x="1143836" y="427774"/>
            <a:ext cx="9758019" cy="5905502"/>
          </a:xfrm>
          <a:prstGeom prst="rect">
            <a:avLst/>
          </a:prstGeom>
        </p:spPr>
      </p:pic>
      <p:sp>
        <p:nvSpPr>
          <p:cNvPr id="133" name="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16E7CF"/>
                </a:solidFill>
              </a:defRPr>
            </a:pPr>
          </a:p>
        </p:txBody>
      </p:sp>
      <p:sp>
        <p:nvSpPr>
          <p:cNvPr id="134" name="Le réseau Internet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6E7CF"/>
                </a:solidFill>
              </a:defRPr>
            </a:lvl1pPr>
          </a:lstStyle>
          <a:p>
            <a:pPr/>
            <a:r>
              <a:t>Le réseau Internet  </a:t>
            </a:r>
          </a:p>
        </p:txBody>
      </p:sp>
      <p:pic>
        <p:nvPicPr>
          <p:cNvPr id="13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5633" y="381099"/>
            <a:ext cx="10370520" cy="77778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8" name="La toile appeler aussi  Web qui sert à consulter des pages mise en ligne sur des sites Internet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37462">
              <a:defRPr sz="3400">
                <a:solidFill>
                  <a:srgbClr val="00FDFF"/>
                </a:solidFill>
              </a:defRPr>
            </a:lvl1pPr>
          </a:lstStyle>
          <a:p>
            <a:pPr/>
            <a:r>
              <a:t>La toile appelée aussi Web qui sert à consulter des pages mise en ligne sur des sites Internet </a:t>
            </a:r>
          </a:p>
        </p:txBody>
      </p:sp>
      <p:pic>
        <p:nvPicPr>
          <p:cNvPr id="13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046" y="1324439"/>
            <a:ext cx="11191241" cy="67147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fullsizeoutput_fc8.jpeg" descr="fullsizeoutput_fc8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1751" r="0" b="1751"/>
          <a:stretch>
            <a:fillRect/>
          </a:stretch>
        </p:blipFill>
        <p:spPr>
          <a:xfrm>
            <a:off x="516210" y="881869"/>
            <a:ext cx="11972429" cy="7245652"/>
          </a:xfrm>
          <a:prstGeom prst="rect">
            <a:avLst/>
          </a:prstGeom>
        </p:spPr>
      </p:pic>
      <p:sp>
        <p:nvSpPr>
          <p:cNvPr id="142" name="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FDFF"/>
                </a:solidFill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143" name="Logo Gmail ou E-Mail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537462">
              <a:defRPr sz="3400">
                <a:solidFill>
                  <a:srgbClr val="16E7CF"/>
                </a:solidFill>
              </a:defRPr>
            </a:pPr>
            <a:r>
              <a:t>Logo Gmail ou E-Mail </a:t>
            </a:r>
          </a:p>
          <a:p>
            <a:pPr defTabSz="537462">
              <a:defRPr sz="3400">
                <a:solidFill>
                  <a:srgbClr val="16E7CF"/>
                </a:solidFill>
              </a:defRPr>
            </a:pPr>
            <a:r>
              <a:t>Courrier Electronique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Les Pièges à éviter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6E7CF"/>
                </a:solidFill>
              </a:defRPr>
            </a:lvl1pPr>
          </a:lstStyle>
          <a:p>
            <a:pPr/>
            <a:r>
              <a:t>Les Pièges à éviter </a:t>
            </a:r>
          </a:p>
        </p:txBody>
      </p:sp>
      <p:sp>
        <p:nvSpPr>
          <p:cNvPr id="146" name="Il faut être VIGILANT !!!!! Car les pièges sont Nombreux. Un collégien sur trois passe trois heures à tchatter (discuter)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3000">
                <a:solidFill>
                  <a:srgbClr val="16E7CF"/>
                </a:solidFill>
              </a:defRPr>
            </a:lvl1pPr>
          </a:lstStyle>
          <a:p>
            <a:pPr/>
            <a:r>
              <a:t>Il faut être VIGILANT !!!!! Car les pièges sont Nombreux. Un collégien sur trois passe trois heures à tchatter (discuter)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Que peut ont faire sur Internet ?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6E7CF"/>
                </a:solidFill>
              </a:defRPr>
            </a:lvl1pPr>
          </a:lstStyle>
          <a:p>
            <a:pPr/>
            <a:r>
              <a:t>Que peut ont faire sur Internet ?</a:t>
            </a:r>
          </a:p>
        </p:txBody>
      </p:sp>
      <p:sp>
        <p:nvSpPr>
          <p:cNvPr id="149" name="On peut trouver de bonne information et des mauvaise par example Image choquante, les parents peuvent installer un contrôle parentales ."/>
          <p:cNvSpPr txBox="1"/>
          <p:nvPr>
            <p:ph type="subTitle" sz="quarter" idx="1"/>
          </p:nvPr>
        </p:nvSpPr>
        <p:spPr>
          <a:xfrm>
            <a:off x="1269999" y="5826664"/>
            <a:ext cx="10464801" cy="1130303"/>
          </a:xfrm>
          <a:prstGeom prst="rect">
            <a:avLst/>
          </a:prstGeom>
        </p:spPr>
        <p:txBody>
          <a:bodyPr/>
          <a:lstStyle>
            <a:lvl1pPr defTabSz="403097">
              <a:defRPr sz="2500">
                <a:solidFill>
                  <a:srgbClr val="16E7CF"/>
                </a:solidFill>
              </a:defRPr>
            </a:lvl1pPr>
          </a:lstStyle>
          <a:p>
            <a:pPr/>
            <a:r>
              <a:t>On peut trouver de bonne information et des mauvaises par exemple Image choquante, les parents peuvent installer un contrôle parental.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i on ce connecte aux sites Malveillants qu’est -ce qui se passe ?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00">
                <a:solidFill>
                  <a:srgbClr val="00FDFF"/>
                </a:solidFill>
              </a:defRPr>
            </a:lvl1pPr>
          </a:lstStyle>
          <a:p>
            <a:pPr/>
            <a:r>
              <a:t>Si on ce connecte aux sites Malveillants qu’est -ce qui se passe ?</a:t>
            </a:r>
          </a:p>
        </p:txBody>
      </p:sp>
      <p:sp>
        <p:nvSpPr>
          <p:cNvPr id="152" name="On peut attraper un virus se sont des programmes indésirable infectant votre machine.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37462">
              <a:defRPr sz="3400">
                <a:solidFill>
                  <a:srgbClr val="00FDFF"/>
                </a:solidFill>
              </a:defRPr>
            </a:lvl1pPr>
          </a:lstStyle>
          <a:p>
            <a:pPr/>
            <a:r>
              <a:t>On peut attraper un virus : ce sont des programmes indésirables infectant votre machine.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our se protéger des virus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6E7CF"/>
                </a:solidFill>
              </a:defRPr>
            </a:lvl1pPr>
          </a:lstStyle>
          <a:p>
            <a:pPr/>
            <a:r>
              <a:t>Pour se protéger des virus</a:t>
            </a:r>
          </a:p>
        </p:txBody>
      </p:sp>
      <p:sp>
        <p:nvSpPr>
          <p:cNvPr id="155" name="Vous devrez disposez de plusieurs antivirus comme Antivire, Commode, Zone Alarme…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37462">
              <a:defRPr sz="3400">
                <a:solidFill>
                  <a:srgbClr val="16E7CF"/>
                </a:solidFill>
              </a:defRPr>
            </a:lvl1pPr>
          </a:lstStyle>
          <a:p>
            <a:pPr/>
            <a:r>
              <a:t>Vous devrez disposer d’un antivirus comme Antivir, Commode, Zone Alarme…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