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spIyRU4oh5eHgiWISnMkLVB5P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c44eeff5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c44eeff5f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6c44eeff5f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c44eeff5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c44eeff5f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6c44eeff5f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c44eeff5f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c44eeff5f_2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6c44eeff5f_2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c44eeff5f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c44eeff5f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6c44eeff5f_1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c44eeff5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c44eeff5f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6c44eeff5f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c44eeff5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c44eeff5f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6c44eeff5f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c44eeff5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c44eeff5f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6c44eeff5f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c44eeff5f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c44eeff5f_2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6c44eeff5f_2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c44eeff5f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c44eeff5f_2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6c44eeff5f_2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c44eeff5f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c44eeff5f_2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6c44eeff5f_2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6c44eeff5f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6c44eeff5f_2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6c44eeff5f_2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c44eeff5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c44eeff5f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6c44eeff5f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c44eeff5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c44eeff5f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6c44eeff5f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c44eeff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c44eeff5f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6c44eeff5f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c44eeff5f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c44eeff5f_2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6c44eeff5f_2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c44eeff5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c44eeff5f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6c44eeff5f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c44eeff5f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c44eeff5f_2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6c44eeff5f_2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fr.wikipedia.org/wiki/Allemagne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c44eeff5f_0_11"/>
          <p:cNvSpPr txBox="1">
            <a:spLocks noGrp="1"/>
          </p:cNvSpPr>
          <p:nvPr>
            <p:ph type="ctrTitle"/>
          </p:nvPr>
        </p:nvSpPr>
        <p:spPr>
          <a:xfrm>
            <a:off x="1524000" y="23415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CIVILISATION MAYA</a:t>
            </a:r>
            <a:endParaRPr/>
          </a:p>
        </p:txBody>
      </p:sp>
      <p:sp>
        <p:nvSpPr>
          <p:cNvPr id="90" name="Google Shape;90;g6c44eeff5f_0_11"/>
          <p:cNvSpPr txBox="1">
            <a:spLocks noGrp="1"/>
          </p:cNvSpPr>
          <p:nvPr>
            <p:ph type="subTitle" idx="1"/>
          </p:nvPr>
        </p:nvSpPr>
        <p:spPr>
          <a:xfrm>
            <a:off x="1524000" y="48212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Exposé présenté par Pierre-Louis, Kaina et Timothée</a:t>
            </a:r>
            <a:endParaRPr/>
          </a:p>
        </p:txBody>
      </p:sp>
      <p:pic>
        <p:nvPicPr>
          <p:cNvPr id="91" name="Google Shape;91;g6c44eeff5f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2425" y="457200"/>
            <a:ext cx="371475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c44eeff5f_0_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APPORTS CULTURELS ET SCIENTIFIQUES DES MAYAS</a:t>
            </a:r>
            <a:endParaRPr/>
          </a:p>
        </p:txBody>
      </p:sp>
      <p:sp>
        <p:nvSpPr>
          <p:cNvPr id="175" name="Google Shape;175;g6c44eeff5f_0_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c44eeff5f_2_21"/>
          <p:cNvSpPr txBox="1">
            <a:spLocks noGrp="1"/>
          </p:cNvSpPr>
          <p:nvPr>
            <p:ph type="title"/>
          </p:nvPr>
        </p:nvSpPr>
        <p:spPr>
          <a:xfrm>
            <a:off x="7620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/>
              <a:t>L’ART</a:t>
            </a:r>
            <a:endParaRPr/>
          </a:p>
        </p:txBody>
      </p:sp>
      <p:pic>
        <p:nvPicPr>
          <p:cNvPr id="182" name="Google Shape;182;g6c44eeff5f_2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91" y="1462221"/>
            <a:ext cx="3528596" cy="444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6c44eeff5f_2_21" descr="Une image contenant jouet, assis, table, bâtimen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918" y="1462229"/>
            <a:ext cx="2993334" cy="430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6c44eeff5f_2_21" descr="Afficher l’image sour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1006" y="1901371"/>
            <a:ext cx="4087059" cy="323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6c44eeff5f_2_21"/>
          <p:cNvSpPr txBox="1">
            <a:spLocks noGrp="1"/>
          </p:cNvSpPr>
          <p:nvPr>
            <p:ph type="body" idx="4294967295"/>
          </p:nvPr>
        </p:nvSpPr>
        <p:spPr>
          <a:xfrm>
            <a:off x="8492050" y="5285700"/>
            <a:ext cx="2709300" cy="628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Fresque murale de Bonampak,</a:t>
            </a:r>
            <a:r>
              <a:rPr lang="fr-FR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Mexique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6c44eeff5f_2_21"/>
          <p:cNvSpPr txBox="1"/>
          <p:nvPr/>
        </p:nvSpPr>
        <p:spPr>
          <a:xfrm>
            <a:off x="1071575" y="6003425"/>
            <a:ext cx="5976900" cy="549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800" b="1">
                <a:solidFill>
                  <a:schemeClr val="dk1"/>
                </a:solidFill>
              </a:rPr>
              <a:t>Masques de jade, Palenque Mexique 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7" descr="Une image contenant vieux, assis, botte, tabl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2438" r="14187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 descr="Une image contenant bâtiment, debout, jaune, tenan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r="-1" b="18637"/>
          <a:stretch/>
        </p:blipFill>
        <p:spPr>
          <a:xfrm>
            <a:off x="6149341" y="321733"/>
            <a:ext cx="5728547" cy="621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3285067" y="4707467"/>
            <a:ext cx="1727200" cy="103857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Détail d’une fresque de Palenque  </a:t>
            </a:r>
            <a:endParaRPr/>
          </a:p>
        </p:txBody>
      </p:sp>
      <p:sp>
        <p:nvSpPr>
          <p:cNvPr id="194" name="Google Shape;194;p7"/>
          <p:cNvSpPr/>
          <p:nvPr/>
        </p:nvSpPr>
        <p:spPr>
          <a:xfrm>
            <a:off x="8526214" y="321732"/>
            <a:ext cx="1566053" cy="60395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Statue du site de Copán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subTitle" idx="4294967295"/>
          </p:nvPr>
        </p:nvSpPr>
        <p:spPr>
          <a:xfrm>
            <a:off x="0" y="523322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 sz="2000" b="1" dirty="0"/>
              <a:t>           Codex de Dresde </a:t>
            </a:r>
            <a:r>
              <a:rPr lang="fr-FR" sz="2000" dirty="0"/>
              <a:t>: un codex maya de la région de </a:t>
            </a:r>
            <a:r>
              <a:rPr lang="fr-FR" sz="2000" dirty="0" err="1"/>
              <a:t>Chichén</a:t>
            </a:r>
            <a:r>
              <a:rPr lang="fr-FR" sz="2000" dirty="0"/>
              <a:t> </a:t>
            </a:r>
            <a:r>
              <a:rPr lang="fr-FR" sz="2000" dirty="0" err="1"/>
              <a:t>Itzá</a:t>
            </a:r>
            <a:r>
              <a:rPr lang="fr-FR" sz="2000" dirty="0"/>
              <a:t> (XII -XV siècle). Il est composé de 39 feuillets de papier végétal plié en accordéon. Chaque feuillet mesure 9 centimètres sur 20,5, pour une longueur totale de 3,56 mètres. Il est peint des deux côtés      </a:t>
            </a:r>
            <a:r>
              <a:rPr lang="fr-FR" sz="2000" b="1" dirty="0"/>
              <a:t>                                       </a:t>
            </a:r>
            <a:r>
              <a:rPr lang="fr-FR" sz="1100" b="1" dirty="0">
                <a:solidFill>
                  <a:srgbClr val="FF0000"/>
                </a:solidFill>
              </a:rPr>
              <a:t>Carte 8</a:t>
            </a:r>
            <a:r>
              <a:rPr lang="fr-FR" sz="2000" b="1" dirty="0"/>
              <a:t> </a:t>
            </a:r>
            <a:endParaRPr dirty="0"/>
          </a:p>
        </p:txBody>
      </p:sp>
      <p:pic>
        <p:nvPicPr>
          <p:cNvPr id="200" name="Google Shape;200;p8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84957"/>
            <a:ext cx="12191997" cy="44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838200" y="-920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/>
              <a:t>L'ÉCRITURE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>
            <a:spLocks noGrp="1"/>
          </p:cNvSpPr>
          <p:nvPr>
            <p:ph type="body" idx="1"/>
          </p:nvPr>
        </p:nvSpPr>
        <p:spPr>
          <a:xfrm>
            <a:off x="838200" y="5065486"/>
            <a:ext cx="10515600" cy="133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fr-FR" sz="2600" b="1" i="1" u="sng" dirty="0"/>
              <a:t>Codex </a:t>
            </a:r>
            <a:r>
              <a:rPr lang="fr-FR" sz="2600" b="1" i="1" u="sng" dirty="0" err="1"/>
              <a:t>Tro-Cortesianus</a:t>
            </a:r>
            <a:r>
              <a:rPr lang="fr-FR" sz="2600" b="1" i="1" u="sng" dirty="0"/>
              <a:t> </a:t>
            </a:r>
            <a:r>
              <a:rPr lang="fr-FR" sz="2600" b="1" dirty="0"/>
              <a:t>: </a:t>
            </a:r>
            <a:r>
              <a:rPr lang="fr-FR" sz="2600" dirty="0"/>
              <a:t>codex maya de la région de Campeche (</a:t>
            </a:r>
            <a:r>
              <a:rPr lang="fr-FR" sz="2600" cap="small" dirty="0"/>
              <a:t>XII</a:t>
            </a:r>
            <a:r>
              <a:rPr lang="fr-FR" sz="2600" baseline="30000" dirty="0"/>
              <a:t>e</a:t>
            </a:r>
            <a:r>
              <a:rPr lang="fr-FR" sz="2600" dirty="0"/>
              <a:t> - </a:t>
            </a:r>
            <a:r>
              <a:rPr lang="fr-FR" sz="2600" cap="small" dirty="0"/>
              <a:t>XV</a:t>
            </a:r>
            <a:r>
              <a:rPr lang="fr-FR" sz="2600" baseline="30000" dirty="0"/>
              <a:t>e</a:t>
            </a:r>
            <a:r>
              <a:rPr lang="fr-FR" sz="2600" dirty="0"/>
              <a:t> siècle). Il est composé de 56 feuillets de papier végétal, pliés en accordéon, de 12,5 cm x 22,6 cm sur une longueur de 6,82 m. </a:t>
            </a:r>
            <a:r>
              <a:rPr lang="fr-FR" sz="2600" b="1" dirty="0"/>
              <a:t>       </a:t>
            </a:r>
            <a:r>
              <a:rPr lang="fr-FR" sz="1100" b="1" dirty="0">
                <a:solidFill>
                  <a:srgbClr val="FF0000"/>
                </a:solidFill>
              </a:rPr>
              <a:t>Carte 9</a:t>
            </a:r>
            <a:endParaRPr sz="11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07" name="Google Shape;207;p9" descr="Une image contenant ridea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6114"/>
            <a:ext cx="12192000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>
            <a:spLocks noGrp="1"/>
          </p:cNvSpPr>
          <p:nvPr>
            <p:ph type="ctrTitle"/>
          </p:nvPr>
        </p:nvSpPr>
        <p:spPr>
          <a:xfrm>
            <a:off x="628472" y="5817293"/>
            <a:ext cx="105066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fr-FR" sz="2800" b="1" dirty="0">
                <a:latin typeface="Calibri"/>
                <a:ea typeface="Calibri"/>
                <a:cs typeface="Calibri"/>
                <a:sym typeface="Calibri"/>
              </a:rPr>
              <a:t>Ecriture maya: exemples de glyphes sur différents supports. </a:t>
            </a:r>
            <a:r>
              <a:rPr lang="fr-FR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Carte 10</a:t>
            </a:r>
            <a:endParaRPr sz="1100" dirty="0"/>
          </a:p>
        </p:txBody>
      </p:sp>
      <p:pic>
        <p:nvPicPr>
          <p:cNvPr id="213" name="Google Shape;213;p10" descr="Une image contenant côté, assis, groupe, pier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19012" r="16985" b="2"/>
          <a:stretch/>
        </p:blipFill>
        <p:spPr>
          <a:xfrm>
            <a:off x="283492" y="717220"/>
            <a:ext cx="3721607" cy="516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 descr="Une image contenant armoire, intérieur, noir, grand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l="21803" r="16290" b="3"/>
          <a:stretch/>
        </p:blipFill>
        <p:spPr>
          <a:xfrm>
            <a:off x="4233672" y="717219"/>
            <a:ext cx="3721608" cy="51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 descr="Une image contenant tissu, pierr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24812" r="22821"/>
          <a:stretch/>
        </p:blipFill>
        <p:spPr>
          <a:xfrm>
            <a:off x="8186900" y="717220"/>
            <a:ext cx="3721606" cy="516832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0"/>
          <p:cNvSpPr txBox="1"/>
          <p:nvPr/>
        </p:nvSpPr>
        <p:spPr>
          <a:xfrm>
            <a:off x="9072575" y="5572125"/>
            <a:ext cx="30000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9979800" y="0"/>
            <a:ext cx="1928700" cy="661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 300 avant Jésus-Christ </a:t>
            </a:r>
            <a:endParaRPr/>
          </a:p>
        </p:txBody>
      </p:sp>
      <p:sp>
        <p:nvSpPr>
          <p:cNvPr id="218" name="Google Shape;218;p10"/>
          <p:cNvSpPr/>
          <p:nvPr/>
        </p:nvSpPr>
        <p:spPr>
          <a:xfrm>
            <a:off x="3405200" y="119075"/>
            <a:ext cx="2738400" cy="11193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800 signes différents appelés </a:t>
            </a:r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glyphes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c44eeff5f_1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000"/>
              <a:t>LES</a:t>
            </a:r>
            <a:r>
              <a:rPr lang="fr-FR" sz="1400"/>
              <a:t> </a:t>
            </a:r>
            <a:r>
              <a:rPr lang="fr-FR" sz="4000"/>
              <a:t>DIVERTISSEMENTS</a:t>
            </a:r>
            <a:endParaRPr/>
          </a:p>
        </p:txBody>
      </p:sp>
      <p:pic>
        <p:nvPicPr>
          <p:cNvPr id="225" name="Google Shape;225;g6c44eeff5f_1_8" descr="Une image contenant herbe, extérieur, parc, bâtiment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2391"/>
          <a:stretch/>
        </p:blipFill>
        <p:spPr>
          <a:xfrm>
            <a:off x="419830" y="1899745"/>
            <a:ext cx="5577840" cy="408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6c44eeff5f_1_8"/>
          <p:cNvSpPr txBox="1">
            <a:spLocks noGrp="1"/>
          </p:cNvSpPr>
          <p:nvPr>
            <p:ph type="subTitle" idx="4294967295"/>
          </p:nvPr>
        </p:nvSpPr>
        <p:spPr>
          <a:xfrm>
            <a:off x="566446" y="5984690"/>
            <a:ext cx="5371500" cy="603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latin typeface="Arial"/>
                <a:ea typeface="Arial"/>
                <a:cs typeface="Arial"/>
                <a:sym typeface="Arial"/>
              </a:rPr>
              <a:t>Site de Copán 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6c44eeff5f_1_8"/>
          <p:cNvSpPr txBox="1"/>
          <p:nvPr/>
        </p:nvSpPr>
        <p:spPr>
          <a:xfrm>
            <a:off x="5906200" y="685075"/>
            <a:ext cx="5577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Jeu de balle maya ou « pok-ta-pok »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228" name="Google Shape;228;g6c44eeff5f_1_8"/>
          <p:cNvSpPr txBox="1"/>
          <p:nvPr/>
        </p:nvSpPr>
        <p:spPr>
          <a:xfrm>
            <a:off x="6715400" y="2286000"/>
            <a:ext cx="51633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52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Délimité par 2 terrasses, il a la forme d'un </a:t>
            </a:r>
            <a:r>
              <a:rPr lang="fr-FR" sz="18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majuscule dont les grands côtés sont composés de murs inclinés 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En haut de chaque mur, sur chaque plateforme se trouvait le public. 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Le terrain représentait l’Univers, et la balle, le Soleil. 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En son centre, sur chacun des deux côtés trônaient deux immenses anneaux de pierre à cinq mètres de hauteur dans lesquels la balle de caoutchouc (de 15 à 20 cm de diamètre !) nommée </a:t>
            </a:r>
            <a:r>
              <a:rPr lang="fr-FR" sz="1800" b="1" i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Kik</a:t>
            </a: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devait passer.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6c44eeff5f_1_8"/>
          <p:cNvSpPr txBox="1"/>
          <p:nvPr/>
        </p:nvSpPr>
        <p:spPr>
          <a:xfrm>
            <a:off x="6923925" y="1637950"/>
            <a:ext cx="4841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Le terrain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6c44eeff5f_1_19" descr="Afficher l’image source"/>
          <p:cNvPicPr preferRelativeResize="0"/>
          <p:nvPr/>
        </p:nvPicPr>
        <p:blipFill rotWithShape="1">
          <a:blip r:embed="rId3">
            <a:alphaModFix/>
          </a:blip>
          <a:srcRect t="1377" b="1581"/>
          <a:stretch/>
        </p:blipFill>
        <p:spPr>
          <a:xfrm>
            <a:off x="346107" y="2128367"/>
            <a:ext cx="5577840" cy="408660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6c44eeff5f_1_19"/>
          <p:cNvSpPr txBox="1"/>
          <p:nvPr/>
        </p:nvSpPr>
        <p:spPr>
          <a:xfrm>
            <a:off x="1755725" y="667075"/>
            <a:ext cx="7325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Jeu de balle maya ou « pok-ta-pok » - suite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237" name="Google Shape;237;g6c44eeff5f_1_19"/>
          <p:cNvSpPr txBox="1"/>
          <p:nvPr/>
        </p:nvSpPr>
        <p:spPr>
          <a:xfrm>
            <a:off x="6836975" y="2218075"/>
            <a:ext cx="5027700" cy="3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52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Chaque équipe de 2 à 12 joueurs devait se renvoyer la balle par l’anneau de pierre en employant selon les régions : les hanches, coudes, genoux où parfois les parties extérieures de la main et sans laisser tomber la balle par terre. 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Les déplacements de la balle qui monte et retombe au cours du jeu mimaient la course du Soleil. 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Les parties se déroulaient en fonction</a:t>
            </a:r>
            <a:r>
              <a:rPr lang="fr-FR" sz="1800">
                <a:solidFill>
                  <a:srgbClr val="222222"/>
                </a:solidFill>
              </a:rPr>
              <a:t> </a:t>
            </a:r>
            <a:r>
              <a:rPr lang="fr-FR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du calendrier astronomique maya (pour implorer et de satisfaire les dieux). </a:t>
            </a:r>
            <a:endParaRPr sz="1800"/>
          </a:p>
        </p:txBody>
      </p:sp>
      <p:sp>
        <p:nvSpPr>
          <p:cNvPr id="238" name="Google Shape;238;g6c44eeff5f_1_19"/>
          <p:cNvSpPr txBox="1"/>
          <p:nvPr/>
        </p:nvSpPr>
        <p:spPr>
          <a:xfrm>
            <a:off x="7089275" y="1608475"/>
            <a:ext cx="4775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Les règles du jeu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c44eeff5f_1_35"/>
          <p:cNvSpPr txBox="1">
            <a:spLocks noGrp="1"/>
          </p:cNvSpPr>
          <p:nvPr>
            <p:ph type="title"/>
          </p:nvPr>
        </p:nvSpPr>
        <p:spPr>
          <a:xfrm>
            <a:off x="838200" y="-1682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fr-FR" sz="4000"/>
              <a:t>LA NUMÉRATION MAYA   </a:t>
            </a:r>
            <a:endParaRPr/>
          </a:p>
        </p:txBody>
      </p:sp>
      <p:pic>
        <p:nvPicPr>
          <p:cNvPr id="245" name="Google Shape;245;g6c44eeff5f_1_35" descr="Une image contenant capture d’écra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6184" y="1407138"/>
            <a:ext cx="5978858" cy="461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6c44eeff5f_1_35" descr="Une image contenant capture d’écran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17" y="1330947"/>
            <a:ext cx="5978858" cy="472300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6c44eeff5f_1_35"/>
          <p:cNvSpPr/>
          <p:nvPr/>
        </p:nvSpPr>
        <p:spPr>
          <a:xfrm>
            <a:off x="5599650" y="782825"/>
            <a:ext cx="1263600" cy="7272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520"/>
              </a:spcAft>
              <a:buNone/>
            </a:pPr>
            <a:r>
              <a:rPr lang="fr-FR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Base 20 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48" name="Google Shape;248;g6c44eeff5f_1_35"/>
          <p:cNvSpPr txBox="1"/>
          <p:nvPr/>
        </p:nvSpPr>
        <p:spPr>
          <a:xfrm>
            <a:off x="7429500" y="6167425"/>
            <a:ext cx="300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Carte 12  </a:t>
            </a:r>
            <a:endParaRPr sz="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838200" y="60325"/>
            <a:ext cx="964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fr-FR" sz="3959"/>
              <a:t>                         L’ASTRONOMIE</a:t>
            </a:r>
            <a:r>
              <a:rPr lang="fr-FR" sz="2520"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/>
          </a:p>
        </p:txBody>
      </p:sp>
      <p:sp>
        <p:nvSpPr>
          <p:cNvPr id="254" name="Google Shape;254;p13"/>
          <p:cNvSpPr txBox="1"/>
          <p:nvPr/>
        </p:nvSpPr>
        <p:spPr>
          <a:xfrm>
            <a:off x="6127500" y="1386025"/>
            <a:ext cx="56643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De grands astronomes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Observation du ciel via des ouvertures façonnées pour pouvoir voir le déplacement des astres et des planètes.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Prédiction des évènements comme les éclipses à la seconde près !!!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Caracol signifie l'escargot, à cause de sa forme et du trajet en colimaçon, qui permet d'accéder au sommet.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Ses murs indiquent la ligne de visée qui divise respectivement les positions du coucher du Soleil et de la Lune à l'équinoxe de printemps.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75" y="1607000"/>
            <a:ext cx="4869471" cy="29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1371600" y="4602475"/>
            <a:ext cx="3295500" cy="876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Observatoire</a:t>
            </a:r>
            <a:r>
              <a:rPr lang="fr-FR" sz="1800">
                <a:solidFill>
                  <a:schemeClr val="dk1"/>
                </a:solidFill>
              </a:rPr>
              <a:t> "El Caracol" de Chichen-Iza, situé au Yucatan. 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c44eeff5f_0_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VOUS AVEZ DIT MAYAS ?</a:t>
            </a:r>
            <a:endParaRPr/>
          </a:p>
        </p:txBody>
      </p:sp>
      <p:sp>
        <p:nvSpPr>
          <p:cNvPr id="98" name="Google Shape;98;g6c44eeff5f_0_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c44eeff5f_2_45"/>
          <p:cNvSpPr txBox="1"/>
          <p:nvPr/>
        </p:nvSpPr>
        <p:spPr>
          <a:xfrm>
            <a:off x="5619750" y="1200150"/>
            <a:ext cx="6191400" cy="21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Un calendrier </a:t>
            </a: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sacré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cyclique sur 260 jours </a:t>
            </a: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(13 mois de 20 jours)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Un calendrier </a:t>
            </a:r>
            <a:r>
              <a:rPr lang="fr-FR" sz="1800" b="1">
                <a:latin typeface="Calibri"/>
                <a:ea typeface="Calibri"/>
                <a:cs typeface="Calibri"/>
                <a:sym typeface="Calibri"/>
              </a:rPr>
              <a:t>solaire</a:t>
            </a: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 de 365 jours (équinoxes, solstices). L'année solaire (haab) comporte 18 mois de 20 jours chacun, et un 19ème de 5 jours. Ces mois s'appellent : Pop, Uo, Zip, Zotz, Tzec, Xul, Yaxkin, Mol, Chen, Yax, Zac, Ceh, Mac, Kankin, Moan, Pax, Kayab, Cumbu et Uayeb.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g6c44eeff5f_2_45" descr="Une image contenant tapi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666750"/>
            <a:ext cx="3767501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6c44eeff5f_2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249" y="3626300"/>
            <a:ext cx="2915650" cy="27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6c44eeff5f_2_45"/>
          <p:cNvSpPr txBox="1"/>
          <p:nvPr/>
        </p:nvSpPr>
        <p:spPr>
          <a:xfrm>
            <a:off x="5314950" y="6205575"/>
            <a:ext cx="2828100" cy="52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/>
              <a:t>Calendrier Maya de </a:t>
            </a:r>
            <a:r>
              <a:rPr lang="fr-FR">
                <a:solidFill>
                  <a:schemeClr val="dk1"/>
                </a:solidFill>
              </a:rPr>
              <a:t>Chichén</a:t>
            </a:r>
            <a:r>
              <a:rPr lang="fr-FR"/>
              <a:t> Itzá</a:t>
            </a:r>
            <a:endParaRPr/>
          </a:p>
        </p:txBody>
      </p:sp>
      <p:sp>
        <p:nvSpPr>
          <p:cNvPr id="266" name="Google Shape;266;g6c44eeff5f_2_45"/>
          <p:cNvSpPr txBox="1"/>
          <p:nvPr/>
        </p:nvSpPr>
        <p:spPr>
          <a:xfrm>
            <a:off x="6327275" y="514350"/>
            <a:ext cx="4775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</a:rPr>
              <a:t>Des calendriers</a:t>
            </a:r>
            <a:endParaRPr sz="2400" b="1">
              <a:solidFill>
                <a:schemeClr val="dk1"/>
              </a:solidFill>
            </a:endParaRPr>
          </a:p>
        </p:txBody>
      </p:sp>
      <p:pic>
        <p:nvPicPr>
          <p:cNvPr id="267" name="Google Shape;267;g6c44eeff5f_2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8774" y="3729875"/>
            <a:ext cx="2915650" cy="233408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6c44eeff5f_2_45"/>
          <p:cNvSpPr txBox="1"/>
          <p:nvPr/>
        </p:nvSpPr>
        <p:spPr>
          <a:xfrm>
            <a:off x="8813775" y="5997275"/>
            <a:ext cx="2828100" cy="52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Synchronisation des 2 calendriers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4" descr="Une image contenant extérieur, roche, bâtiment, herb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4523" y="3711863"/>
            <a:ext cx="2238611" cy="206481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/>
          <p:nvPr/>
        </p:nvSpPr>
        <p:spPr>
          <a:xfrm>
            <a:off x="257275" y="6068525"/>
            <a:ext cx="4015500" cy="539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 Nord Pyramide de Kukulcán      Chichén-Itzá</a:t>
            </a:r>
            <a:endParaRPr sz="1800"/>
          </a:p>
        </p:txBody>
      </p:sp>
      <p:sp>
        <p:nvSpPr>
          <p:cNvPr id="275" name="Google Shape;275;p14"/>
          <p:cNvSpPr/>
          <p:nvPr/>
        </p:nvSpPr>
        <p:spPr>
          <a:xfrm>
            <a:off x="4718325" y="5670975"/>
            <a:ext cx="2467200" cy="895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Sculpture de 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Kukulcán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dieu serpent à plumes maya </a:t>
            </a:r>
            <a:endParaRPr sz="1800"/>
          </a:p>
        </p:txBody>
      </p:sp>
      <p:pic>
        <p:nvPicPr>
          <p:cNvPr id="276" name="Google Shape;276;p14" descr="Une image contenant bâtiment, sombre, allumé, lumiè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5300" y="4148150"/>
            <a:ext cx="2618202" cy="241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4"/>
          <p:cNvSpPr/>
          <p:nvPr/>
        </p:nvSpPr>
        <p:spPr>
          <a:xfrm>
            <a:off x="9266575" y="6148925"/>
            <a:ext cx="1972800" cy="539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Exemple de jeu de lumière</a:t>
            </a:r>
            <a:endParaRPr sz="1800"/>
          </a:p>
        </p:txBody>
      </p:sp>
      <p:sp>
        <p:nvSpPr>
          <p:cNvPr id="278" name="Google Shape;278;p14"/>
          <p:cNvSpPr txBox="1">
            <a:spLocks noGrp="1"/>
          </p:cNvSpPr>
          <p:nvPr>
            <p:ph type="title"/>
          </p:nvPr>
        </p:nvSpPr>
        <p:spPr>
          <a:xfrm>
            <a:off x="838200" y="-158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L’ARCHITECTURE</a:t>
            </a:r>
            <a:endParaRPr/>
          </a:p>
        </p:txBody>
      </p:sp>
      <p:pic>
        <p:nvPicPr>
          <p:cNvPr id="279" name="Google Shape;2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75" y="2139275"/>
            <a:ext cx="4015357" cy="378106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4"/>
          <p:cNvSpPr txBox="1"/>
          <p:nvPr/>
        </p:nvSpPr>
        <p:spPr>
          <a:xfrm>
            <a:off x="257275" y="1095575"/>
            <a:ext cx="71340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pyramides : montagnes qui  permettaient aux rois et prêtres de communiquer symboliquement avec les dieux.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Elles abritaient aussi des tombes le plus souvent royales (dans le temple)</a:t>
            </a:r>
            <a:endParaRPr sz="1800"/>
          </a:p>
        </p:txBody>
      </p:sp>
      <p:sp>
        <p:nvSpPr>
          <p:cNvPr id="281" name="Google Shape;281;p14"/>
          <p:cNvSpPr txBox="1"/>
          <p:nvPr/>
        </p:nvSpPr>
        <p:spPr>
          <a:xfrm>
            <a:off x="8443225" y="1164150"/>
            <a:ext cx="3771900" cy="1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Utilisation des connaissances astronomiques pour créer des jeux de lumières lors des solstices</a:t>
            </a:r>
            <a:endParaRPr sz="1800"/>
          </a:p>
        </p:txBody>
      </p:sp>
      <p:pic>
        <p:nvPicPr>
          <p:cNvPr id="282" name="Google Shape;28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0138" y="2366963"/>
            <a:ext cx="3248025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4"/>
          <p:cNvSpPr/>
          <p:nvPr/>
        </p:nvSpPr>
        <p:spPr>
          <a:xfrm>
            <a:off x="2272525" y="2286000"/>
            <a:ext cx="1213500" cy="619200"/>
          </a:xfrm>
          <a:prstGeom prst="cloudCallout">
            <a:avLst>
              <a:gd name="adj1" fmla="val -67728"/>
              <a:gd name="adj2" fmla="val 4168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temple</a:t>
            </a:r>
            <a:endParaRPr/>
          </a:p>
        </p:txBody>
      </p:sp>
      <p:sp>
        <p:nvSpPr>
          <p:cNvPr id="284" name="Google Shape;284;p14"/>
          <p:cNvSpPr/>
          <p:nvPr/>
        </p:nvSpPr>
        <p:spPr>
          <a:xfrm>
            <a:off x="2990850" y="5006350"/>
            <a:ext cx="304800" cy="304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4"/>
          <p:cNvSpPr/>
          <p:nvPr/>
        </p:nvSpPr>
        <p:spPr>
          <a:xfrm rot="-1341933">
            <a:off x="3359101" y="4701443"/>
            <a:ext cx="1346598" cy="23716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1" name="Google Shape;291;p15" descr="Une image contenant herbe, extérieur, bâtiment, vert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5270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 descr="Afficher l’image sour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3030" y="-106437"/>
            <a:ext cx="555897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5"/>
          <p:cNvSpPr/>
          <p:nvPr/>
        </p:nvSpPr>
        <p:spPr>
          <a:xfrm>
            <a:off x="485422" y="580571"/>
            <a:ext cx="1761067" cy="69507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Palenque </a:t>
            </a: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9798756" y="106438"/>
            <a:ext cx="1974144" cy="6499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Teotihuacán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6" descr="Une image contenant extérieur, herbe, bâtiment, chemin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10" y="365125"/>
            <a:ext cx="6523800" cy="61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 descr="Afficher l’image sour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667" y="711201"/>
            <a:ext cx="5801784" cy="565104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6"/>
          <p:cNvSpPr/>
          <p:nvPr/>
        </p:nvSpPr>
        <p:spPr>
          <a:xfrm flipH="1">
            <a:off x="8091304" y="5878275"/>
            <a:ext cx="2919600" cy="830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Bonampak</a:t>
            </a:r>
            <a:endParaRPr/>
          </a:p>
        </p:txBody>
      </p:sp>
      <p:sp>
        <p:nvSpPr>
          <p:cNvPr id="302" name="Google Shape;302;p16"/>
          <p:cNvSpPr/>
          <p:nvPr/>
        </p:nvSpPr>
        <p:spPr>
          <a:xfrm>
            <a:off x="1535289" y="711201"/>
            <a:ext cx="1332090" cy="54186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Tikal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7" descr="Une image contenant bâtiment, extérieur, tour, pier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828" y="-135466"/>
            <a:ext cx="60089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7"/>
          <p:cNvSpPr/>
          <p:nvPr/>
        </p:nvSpPr>
        <p:spPr>
          <a:xfrm>
            <a:off x="643467" y="248357"/>
            <a:ext cx="1196622" cy="51928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Uxmal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09" name="Google Shape;309;p17" descr="Une image contenant herbe, extérieur, champ, ve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2743" y="280207"/>
            <a:ext cx="5552604" cy="629758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/>
          <p:nvPr/>
        </p:nvSpPr>
        <p:spPr>
          <a:xfrm>
            <a:off x="9504681" y="6180910"/>
            <a:ext cx="45719" cy="4571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8636000" y="5554697"/>
            <a:ext cx="2743200" cy="62621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Ruines de Copán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c44eeff5f_2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375" y="2854225"/>
            <a:ext cx="4334356" cy="27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c44eeff5f_2_78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AGRICULTURE</a:t>
            </a:r>
            <a:endParaRPr/>
          </a:p>
        </p:txBody>
      </p:sp>
      <p:sp>
        <p:nvSpPr>
          <p:cNvPr id="319" name="Google Shape;319;g6c44eeff5f_2_78"/>
          <p:cNvSpPr txBox="1"/>
          <p:nvPr/>
        </p:nvSpPr>
        <p:spPr>
          <a:xfrm>
            <a:off x="838200" y="1528525"/>
            <a:ext cx="4572000" cy="14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Culture des trois sœurs et de bien d’autres compagnes = étape d’un cycle agroforestier complexe appelé </a:t>
            </a:r>
            <a:r>
              <a:rPr lang="fr-FR" sz="1800" i="1">
                <a:solidFill>
                  <a:schemeClr val="dk1"/>
                </a:solidFill>
              </a:rPr>
              <a:t>« </a:t>
            </a:r>
            <a:r>
              <a:rPr lang="fr-FR" sz="1800" b="1" i="1">
                <a:solidFill>
                  <a:schemeClr val="dk1"/>
                </a:solidFill>
              </a:rPr>
              <a:t>Milpa</a:t>
            </a:r>
            <a:r>
              <a:rPr lang="fr-FR" sz="1800" i="1">
                <a:solidFill>
                  <a:schemeClr val="dk1"/>
                </a:solidFill>
              </a:rPr>
              <a:t> »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0" name="Google Shape;320;g6c44eeff5f_2_78"/>
          <p:cNvSpPr txBox="1"/>
          <p:nvPr/>
        </p:nvSpPr>
        <p:spPr>
          <a:xfrm>
            <a:off x="2324100" y="5454725"/>
            <a:ext cx="1866900" cy="747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trois soeurs amérindiennes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6c44eeff5f_2_78"/>
          <p:cNvSpPr txBox="1"/>
          <p:nvPr/>
        </p:nvSpPr>
        <p:spPr>
          <a:xfrm>
            <a:off x="8343900" y="5454725"/>
            <a:ext cx="1866900" cy="540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Variété de maïs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g6c44eeff5f_2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1500" y="3061851"/>
            <a:ext cx="3229350" cy="214553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6c44eeff5f_2_78"/>
          <p:cNvSpPr/>
          <p:nvPr/>
        </p:nvSpPr>
        <p:spPr>
          <a:xfrm>
            <a:off x="4743450" y="3654625"/>
            <a:ext cx="1143000" cy="540900"/>
          </a:xfrm>
          <a:prstGeom prst="cloudCallout">
            <a:avLst>
              <a:gd name="adj1" fmla="val -78333"/>
              <a:gd name="adj2" fmla="val 8874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28600" algn="just" rtl="0">
              <a:spcBef>
                <a:spcPts val="520"/>
              </a:spcBef>
              <a:spcAft>
                <a:spcPts val="52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courge</a:t>
            </a:r>
            <a:endParaRPr/>
          </a:p>
        </p:txBody>
      </p:sp>
      <p:sp>
        <p:nvSpPr>
          <p:cNvPr id="324" name="Google Shape;324;g6c44eeff5f_2_78"/>
          <p:cNvSpPr/>
          <p:nvPr/>
        </p:nvSpPr>
        <p:spPr>
          <a:xfrm>
            <a:off x="152400" y="3016525"/>
            <a:ext cx="876300" cy="540900"/>
          </a:xfrm>
          <a:prstGeom prst="cloudCallout">
            <a:avLst>
              <a:gd name="adj1" fmla="val 85000"/>
              <a:gd name="adj2" fmla="val 9753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28600" algn="just" rtl="0">
              <a:spcBef>
                <a:spcPts val="520"/>
              </a:spcBef>
              <a:spcAft>
                <a:spcPts val="520"/>
              </a:spcAft>
              <a:buNone/>
            </a:pPr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maïs</a:t>
            </a:r>
            <a:endParaRPr/>
          </a:p>
        </p:txBody>
      </p:sp>
      <p:sp>
        <p:nvSpPr>
          <p:cNvPr id="325" name="Google Shape;325;g6c44eeff5f_2_78"/>
          <p:cNvSpPr/>
          <p:nvPr/>
        </p:nvSpPr>
        <p:spPr>
          <a:xfrm>
            <a:off x="3200400" y="2845725"/>
            <a:ext cx="1143000" cy="540900"/>
          </a:xfrm>
          <a:prstGeom prst="cloudCallout">
            <a:avLst>
              <a:gd name="adj1" fmla="val -36667"/>
              <a:gd name="adj2" fmla="val 9036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28600" algn="just" rtl="0">
              <a:spcBef>
                <a:spcPts val="520"/>
              </a:spcBef>
              <a:spcAft>
                <a:spcPts val="520"/>
              </a:spcAft>
              <a:buNone/>
            </a:pPr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haricot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8" descr="Une image contenant extérieur, bâtiment, roche, pierre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8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523875" y="5317239"/>
            <a:ext cx="11210925" cy="73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None/>
            </a:pPr>
            <a:r>
              <a:rPr lang="fr-FR" sz="2800" dirty="0">
                <a:solidFill>
                  <a:srgbClr val="262626"/>
                </a:solidFill>
              </a:rPr>
              <a:t>Ville ensevelie de </a:t>
            </a:r>
            <a:r>
              <a:rPr lang="fr-FR" sz="2800" dirty="0" err="1">
                <a:solidFill>
                  <a:srgbClr val="262626"/>
                </a:solidFill>
              </a:rPr>
              <a:t>Cerén</a:t>
            </a:r>
            <a:r>
              <a:rPr lang="fr-FR" sz="2800" dirty="0">
                <a:solidFill>
                  <a:srgbClr val="262626"/>
                </a:solidFill>
              </a:rPr>
              <a:t>                       </a:t>
            </a:r>
            <a:r>
              <a:rPr lang="fr-FR" sz="1100" dirty="0">
                <a:solidFill>
                  <a:srgbClr val="FF0000"/>
                </a:solidFill>
              </a:rPr>
              <a:t>Carte 18</a:t>
            </a:r>
            <a:r>
              <a:rPr lang="fr-FR" sz="2800" dirty="0">
                <a:solidFill>
                  <a:srgbClr val="FF0000"/>
                </a:solidFill>
              </a:rPr>
              <a:t>  </a:t>
            </a:r>
            <a:endParaRPr dirty="0"/>
          </a:p>
        </p:txBody>
      </p:sp>
      <p:cxnSp>
        <p:nvCxnSpPr>
          <p:cNvPr id="333" name="Google Shape;333;p18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18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c44eeff5f_2_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L’EFFONDREMENT DE LA CIVILISATION MAYA</a:t>
            </a:r>
            <a:endParaRPr/>
          </a:p>
        </p:txBody>
      </p:sp>
      <p:sp>
        <p:nvSpPr>
          <p:cNvPr id="341" name="Google Shape;341;g6c44eeff5f_2_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c44eeff5f_2_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 HYPOTHÈSES </a:t>
            </a:r>
            <a:endParaRPr/>
          </a:p>
        </p:txBody>
      </p:sp>
      <p:sp>
        <p:nvSpPr>
          <p:cNvPr id="348" name="Google Shape;348;g6c44eeff5f_2_60"/>
          <p:cNvSpPr txBox="1">
            <a:spLocks noGrp="1"/>
          </p:cNvSpPr>
          <p:nvPr>
            <p:ph type="body" idx="1"/>
          </p:nvPr>
        </p:nvSpPr>
        <p:spPr>
          <a:xfrm>
            <a:off x="838200" y="1608525"/>
            <a:ext cx="10515600" cy="456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•"/>
            </a:pPr>
            <a:r>
              <a:rPr lang="fr-FR" sz="1800">
                <a:solidFill>
                  <a:srgbClr val="222222"/>
                </a:solidFill>
              </a:rPr>
              <a:t>Les années 750 à 1050 marquent l’effondrement des cités-États mayas et l'arrêt des constructions monumentales. 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•"/>
            </a:pPr>
            <a:r>
              <a:rPr lang="fr-FR" sz="1800"/>
              <a:t>Plusieurs hypothèses avancées mais qui divisent les spécialistes</a:t>
            </a:r>
            <a:r>
              <a:rPr lang="fr-FR" sz="1800">
                <a:solidFill>
                  <a:srgbClr val="222222"/>
                </a:solidFill>
              </a:rPr>
              <a:t>. </a:t>
            </a:r>
            <a:endParaRPr sz="18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2222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AutoNum type="arabicParenR"/>
            </a:pPr>
            <a:r>
              <a:rPr lang="fr-FR" sz="1800">
                <a:solidFill>
                  <a:srgbClr val="222222"/>
                </a:solidFill>
              </a:rPr>
              <a:t>La première hypothèse : des sécheresses et une surexploitation des sols </a:t>
            </a:r>
            <a:endParaRPr sz="1800">
              <a:solidFill>
                <a:srgbClr val="222222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AutoNum type="arabicParenR"/>
            </a:pPr>
            <a:r>
              <a:rPr lang="fr-FR" sz="1800">
                <a:solidFill>
                  <a:srgbClr val="222222"/>
                </a:solidFill>
              </a:rPr>
              <a:t>La deuxième hypothèse : décimée par une série de très puissants séismes,  de fortes perturbations climatiques comme des ouragans ou des épidémies. </a:t>
            </a:r>
            <a:endParaRPr sz="1800">
              <a:solidFill>
                <a:srgbClr val="222222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520"/>
              </a:spcAft>
              <a:buClr>
                <a:srgbClr val="222222"/>
              </a:buClr>
              <a:buSzPts val="1800"/>
              <a:buFont typeface="Calibri"/>
              <a:buAutoNum type="arabicParenR"/>
            </a:pPr>
            <a:r>
              <a:rPr lang="fr-FR" sz="1800">
                <a:solidFill>
                  <a:srgbClr val="222222"/>
                </a:solidFill>
              </a:rPr>
              <a:t>La troisième hypothèse : Augmentation trop rapide de la démographie (étude de la population)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c44eeff5f_0_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QUIZZ</a:t>
            </a:r>
            <a:endParaRPr/>
          </a:p>
        </p:txBody>
      </p:sp>
      <p:sp>
        <p:nvSpPr>
          <p:cNvPr id="355" name="Google Shape;355;g6c44eeff5f_0_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c44eeff5f_0_27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QUI SONT-ILS ?</a:t>
            </a:r>
            <a:endParaRPr/>
          </a:p>
        </p:txBody>
      </p:sp>
      <p:pic>
        <p:nvPicPr>
          <p:cNvPr id="105" name="Google Shape;105;g6c44eeff5f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50" y="1901451"/>
            <a:ext cx="3818237" cy="35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6c44eeff5f_0_27"/>
          <p:cNvSpPr txBox="1">
            <a:spLocks noGrp="1"/>
          </p:cNvSpPr>
          <p:nvPr>
            <p:ph type="subTitle" idx="4294967295"/>
          </p:nvPr>
        </p:nvSpPr>
        <p:spPr>
          <a:xfrm>
            <a:off x="5052600" y="5381500"/>
            <a:ext cx="71394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fr-FR" sz="1800">
                <a:solidFill>
                  <a:srgbClr val="000000"/>
                </a:solidFill>
              </a:rPr>
              <a:t>Carte 1 - Amérique Centrale ou Mésoamérique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07" name="Google Shape;107;g6c44eeff5f_0_27" descr="Afficher l’image sour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8693" y="1806424"/>
            <a:ext cx="7139331" cy="37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6c44eeff5f_0_27"/>
          <p:cNvSpPr txBox="1"/>
          <p:nvPr/>
        </p:nvSpPr>
        <p:spPr>
          <a:xfrm>
            <a:off x="487950" y="5560000"/>
            <a:ext cx="31458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L’une des civilisations précolombiennes (avec les Incas et les Aztèques)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610" b="15886"/>
          <a:stretch/>
        </p:blipFill>
        <p:spPr>
          <a:xfrm>
            <a:off x="361950" y="0"/>
            <a:ext cx="1143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9"/>
          <p:cNvSpPr/>
          <p:nvPr/>
        </p:nvSpPr>
        <p:spPr>
          <a:xfrm>
            <a:off x="835379" y="3646311"/>
            <a:ext cx="9753600" cy="9482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Exercice de mathématiques mayas </a:t>
            </a:r>
            <a:r>
              <a:rPr lang="fr-FR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</a:t>
            </a:r>
            <a:r>
              <a:rPr lang="fr-FR" sz="11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Carte 20 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c44eeff5f_0_36"/>
          <p:cNvSpPr txBox="1">
            <a:spLocks noGrp="1"/>
          </p:cNvSpPr>
          <p:nvPr>
            <p:ph type="title"/>
          </p:nvPr>
        </p:nvSpPr>
        <p:spPr>
          <a:xfrm>
            <a:off x="838200" y="603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UNE SOCIÉTÉ ORGANISÉE</a:t>
            </a:r>
            <a:endParaRPr/>
          </a:p>
        </p:txBody>
      </p:sp>
      <p:pic>
        <p:nvPicPr>
          <p:cNvPr id="115" name="Google Shape;115;g6c44eeff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50" y="1384175"/>
            <a:ext cx="6030350" cy="37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6c44eeff5f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175" y="4509075"/>
            <a:ext cx="6928825" cy="22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" descr="Afficher l’image sour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99" y="1603093"/>
            <a:ext cx="5025705" cy="4676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3"/>
          <p:cNvCxnSpPr/>
          <p:nvPr/>
        </p:nvCxnSpPr>
        <p:spPr>
          <a:xfrm>
            <a:off x="2590800" y="4377700"/>
            <a:ext cx="1163100" cy="9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3"/>
          <p:cNvCxnSpPr/>
          <p:nvPr/>
        </p:nvCxnSpPr>
        <p:spPr>
          <a:xfrm>
            <a:off x="3752850" y="4476750"/>
            <a:ext cx="304800" cy="1733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3"/>
          <p:cNvCxnSpPr/>
          <p:nvPr/>
        </p:nvCxnSpPr>
        <p:spPr>
          <a:xfrm rot="10800000">
            <a:off x="2579850" y="4366350"/>
            <a:ext cx="1439700" cy="1786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OU VIVAIENT-ILS 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/>
              <a:t>Les sites Mayas</a:t>
            </a:r>
            <a:endParaRPr sz="3600"/>
          </a:p>
        </p:txBody>
      </p:sp>
      <p:pic>
        <p:nvPicPr>
          <p:cNvPr id="126" name="Google Shape;126;p3" descr="Une image contenant texte, car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600124"/>
            <a:ext cx="5767423" cy="4676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>
            <a:spLocks noGrp="1"/>
          </p:cNvSpPr>
          <p:nvPr>
            <p:ph type="body" idx="4294967295"/>
          </p:nvPr>
        </p:nvSpPr>
        <p:spPr>
          <a:xfrm>
            <a:off x="822525" y="6279275"/>
            <a:ext cx="42828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fr-FR">
                <a:solidFill>
                  <a:srgbClr val="000000"/>
                </a:solidFill>
              </a:rPr>
              <a:t>3 sites majeurs à l’origine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9798957" y="615341"/>
            <a:ext cx="2116800" cy="757500"/>
          </a:xfrm>
          <a:prstGeom prst="cloudCallout">
            <a:avLst>
              <a:gd name="adj1" fmla="val -24114"/>
              <a:gd name="adj2" fmla="val 7319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lvl="0" indent="-228600" algn="just" rtl="0">
              <a:spcBef>
                <a:spcPts val="52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340 000 km²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spcBef>
                <a:spcPts val="520"/>
              </a:spcBef>
              <a:spcAft>
                <a:spcPts val="52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(~</a:t>
            </a:r>
            <a:r>
              <a:rPr lang="fr-FR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/>
              </a:rPr>
              <a:t>Allemagne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 txBox="1">
            <a:spLocks noGrp="1"/>
          </p:cNvSpPr>
          <p:nvPr>
            <p:ph type="body" idx="4294967295"/>
          </p:nvPr>
        </p:nvSpPr>
        <p:spPr>
          <a:xfrm>
            <a:off x="6096000" y="6279275"/>
            <a:ext cx="6329032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fr-FR" dirty="0">
                <a:solidFill>
                  <a:srgbClr val="000000"/>
                </a:solidFill>
              </a:rPr>
              <a:t>Carte des sites à l’ère post-colombienne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c44eeff5f_2_7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EXEMPLES DE CITÉS </a:t>
            </a:r>
            <a:endParaRPr/>
          </a:p>
        </p:txBody>
      </p:sp>
      <p:pic>
        <p:nvPicPr>
          <p:cNvPr id="136" name="Google Shape;136;g6c44eeff5f_2_7" descr="Une image contenant extérieur, herbe, bâtiment, avant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475" y="1690820"/>
            <a:ext cx="3997842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6c44eeff5f_2_7" descr="Une image contenant herbe, extérieur, roche, bâtimen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t="9184" b="16082"/>
          <a:stretch/>
        </p:blipFill>
        <p:spPr>
          <a:xfrm>
            <a:off x="7455408" y="76201"/>
            <a:ext cx="4507992" cy="22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6c44eeff5f_2_7" descr="Afficher l’image source"/>
          <p:cNvPicPr preferRelativeResize="0"/>
          <p:nvPr/>
        </p:nvPicPr>
        <p:blipFill rotWithShape="1">
          <a:blip r:embed="rId5">
            <a:alphaModFix/>
          </a:blip>
          <a:srcRect t="16478"/>
          <a:stretch/>
        </p:blipFill>
        <p:spPr>
          <a:xfrm>
            <a:off x="6922008" y="2385060"/>
            <a:ext cx="4507991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6c44eeff5f_2_7" descr="Afficher l’image source"/>
          <p:cNvPicPr preferRelativeResize="0"/>
          <p:nvPr/>
        </p:nvPicPr>
        <p:blipFill rotWithShape="1">
          <a:blip r:embed="rId6">
            <a:alphaModFix/>
          </a:blip>
          <a:srcRect t="2169" b="7061"/>
          <a:stretch/>
        </p:blipFill>
        <p:spPr>
          <a:xfrm>
            <a:off x="5245608" y="4617720"/>
            <a:ext cx="4507993" cy="224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6c44eeff5f_2_7"/>
          <p:cNvSpPr/>
          <p:nvPr/>
        </p:nvSpPr>
        <p:spPr>
          <a:xfrm>
            <a:off x="8947100" y="4233875"/>
            <a:ext cx="1524600" cy="724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Palenque  - Mexique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6c44eeff5f_2_7"/>
          <p:cNvSpPr/>
          <p:nvPr/>
        </p:nvSpPr>
        <p:spPr>
          <a:xfrm>
            <a:off x="10591050" y="-5"/>
            <a:ext cx="1524600" cy="859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Copán  - Honduras  </a:t>
            </a:r>
            <a:endParaRPr sz="24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42" name="Google Shape;142;g6c44eeff5f_2_7"/>
          <p:cNvSpPr txBox="1">
            <a:spLocks noGrp="1"/>
          </p:cNvSpPr>
          <p:nvPr>
            <p:ph type="body" idx="4294967295"/>
          </p:nvPr>
        </p:nvSpPr>
        <p:spPr>
          <a:xfrm>
            <a:off x="2311425" y="4958675"/>
            <a:ext cx="1904100" cy="859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fr-FR" sz="2400" dirty="0" err="1"/>
              <a:t>Uaxactún</a:t>
            </a:r>
            <a:r>
              <a:rPr lang="fr-FR" sz="2400" dirty="0"/>
              <a:t> -   Guatemala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" descr="Afficher l’image sour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5344" y="72656"/>
            <a:ext cx="6340032" cy="315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 descr="Une image contenant extérieur, bâtiment, roche, herb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5042" y="3030324"/>
            <a:ext cx="4004841" cy="383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 descr="Afficher l’image sour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69" y="3148314"/>
            <a:ext cx="5438355" cy="3709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5301275" y="148850"/>
            <a:ext cx="2492400" cy="52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Teotihuacán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1258350" y="3308675"/>
            <a:ext cx="1533900" cy="52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Tulum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10535974" y="6100500"/>
            <a:ext cx="1533900" cy="524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Uxmal</a:t>
            </a:r>
            <a:r>
              <a:rPr lang="fr-FR" sz="154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c44eeff5f_0_66"/>
          <p:cNvSpPr txBox="1">
            <a:spLocks noGrp="1"/>
          </p:cNvSpPr>
          <p:nvPr>
            <p:ph type="title"/>
          </p:nvPr>
        </p:nvSpPr>
        <p:spPr>
          <a:xfrm>
            <a:off x="838200" y="-158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ZOOM SUR LA CITÉ DE TIKAL (GUATEMALA)</a:t>
            </a:r>
            <a:endParaRPr/>
          </a:p>
        </p:txBody>
      </p:sp>
      <p:sp>
        <p:nvSpPr>
          <p:cNvPr id="159" name="Google Shape;159;g6c44eeff5f_0_66"/>
          <p:cNvSpPr txBox="1">
            <a:spLocks noGrp="1"/>
          </p:cNvSpPr>
          <p:nvPr>
            <p:ph type="body" idx="1"/>
          </p:nvPr>
        </p:nvSpPr>
        <p:spPr>
          <a:xfrm>
            <a:off x="6495300" y="1767017"/>
            <a:ext cx="4768500" cy="107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r-FR" sz="1600"/>
              <a:t>Des pyramides de 60 m de hauteur</a:t>
            </a:r>
            <a:endParaRPr sz="16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r-FR" sz="1600"/>
              <a:t>50 000 paysans, artisans et esclaves (servant aussi de main d’œuvre comme bâtisseurs)</a:t>
            </a:r>
            <a:endParaRPr/>
          </a:p>
        </p:txBody>
      </p:sp>
      <p:pic>
        <p:nvPicPr>
          <p:cNvPr id="160" name="Google Shape;160;g6c44eeff5f_0_66" descr="Afficher l’image sour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600" y="1172725"/>
            <a:ext cx="5867850" cy="37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6c44eeff5f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975" y="3185325"/>
            <a:ext cx="4637050" cy="30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6c44eeff5f_0_66"/>
          <p:cNvSpPr txBox="1"/>
          <p:nvPr/>
        </p:nvSpPr>
        <p:spPr>
          <a:xfrm>
            <a:off x="379800" y="5357175"/>
            <a:ext cx="58677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centre des cérémonies recouvert de stuc (matière blanche à base de chaux utilisée dans le bâtiment)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sol des temples peint en rouge (couleur du soleil et du sang)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c44eeff5f_2_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QUAND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Des origines à aujourd’hui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816</Words>
  <Application>Microsoft Macintosh PowerPoint</Application>
  <PresentationFormat>Widescreen</PresentationFormat>
  <Paragraphs>128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Thème Office</vt:lpstr>
      <vt:lpstr>LA CIVILISATION MAYA</vt:lpstr>
      <vt:lpstr>VOUS AVEZ DIT MAYAS ?</vt:lpstr>
      <vt:lpstr>QUI SONT-ILS ?</vt:lpstr>
      <vt:lpstr>UNE SOCIÉTÉ ORGANISÉE</vt:lpstr>
      <vt:lpstr>OU VIVAIENT-ILS ?  Les sites Mayas</vt:lpstr>
      <vt:lpstr>EXEMPLES DE CITÉS </vt:lpstr>
      <vt:lpstr>PowerPoint Presentation</vt:lpstr>
      <vt:lpstr>ZOOM SUR LA CITÉ DE TIKAL (GUATEMALA)</vt:lpstr>
      <vt:lpstr>QUAND ? Des origines à aujourd’hui</vt:lpstr>
      <vt:lpstr>LES APPORTS CULTURELS ET SCIENTIFIQUES DES MAYAS</vt:lpstr>
      <vt:lpstr>L’ART</vt:lpstr>
      <vt:lpstr>PowerPoint Presentation</vt:lpstr>
      <vt:lpstr>L'ÉCRITURE</vt:lpstr>
      <vt:lpstr>PowerPoint Presentation</vt:lpstr>
      <vt:lpstr>Ecriture maya: exemples de glyphes sur différents supports. Carte 10</vt:lpstr>
      <vt:lpstr>LES DIVERTISSEMENTS</vt:lpstr>
      <vt:lpstr>PowerPoint Presentation</vt:lpstr>
      <vt:lpstr>LA NUMÉRATION MAYA   </vt:lpstr>
      <vt:lpstr>                         L’ASTRONOMIE         </vt:lpstr>
      <vt:lpstr>PowerPoint Presentation</vt:lpstr>
      <vt:lpstr>L’ARCHITECTURE</vt:lpstr>
      <vt:lpstr>PowerPoint Presentation</vt:lpstr>
      <vt:lpstr>PowerPoint Presentation</vt:lpstr>
      <vt:lpstr>PowerPoint Presentation</vt:lpstr>
      <vt:lpstr>AGRICULTURE</vt:lpstr>
      <vt:lpstr>Ville ensevelie de Cerén                       Carte 18  </vt:lpstr>
      <vt:lpstr>L’EFFONDREMENT DE LA CIVILISATION MAYA</vt:lpstr>
      <vt:lpstr>3 HYPOTHÈSES </vt:lpstr>
      <vt:lpstr>QUIZZ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CIVILISATION MAYA</dc:title>
  <dc:creator>Lalanne Val</dc:creator>
  <cp:lastModifiedBy>Nicolas Bredy</cp:lastModifiedBy>
  <cp:revision>3</cp:revision>
  <dcterms:created xsi:type="dcterms:W3CDTF">2019-12-09T13:16:50Z</dcterms:created>
  <dcterms:modified xsi:type="dcterms:W3CDTF">2019-12-11T17:30:43Z</dcterms:modified>
</cp:coreProperties>
</file>