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3.png" ContentType="image/png"/>
  <Override PartName="/ppt/media/image1.jpeg" ContentType="image/jpeg"/>
  <Override PartName="/ppt/media/image2.png" ContentType="image/png"/>
  <Override PartName="/ppt/media/image6.jpeg" ContentType="image/jpeg"/>
  <Override PartName="/ppt/media/image4.png" ContentType="image/png"/>
  <Override PartName="/ppt/media/image5.png" ContentType="image/png"/>
  <Override PartName="/ppt/media/image9.png" ContentType="image/png"/>
  <Override PartName="/ppt/media/image7.jpeg" ContentType="image/jpeg"/>
  <Override PartName="/ppt/media/image8.png" ContentType="image/png"/>
  <Override PartName="/ppt/media/image10.png" ContentType="image/png"/>
  <Override PartName="/ppt/media/image11.png" ContentType="image/png"/>
  <Override PartName="/ppt/media/image12.jpeg" ContentType="image/jpeg"/>
  <Override PartName="/ppt/media/image13.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jpeg" ContentType="image/jpeg"/>
  <Override PartName="/ppt/media/image20.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86523274733124"/>
          <c:y val="0.0341571557599146"/>
          <c:w val="0.852494146593119"/>
          <c:h val="0.909352163560227"/>
        </c:manualLayout>
      </c:layout>
      <c:barChart>
        <c:barDir val="col"/>
        <c:grouping val="clustered"/>
        <c:varyColors val="0"/>
        <c:ser>
          <c:idx val="0"/>
          <c:order val="0"/>
          <c:tx>
            <c:strRef>
              <c:f>label 0</c:f>
              <c:strCache>
                <c:ptCount val="1"/>
                <c:pt idx="0">
                  <c:v>1 colonne</c:v>
                </c:pt>
              </c:strCache>
            </c:strRef>
          </c:tx>
          <c:spPr>
            <a:solidFill>
              <a:srgbClr val="004586"/>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0</c:f>
              <c:numCache>
                <c:formatCode>General</c:formatCode>
                <c:ptCount val="4"/>
                <c:pt idx="0">
                  <c:v>9.1</c:v>
                </c:pt>
                <c:pt idx="1">
                  <c:v>2.4</c:v>
                </c:pt>
                <c:pt idx="2">
                  <c:v>3.1</c:v>
                </c:pt>
                <c:pt idx="3">
                  <c:v>4.3</c:v>
                </c:pt>
              </c:numCache>
            </c:numRef>
          </c:val>
        </c:ser>
        <c:ser>
          <c:idx val="1"/>
          <c:order val="1"/>
          <c:tx>
            <c:strRef>
              <c:f>label 1</c:f>
              <c:strCache>
                <c:ptCount val="1"/>
                <c:pt idx="0">
                  <c:v>2 colonne</c:v>
                </c:pt>
              </c:strCache>
            </c:strRef>
          </c:tx>
          <c:spPr>
            <a:solidFill>
              <a:srgbClr val="ff420e"/>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1</c:f>
              <c:numCache>
                <c:formatCode>General</c:formatCode>
                <c:ptCount val="4"/>
                <c:pt idx="0">
                  <c:v>3.2</c:v>
                </c:pt>
                <c:pt idx="1">
                  <c:v>8.8</c:v>
                </c:pt>
                <c:pt idx="2">
                  <c:v>1.5</c:v>
                </c:pt>
                <c:pt idx="3">
                  <c:v>9.02</c:v>
                </c:pt>
              </c:numCache>
            </c:numRef>
          </c:val>
        </c:ser>
        <c:ser>
          <c:idx val="2"/>
          <c:order val="2"/>
          <c:tx>
            <c:strRef>
              <c:f>label 2</c:f>
              <c:strCache>
                <c:ptCount val="1"/>
                <c:pt idx="0">
                  <c:v>3 colonne</c:v>
                </c:pt>
              </c:strCache>
            </c:strRef>
          </c:tx>
          <c:spPr>
            <a:solidFill>
              <a:srgbClr val="ffd320"/>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2</c:f>
              <c:numCache>
                <c:formatCode>General</c:formatCode>
                <c:ptCount val="4"/>
                <c:pt idx="0">
                  <c:v>4.54</c:v>
                </c:pt>
                <c:pt idx="1">
                  <c:v>9.65</c:v>
                </c:pt>
                <c:pt idx="2">
                  <c:v>3.7</c:v>
                </c:pt>
                <c:pt idx="3">
                  <c:v>6.2</c:v>
                </c:pt>
              </c:numCache>
            </c:numRef>
          </c:val>
        </c:ser>
        <c:gapWidth val="150"/>
        <c:overlap val="0"/>
        <c:axId val="41281271"/>
        <c:axId val="91402576"/>
      </c:barChart>
      <c:catAx>
        <c:axId val="41281271"/>
        <c:scaling>
          <c:orientation val="minMax"/>
        </c:scaling>
        <c:delete val="0"/>
        <c:axPos val="b"/>
        <c:numFmt formatCode="DD/MM/YYYY" sourceLinked="1"/>
        <c:majorTickMark val="none"/>
        <c:minorTickMark val="none"/>
        <c:tickLblPos val="nextTo"/>
        <c:spPr>
          <a:ln w="9360">
            <a:solidFill>
              <a:srgbClr val="b3b3b3"/>
            </a:solidFill>
            <a:round/>
          </a:ln>
        </c:spPr>
        <c:txPr>
          <a:bodyPr/>
          <a:lstStyle/>
          <a:p>
            <a:pPr>
              <a:defRPr b="0" sz="1000" spc="-1" strike="noStrike">
                <a:solidFill>
                  <a:srgbClr val="000000"/>
                </a:solidFill>
                <a:latin typeface="Calibri"/>
              </a:defRPr>
            </a:pPr>
          </a:p>
        </c:txPr>
        <c:crossAx val="91402576"/>
        <c:crosses val="autoZero"/>
        <c:auto val="1"/>
        <c:lblAlgn val="ctr"/>
        <c:lblOffset val="100"/>
      </c:catAx>
      <c:valAx>
        <c:axId val="91402576"/>
        <c:scaling>
          <c:orientation val="minMax"/>
        </c:scaling>
        <c:delete val="0"/>
        <c:axPos val="l"/>
        <c:majorGridlines>
          <c:spPr>
            <a:ln w="9360">
              <a:solidFill>
                <a:srgbClr val="b3b3b3"/>
              </a:solidFill>
              <a:round/>
            </a:ln>
          </c:spPr>
        </c:majorGridlines>
        <c:numFmt formatCode="General" sourceLinked="0"/>
        <c:majorTickMark val="none"/>
        <c:minorTickMark val="none"/>
        <c:tickLblPos val="nextTo"/>
        <c:spPr>
          <a:ln w="9360">
            <a:solidFill>
              <a:srgbClr val="b3b3b3"/>
            </a:solidFill>
            <a:round/>
          </a:ln>
        </c:spPr>
        <c:txPr>
          <a:bodyPr/>
          <a:lstStyle/>
          <a:p>
            <a:pPr>
              <a:defRPr b="0" sz="1000" spc="-1" strike="noStrike">
                <a:solidFill>
                  <a:srgbClr val="000000"/>
                </a:solidFill>
                <a:latin typeface="Calibri"/>
              </a:defRPr>
            </a:pPr>
          </a:p>
        </c:txPr>
        <c:crossAx val="41281271"/>
        <c:crosses val="autoZero"/>
      </c:valAx>
      <c:spPr>
        <a:noFill/>
        <a:ln>
          <a:solidFill>
            <a:srgbClr val="b3b3b3"/>
          </a:solidFill>
        </a:ln>
      </c:spPr>
    </c:plotArea>
    <c:legend>
      <c:legendPos val="r"/>
      <c:overlay val="0"/>
      <c:spPr>
        <a:noFill/>
        <a:ln>
          <a:noFill/>
        </a:ln>
      </c:spPr>
      <c:txPr>
        <a:bodyPr/>
        <a:lstStyle/>
        <a:p>
          <a:pPr>
            <a:defRPr b="0" sz="1000" spc="-1" strike="noStrike">
              <a:solidFill>
                <a:srgbClr val="000000"/>
              </a:solidFill>
              <a:latin typeface="Calibri"/>
            </a:defRPr>
          </a:pPr>
        </a:p>
      </c:txPr>
    </c:legend>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86523274733124"/>
          <c:y val="0.0341571557599146"/>
          <c:w val="0.852494146593119"/>
          <c:h val="0.909352163560227"/>
        </c:manualLayout>
      </c:layout>
      <c:barChart>
        <c:barDir val="col"/>
        <c:grouping val="clustered"/>
        <c:varyColors val="0"/>
        <c:ser>
          <c:idx val="0"/>
          <c:order val="0"/>
          <c:tx>
            <c:strRef>
              <c:f>label 0</c:f>
              <c:strCache>
                <c:ptCount val="1"/>
                <c:pt idx="0">
                  <c:v>1 colonne</c:v>
                </c:pt>
              </c:strCache>
            </c:strRef>
          </c:tx>
          <c:spPr>
            <a:solidFill>
              <a:srgbClr val="004586"/>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0</c:f>
              <c:numCache>
                <c:formatCode>General</c:formatCode>
                <c:ptCount val="4"/>
                <c:pt idx="0">
                  <c:v>9.1</c:v>
                </c:pt>
                <c:pt idx="1">
                  <c:v>2.4</c:v>
                </c:pt>
                <c:pt idx="2">
                  <c:v>3.1</c:v>
                </c:pt>
                <c:pt idx="3">
                  <c:v>4.3</c:v>
                </c:pt>
              </c:numCache>
            </c:numRef>
          </c:val>
        </c:ser>
        <c:ser>
          <c:idx val="1"/>
          <c:order val="1"/>
          <c:tx>
            <c:strRef>
              <c:f>label 1</c:f>
              <c:strCache>
                <c:ptCount val="1"/>
                <c:pt idx="0">
                  <c:v>2 colonne</c:v>
                </c:pt>
              </c:strCache>
            </c:strRef>
          </c:tx>
          <c:spPr>
            <a:solidFill>
              <a:srgbClr val="ff420e"/>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1</c:f>
              <c:numCache>
                <c:formatCode>General</c:formatCode>
                <c:ptCount val="4"/>
                <c:pt idx="0">
                  <c:v>3.2</c:v>
                </c:pt>
                <c:pt idx="1">
                  <c:v>8.8</c:v>
                </c:pt>
                <c:pt idx="2">
                  <c:v>1.5</c:v>
                </c:pt>
                <c:pt idx="3">
                  <c:v>9.02</c:v>
                </c:pt>
              </c:numCache>
            </c:numRef>
          </c:val>
        </c:ser>
        <c:ser>
          <c:idx val="2"/>
          <c:order val="2"/>
          <c:tx>
            <c:strRef>
              <c:f>label 2</c:f>
              <c:strCache>
                <c:ptCount val="1"/>
                <c:pt idx="0">
                  <c:v>3 colonne</c:v>
                </c:pt>
              </c:strCache>
            </c:strRef>
          </c:tx>
          <c:spPr>
            <a:solidFill>
              <a:srgbClr val="ffd320"/>
            </a:solidFill>
            <a:ln>
              <a:noFill/>
            </a:ln>
          </c:spPr>
          <c:invertIfNegative val="0"/>
          <c:dLbls>
            <c:numFmt formatCode="General" sourceLinked="1"/>
            <c:txPr>
              <a:bodyPr/>
              <a:lstStyle/>
              <a:p>
                <a:pPr>
                  <a:defRPr b="0" sz="1000" spc="-1" strike="noStrike">
                    <a:latin typeface="Arial"/>
                  </a:defRPr>
                </a:pPr>
              </a:p>
            </c:txPr>
            <c:showLegendKey val="0"/>
            <c:showVal val="0"/>
            <c:showCatName val="0"/>
            <c:showSerName val="0"/>
            <c:showPercent val="0"/>
            <c:showLeaderLines val="0"/>
          </c:dLbls>
          <c:cat>
            <c:strRef>
              <c:f>categories</c:f>
              <c:strCache>
                <c:ptCount val="4"/>
                <c:pt idx="0">
                  <c:v>1 ligne</c:v>
                </c:pt>
                <c:pt idx="1">
                  <c:v>2 ligne</c:v>
                </c:pt>
                <c:pt idx="2">
                  <c:v>3 ligne</c:v>
                </c:pt>
                <c:pt idx="3">
                  <c:v>4 ligne</c:v>
                </c:pt>
              </c:strCache>
            </c:strRef>
          </c:cat>
          <c:val>
            <c:numRef>
              <c:f>2</c:f>
              <c:numCache>
                <c:formatCode>General</c:formatCode>
                <c:ptCount val="4"/>
                <c:pt idx="0">
                  <c:v>4.54</c:v>
                </c:pt>
                <c:pt idx="1">
                  <c:v>9.65</c:v>
                </c:pt>
                <c:pt idx="2">
                  <c:v>3.7</c:v>
                </c:pt>
                <c:pt idx="3">
                  <c:v>6.2</c:v>
                </c:pt>
              </c:numCache>
            </c:numRef>
          </c:val>
        </c:ser>
        <c:gapWidth val="150"/>
        <c:overlap val="0"/>
        <c:axId val="762339"/>
        <c:axId val="51218874"/>
      </c:barChart>
      <c:catAx>
        <c:axId val="762339"/>
        <c:scaling>
          <c:orientation val="minMax"/>
        </c:scaling>
        <c:delete val="0"/>
        <c:axPos val="b"/>
        <c:numFmt formatCode="DD/MM/YYYY" sourceLinked="1"/>
        <c:majorTickMark val="none"/>
        <c:minorTickMark val="none"/>
        <c:tickLblPos val="nextTo"/>
        <c:spPr>
          <a:ln w="9360">
            <a:solidFill>
              <a:srgbClr val="b3b3b3"/>
            </a:solidFill>
            <a:round/>
          </a:ln>
        </c:spPr>
        <c:txPr>
          <a:bodyPr/>
          <a:lstStyle/>
          <a:p>
            <a:pPr>
              <a:defRPr b="0" sz="1000" spc="-1" strike="noStrike">
                <a:solidFill>
                  <a:srgbClr val="000000"/>
                </a:solidFill>
                <a:latin typeface="Calibri"/>
              </a:defRPr>
            </a:pPr>
          </a:p>
        </c:txPr>
        <c:crossAx val="51218874"/>
        <c:crosses val="autoZero"/>
        <c:auto val="1"/>
        <c:lblAlgn val="ctr"/>
        <c:lblOffset val="100"/>
      </c:catAx>
      <c:valAx>
        <c:axId val="51218874"/>
        <c:scaling>
          <c:orientation val="minMax"/>
        </c:scaling>
        <c:delete val="0"/>
        <c:axPos val="l"/>
        <c:majorGridlines>
          <c:spPr>
            <a:ln w="9360">
              <a:solidFill>
                <a:srgbClr val="b3b3b3"/>
              </a:solidFill>
              <a:round/>
            </a:ln>
          </c:spPr>
        </c:majorGridlines>
        <c:numFmt formatCode="General" sourceLinked="0"/>
        <c:majorTickMark val="none"/>
        <c:minorTickMark val="none"/>
        <c:tickLblPos val="nextTo"/>
        <c:spPr>
          <a:ln w="9360">
            <a:solidFill>
              <a:srgbClr val="b3b3b3"/>
            </a:solidFill>
            <a:round/>
          </a:ln>
        </c:spPr>
        <c:txPr>
          <a:bodyPr/>
          <a:lstStyle/>
          <a:p>
            <a:pPr>
              <a:defRPr b="0" sz="1000" spc="-1" strike="noStrike">
                <a:solidFill>
                  <a:srgbClr val="000000"/>
                </a:solidFill>
                <a:latin typeface="Calibri"/>
              </a:defRPr>
            </a:pPr>
          </a:p>
        </c:txPr>
        <c:crossAx val="762339"/>
        <c:crosses val="autoZero"/>
      </c:valAx>
      <c:spPr>
        <a:noFill/>
        <a:ln>
          <a:solidFill>
            <a:srgbClr val="b3b3b3"/>
          </a:solidFill>
        </a:ln>
      </c:spPr>
    </c:plotArea>
    <c:legend>
      <c:legendPos val="r"/>
      <c:overlay val="0"/>
      <c:spPr>
        <a:noFill/>
        <a:ln>
          <a:noFill/>
        </a:ln>
      </c:spPr>
      <c:txPr>
        <a:bodyPr/>
        <a:lstStyle/>
        <a:p>
          <a:pPr>
            <a:defRPr b="0" sz="1000" spc="-1" strike="noStrike">
              <a:solidFill>
                <a:srgbClr val="000000"/>
              </a:solidFill>
              <a:latin typeface="Calibri"/>
            </a:defRPr>
          </a:pPr>
        </a:p>
      </c:txPr>
    </c:legend>
    <c:plotVisOnly val="1"/>
    <c:dispBlanksAs val="gap"/>
  </c:chart>
  <c:spPr>
    <a:noFill/>
    <a:ln>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8"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29"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31"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3"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4" name="PlaceHolder 5"/>
          <p:cNvSpPr>
            <a:spLocks noGrp="1"/>
          </p:cNvSpPr>
          <p:nvPr>
            <p:ph type="body"/>
          </p:nvPr>
        </p:nvSpPr>
        <p:spPr>
          <a:xfrm>
            <a:off x="515268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36"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7"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8"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39" name="PlaceHolder 5"/>
          <p:cNvSpPr>
            <a:spLocks noGrp="1"/>
          </p:cNvSpPr>
          <p:nvPr>
            <p:ph type="body"/>
          </p:nvPr>
        </p:nvSpPr>
        <p:spPr>
          <a:xfrm>
            <a:off x="50400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40"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41" name="PlaceHolder 7"/>
          <p:cNvSpPr>
            <a:spLocks noGrp="1"/>
          </p:cNvSpPr>
          <p:nvPr>
            <p:ph type="body"/>
          </p:nvPr>
        </p:nvSpPr>
        <p:spPr>
          <a:xfrm>
            <a:off x="663912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0"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2"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4"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55"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9"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60"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61"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3"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69"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72"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7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76"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77" name="PlaceHolder 5"/>
          <p:cNvSpPr>
            <a:spLocks noGrp="1"/>
          </p:cNvSpPr>
          <p:nvPr>
            <p:ph type="body"/>
          </p:nvPr>
        </p:nvSpPr>
        <p:spPr>
          <a:xfrm>
            <a:off x="515268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9"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80"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81"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82" name="PlaceHolder 5"/>
          <p:cNvSpPr>
            <a:spLocks noGrp="1"/>
          </p:cNvSpPr>
          <p:nvPr>
            <p:ph type="body"/>
          </p:nvPr>
        </p:nvSpPr>
        <p:spPr>
          <a:xfrm>
            <a:off x="50400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83"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84" name="PlaceHolder 7"/>
          <p:cNvSpPr>
            <a:spLocks noGrp="1"/>
          </p:cNvSpPr>
          <p:nvPr>
            <p:ph type="body"/>
          </p:nvPr>
        </p:nvSpPr>
        <p:spPr>
          <a:xfrm>
            <a:off x="6639120" y="4058640"/>
            <a:ext cx="292104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9"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1"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12"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17"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18" name="PlaceHolder 4"/>
          <p:cNvSpPr>
            <a:spLocks noGrp="1"/>
          </p:cNvSpPr>
          <p:nvPr>
            <p:ph type="body"/>
          </p:nvPr>
        </p:nvSpPr>
        <p:spPr>
          <a:xfrm>
            <a:off x="50400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0"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3200" spc="-1" strike="noStrike">
              <a:solidFill>
                <a:srgbClr val="0066cc"/>
              </a:solid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22"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3200" spc="-1" strike="noStrike">
              <a:solidFill>
                <a:srgbClr val="0066cc"/>
              </a:solidFill>
              <a:latin typeface="Arial"/>
            </a:endParaRPr>
          </a:p>
        </p:txBody>
      </p:sp>
      <p:sp>
        <p:nvSpPr>
          <p:cNvPr id="26"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3200" spc="-1" strike="noStrike">
              <a:solidFill>
                <a:srgbClr val="0066cc"/>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Image 1" descr=""/>
          <p:cNvPicPr/>
          <p:nvPr/>
        </p:nvPicPr>
        <p:blipFill>
          <a:blip r:embed="rId2"/>
          <a:stretch/>
        </p:blipFill>
        <p:spPr>
          <a:xfrm>
            <a:off x="0" y="5806440"/>
            <a:ext cx="10079280" cy="1753920"/>
          </a:xfrm>
          <a:prstGeom prst="rect">
            <a:avLst/>
          </a:prstGeom>
          <a:ln>
            <a:noFill/>
          </a:ln>
        </p:spPr>
      </p:pic>
      <p:sp>
        <p:nvSpPr>
          <p:cNvPr id="1" name="PlaceHolder 1"/>
          <p:cNvSpPr>
            <a:spLocks noGrp="1"/>
          </p:cNvSpPr>
          <p:nvPr>
            <p:ph type="dt"/>
          </p:nvPr>
        </p:nvSpPr>
        <p:spPr>
          <a:xfrm>
            <a:off x="504000" y="6887160"/>
            <a:ext cx="2347920" cy="520920"/>
          </a:xfrm>
          <a:prstGeom prst="rect">
            <a:avLst/>
          </a:prstGeom>
        </p:spPr>
        <p:txBody>
          <a:bodyPr lIns="0" rIns="0" tIns="0" bIns="0">
            <a:noAutofit/>
          </a:bodyPr>
          <a:p>
            <a:endParaRPr b="0" lang="fr-FR" sz="2400" spc="-1" strike="noStrike">
              <a:latin typeface="Times New Roman"/>
            </a:endParaRPr>
          </a:p>
        </p:txBody>
      </p:sp>
      <p:sp>
        <p:nvSpPr>
          <p:cNvPr id="2" name="PlaceHolder 2"/>
          <p:cNvSpPr>
            <a:spLocks noGrp="1"/>
          </p:cNvSpPr>
          <p:nvPr>
            <p:ph type="ftr"/>
          </p:nvPr>
        </p:nvSpPr>
        <p:spPr>
          <a:xfrm>
            <a:off x="3447360" y="6887160"/>
            <a:ext cx="3194640" cy="520920"/>
          </a:xfrm>
          <a:prstGeom prst="rect">
            <a:avLst/>
          </a:prstGeom>
        </p:spPr>
        <p:txBody>
          <a:bodyPr lIns="0" rIns="0" tIns="0" bIns="0">
            <a:noAutofit/>
          </a:bodyPr>
          <a:p>
            <a:endParaRPr b="0" lang="fr-FR" sz="2400" spc="-1" strike="noStrike">
              <a:latin typeface="Times New Roman"/>
            </a:endParaRPr>
          </a:p>
        </p:txBody>
      </p:sp>
      <p:sp>
        <p:nvSpPr>
          <p:cNvPr id="3" name="PlaceHolder 3"/>
          <p:cNvSpPr>
            <a:spLocks noGrp="1"/>
          </p:cNvSpPr>
          <p:nvPr>
            <p:ph type="sldNum"/>
          </p:nvPr>
        </p:nvSpPr>
        <p:spPr>
          <a:xfrm>
            <a:off x="7227360" y="6887160"/>
            <a:ext cx="2347920" cy="520920"/>
          </a:xfrm>
          <a:prstGeom prst="rect">
            <a:avLst/>
          </a:prstGeom>
        </p:spPr>
        <p:txBody>
          <a:bodyPr lIns="0" rIns="0" tIns="0" bIns="0">
            <a:noAutofit/>
          </a:bodyPr>
          <a:p>
            <a:pPr algn="r">
              <a:lnSpc>
                <a:spcPct val="100000"/>
              </a:lnSpc>
            </a:pPr>
            <a:fld id="{D698CE26-018E-42B6-846C-17C4B7D9E64A}" type="slidenum">
              <a:rPr b="0" lang="fr-FR" sz="1400" spc="-1" strike="noStrike">
                <a:solidFill>
                  <a:srgbClr val="000000"/>
                </a:solidFill>
                <a:latin typeface="Times New Roman"/>
                <a:ea typeface="Segoe UI"/>
              </a:rPr>
              <a:t>&lt;numéro&gt;</a:t>
            </a:fld>
            <a:endParaRPr b="0" lang="fr-FR" sz="1400" spc="-1" strike="noStrike">
              <a:latin typeface="Times New Roman"/>
            </a:endParaRPr>
          </a:p>
        </p:txBody>
      </p:sp>
      <p:sp>
        <p:nvSpPr>
          <p:cNvPr id="4" name="PlaceHolder 4"/>
          <p:cNvSpPr>
            <a:spLocks noGrp="1"/>
          </p:cNvSpPr>
          <p:nvPr>
            <p:ph type="title"/>
          </p:nvPr>
        </p:nvSpPr>
        <p:spPr>
          <a:xfrm>
            <a:off x="504000" y="301320"/>
            <a:ext cx="9072000" cy="1261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CustomShape 1"/>
          <p:cNvSpPr/>
          <p:nvPr/>
        </p:nvSpPr>
        <p:spPr>
          <a:xfrm>
            <a:off x="0" y="0"/>
            <a:ext cx="10076400" cy="941400"/>
          </a:xfrm>
          <a:custGeom>
            <a:avLst/>
            <a:gdLst/>
            <a:ahLst/>
            <a:rect l="l" t="t" r="r" b="b"/>
            <a:pathLst>
              <a:path w="21600" h="21600">
                <a:moveTo>
                  <a:pt x="0" y="0"/>
                </a:moveTo>
                <a:lnTo>
                  <a:pt x="21600" y="0"/>
                </a:lnTo>
                <a:lnTo>
                  <a:pt x="21600" y="21600"/>
                </a:lnTo>
                <a:lnTo>
                  <a:pt x="0" y="21600"/>
                </a:lnTo>
                <a:lnTo>
                  <a:pt x="0" y="0"/>
                </a:lnTo>
                <a:close/>
              </a:path>
            </a:pathLst>
          </a:custGeom>
          <a:gradFill rotWithShape="0">
            <a:gsLst>
              <a:gs pos="0">
                <a:srgbClr val="dff2fc"/>
              </a:gs>
              <a:gs pos="100000">
                <a:srgbClr val="009bdd"/>
              </a:gs>
            </a:gsLst>
            <a:lin ang="10800000"/>
          </a:gradFill>
          <a:ln>
            <a:noFill/>
          </a:ln>
        </p:spPr>
        <p:style>
          <a:lnRef idx="0"/>
          <a:fillRef idx="0"/>
          <a:effectRef idx="0"/>
          <a:fontRef idx="minor"/>
        </p:style>
      </p:sp>
      <p:sp>
        <p:nvSpPr>
          <p:cNvPr id="43" name="CustomShape 2"/>
          <p:cNvSpPr/>
          <p:nvPr/>
        </p:nvSpPr>
        <p:spPr>
          <a:xfrm>
            <a:off x="0" y="6620400"/>
            <a:ext cx="10076400" cy="941400"/>
          </a:xfrm>
          <a:custGeom>
            <a:avLst/>
            <a:gdLst/>
            <a:ahLst/>
            <a:rect l="l" t="t" r="r" b="b"/>
            <a:pathLst>
              <a:path w="21600" h="21600">
                <a:moveTo>
                  <a:pt x="0" y="0"/>
                </a:moveTo>
                <a:lnTo>
                  <a:pt x="21600" y="0"/>
                </a:lnTo>
                <a:lnTo>
                  <a:pt x="21600" y="21600"/>
                </a:lnTo>
                <a:lnTo>
                  <a:pt x="0" y="21600"/>
                </a:lnTo>
                <a:lnTo>
                  <a:pt x="0" y="0"/>
                </a:lnTo>
                <a:close/>
              </a:path>
            </a:pathLst>
          </a:custGeom>
          <a:gradFill rotWithShape="0">
            <a:gsLst>
              <a:gs pos="0">
                <a:srgbClr val="dff2fc"/>
              </a:gs>
              <a:gs pos="100000">
                <a:srgbClr val="009bdd"/>
              </a:gs>
            </a:gsLst>
            <a:lin ang="10800000"/>
          </a:gradFill>
          <a:ln>
            <a:noFill/>
          </a:ln>
        </p:spPr>
        <p:style>
          <a:lnRef idx="0"/>
          <a:fillRef idx="0"/>
          <a:effectRef idx="0"/>
          <a:fontRef idx="minor"/>
        </p:style>
      </p:sp>
      <p:sp>
        <p:nvSpPr>
          <p:cNvPr id="44" name="PlaceHolder 3"/>
          <p:cNvSpPr>
            <a:spLocks noGrp="1"/>
          </p:cNvSpPr>
          <p:nvPr>
            <p:ph type="dt"/>
          </p:nvPr>
        </p:nvSpPr>
        <p:spPr>
          <a:xfrm>
            <a:off x="504000" y="6887160"/>
            <a:ext cx="2347920" cy="520920"/>
          </a:xfrm>
          <a:prstGeom prst="rect">
            <a:avLst/>
          </a:prstGeom>
        </p:spPr>
        <p:txBody>
          <a:bodyPr lIns="0" rIns="0" tIns="0" bIns="0">
            <a:noAutofit/>
          </a:bodyPr>
          <a:p>
            <a:endParaRPr b="0" lang="fr-FR" sz="2400" spc="-1" strike="noStrike">
              <a:latin typeface="Times New Roman"/>
            </a:endParaRPr>
          </a:p>
        </p:txBody>
      </p:sp>
      <p:sp>
        <p:nvSpPr>
          <p:cNvPr id="45" name="PlaceHolder 4"/>
          <p:cNvSpPr>
            <a:spLocks noGrp="1"/>
          </p:cNvSpPr>
          <p:nvPr>
            <p:ph type="ftr"/>
          </p:nvPr>
        </p:nvSpPr>
        <p:spPr>
          <a:xfrm>
            <a:off x="3447360" y="6887160"/>
            <a:ext cx="3194640" cy="520920"/>
          </a:xfrm>
          <a:prstGeom prst="rect">
            <a:avLst/>
          </a:prstGeom>
        </p:spPr>
        <p:txBody>
          <a:bodyPr lIns="0" rIns="0" tIns="0" bIns="0">
            <a:noAutofit/>
          </a:bodyPr>
          <a:p>
            <a:endParaRPr b="0" lang="fr-FR" sz="2400" spc="-1" strike="noStrike">
              <a:latin typeface="Times New Roman"/>
            </a:endParaRPr>
          </a:p>
        </p:txBody>
      </p:sp>
      <p:sp>
        <p:nvSpPr>
          <p:cNvPr id="46" name="PlaceHolder 5"/>
          <p:cNvSpPr>
            <a:spLocks noGrp="1"/>
          </p:cNvSpPr>
          <p:nvPr>
            <p:ph type="sldNum"/>
          </p:nvPr>
        </p:nvSpPr>
        <p:spPr>
          <a:xfrm>
            <a:off x="7227360" y="6887160"/>
            <a:ext cx="2347920" cy="520920"/>
          </a:xfrm>
          <a:prstGeom prst="rect">
            <a:avLst/>
          </a:prstGeom>
        </p:spPr>
        <p:txBody>
          <a:bodyPr lIns="0" rIns="0" tIns="0" bIns="0">
            <a:noAutofit/>
          </a:bodyPr>
          <a:p>
            <a:pPr algn="r">
              <a:lnSpc>
                <a:spcPct val="100000"/>
              </a:lnSpc>
            </a:pPr>
            <a:fld id="{0CC14303-DF33-4944-96AA-243A2D3EF2C0}" type="slidenum">
              <a:rPr b="0" lang="fr-FR" sz="1400" spc="-1" strike="noStrike">
                <a:solidFill>
                  <a:srgbClr val="000000"/>
                </a:solidFill>
                <a:latin typeface="Times New Roman"/>
                <a:ea typeface="Segoe UI"/>
              </a:rPr>
              <a:t>&lt;numéro&gt;</a:t>
            </a:fld>
            <a:endParaRPr b="0" lang="fr-FR" sz="1400" spc="-1" strike="noStrike">
              <a:latin typeface="Times New Roman"/>
            </a:endParaRPr>
          </a:p>
        </p:txBody>
      </p:sp>
      <p:sp>
        <p:nvSpPr>
          <p:cNvPr id="47" name="PlaceHolder 6"/>
          <p:cNvSpPr>
            <a:spLocks noGrp="1"/>
          </p:cNvSpPr>
          <p:nvPr>
            <p:ph type="title"/>
          </p:nvPr>
        </p:nvSpPr>
        <p:spPr>
          <a:xfrm>
            <a:off x="504000" y="301320"/>
            <a:ext cx="9072000" cy="1261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8" name="PlaceHolder 7"/>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66cc"/>
                </a:solidFill>
                <a:latin typeface="Arial"/>
              </a:rPr>
              <a:t>Cliquez pour éditer le format du plan de texte</a:t>
            </a:r>
            <a:endParaRPr b="0" lang="fr-FR" sz="3200" spc="-1" strike="noStrike">
              <a:solidFill>
                <a:srgbClr val="0066cc"/>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www.marmiton.org/magazine/plein_d_epices-sel-1.cfm"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image" Target="../media/image8.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2445120"/>
            <a:ext cx="9071280" cy="1874880"/>
          </a:xfrm>
          <a:prstGeom prst="rect">
            <a:avLst/>
          </a:prstGeom>
          <a:noFill/>
          <a:ln>
            <a:noFill/>
          </a:ln>
        </p:spPr>
        <p:txBody>
          <a:bodyPr lIns="0" rIns="0" tIns="0" bIns="0" anchor="ctr">
            <a:noAutofit/>
          </a:bodyPr>
          <a:p>
            <a:pPr algn="ctr">
              <a:lnSpc>
                <a:spcPct val="100000"/>
              </a:lnSpc>
            </a:pPr>
            <a:r>
              <a:rPr b="1" lang="fr-FR" sz="6000" spc="-1" strike="noStrike">
                <a:solidFill>
                  <a:srgbClr val="006699"/>
                </a:solidFill>
                <a:latin typeface="Arial"/>
                <a:ea typeface="Segoe UI"/>
              </a:rPr>
              <a:t>LE SEL</a:t>
            </a:r>
            <a:br/>
            <a:br/>
            <a:r>
              <a:rPr b="1" lang="fr-FR" sz="6000" spc="-1" strike="noStrike">
                <a:solidFill>
                  <a:srgbClr val="006699"/>
                </a:solidFill>
                <a:latin typeface="Arial"/>
                <a:ea typeface="Segoe UI"/>
              </a:rPr>
              <a:t>Inès et Lucie</a:t>
            </a:r>
            <a:endParaRPr b="0" lang="fr-FR" sz="6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504000" y="301320"/>
            <a:ext cx="9071280" cy="637200"/>
          </a:xfrm>
          <a:prstGeom prst="rect">
            <a:avLst/>
          </a:prstGeom>
          <a:noFill/>
          <a:ln>
            <a:noFill/>
          </a:ln>
        </p:spPr>
        <p:txBody>
          <a:bodyPr lIns="0" rIns="0" tIns="0" bIns="0" anchor="ctr">
            <a:noAutofit/>
          </a:bodyPr>
          <a:p>
            <a:endParaRPr b="0" lang="fr-FR" sz="1800" spc="-1" strike="noStrike">
              <a:solidFill>
                <a:srgbClr val="000000"/>
              </a:solidFill>
              <a:latin typeface="Calibri"/>
            </a:endParaRPr>
          </a:p>
        </p:txBody>
      </p:sp>
      <p:graphicFrame>
        <p:nvGraphicFramePr>
          <p:cNvPr id="113" name="Espace réservé du graphique 2"/>
          <p:cNvGraphicFramePr/>
          <p:nvPr/>
        </p:nvGraphicFramePr>
        <p:xfrm>
          <a:off x="504000" y="1769040"/>
          <a:ext cx="9071280" cy="4384080"/>
        </p:xfrm>
        <a:graphic>
          <a:graphicData uri="http://schemas.openxmlformats.org/drawingml/2006/chart">
            <c:chart xmlns:c="http://schemas.openxmlformats.org/drawingml/2006/chart" xmlns:r="http://schemas.openxmlformats.org/officeDocument/2006/relationships" r:id="rId1"/>
          </a:graphicData>
        </a:graphic>
      </p:graphicFrame>
      <p:pic>
        <p:nvPicPr>
          <p:cNvPr id="114" name="Image 3" descr=""/>
          <p:cNvPicPr/>
          <p:nvPr/>
        </p:nvPicPr>
        <p:blipFill>
          <a:blip r:embed="rId2"/>
          <a:stretch/>
        </p:blipFill>
        <p:spPr>
          <a:xfrm>
            <a:off x="114840" y="504360"/>
            <a:ext cx="9820800" cy="661032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Les outils du saunier ou paludier</a:t>
            </a:r>
            <a:endParaRPr b="0" lang="fr-FR" sz="4400" spc="-1" strike="noStrike">
              <a:solidFill>
                <a:srgbClr val="000000"/>
              </a:solidFill>
              <a:latin typeface="Calibri"/>
            </a:endParaRPr>
          </a:p>
        </p:txBody>
      </p:sp>
      <p:sp>
        <p:nvSpPr>
          <p:cNvPr id="116"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17" name="Image 3" descr=""/>
          <p:cNvPicPr/>
          <p:nvPr/>
        </p:nvPicPr>
        <p:blipFill>
          <a:blip r:embed="rId1"/>
          <a:stretch/>
        </p:blipFill>
        <p:spPr>
          <a:xfrm>
            <a:off x="216000" y="2293200"/>
            <a:ext cx="4952880" cy="4114440"/>
          </a:xfrm>
          <a:prstGeom prst="rect">
            <a:avLst/>
          </a:prstGeom>
          <a:ln>
            <a:noFill/>
          </a:ln>
        </p:spPr>
      </p:pic>
      <p:pic>
        <p:nvPicPr>
          <p:cNvPr id="118" name="Image 4" descr=""/>
          <p:cNvPicPr/>
          <p:nvPr/>
        </p:nvPicPr>
        <p:blipFill>
          <a:blip r:embed="rId2"/>
          <a:stretch/>
        </p:blipFill>
        <p:spPr>
          <a:xfrm>
            <a:off x="4681080" y="2005200"/>
            <a:ext cx="5038560" cy="411444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Picture 2" descr=""/>
          <p:cNvPicPr/>
          <p:nvPr/>
        </p:nvPicPr>
        <p:blipFill>
          <a:blip r:embed="rId1"/>
          <a:stretch/>
        </p:blipFill>
        <p:spPr>
          <a:xfrm>
            <a:off x="359640" y="971640"/>
            <a:ext cx="2533320" cy="1666440"/>
          </a:xfrm>
          <a:prstGeom prst="rect">
            <a:avLst/>
          </a:prstGeom>
          <a:ln>
            <a:noFill/>
          </a:ln>
        </p:spPr>
      </p:pic>
      <p:sp>
        <p:nvSpPr>
          <p:cNvPr id="120" name="CustomShape 1"/>
          <p:cNvSpPr/>
          <p:nvPr/>
        </p:nvSpPr>
        <p:spPr>
          <a:xfrm>
            <a:off x="72000" y="144000"/>
            <a:ext cx="3384000" cy="759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4400" spc="-1" strike="noStrike">
                <a:solidFill>
                  <a:srgbClr val="ffffff"/>
                </a:solidFill>
                <a:latin typeface="Calibri"/>
              </a:rPr>
              <a:t>Mines de sel</a:t>
            </a:r>
            <a:endParaRPr b="0" lang="fr-FR" sz="4400" spc="-1" strike="noStrike">
              <a:latin typeface="Arial"/>
            </a:endParaRPr>
          </a:p>
        </p:txBody>
      </p:sp>
      <p:pic>
        <p:nvPicPr>
          <p:cNvPr id="121" name="Picture 4" descr=""/>
          <p:cNvPicPr/>
          <p:nvPr/>
        </p:nvPicPr>
        <p:blipFill>
          <a:blip r:embed="rId2"/>
          <a:stretch/>
        </p:blipFill>
        <p:spPr>
          <a:xfrm>
            <a:off x="3240000" y="395640"/>
            <a:ext cx="6350040" cy="4951080"/>
          </a:xfrm>
          <a:prstGeom prst="rect">
            <a:avLst/>
          </a:prstGeom>
          <a:ln>
            <a:noFill/>
          </a:ln>
        </p:spPr>
      </p:pic>
      <p:sp>
        <p:nvSpPr>
          <p:cNvPr id="122" name="CustomShape 2"/>
          <p:cNvSpPr/>
          <p:nvPr/>
        </p:nvSpPr>
        <p:spPr>
          <a:xfrm>
            <a:off x="215640" y="2699640"/>
            <a:ext cx="2952000" cy="420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4f81bd"/>
                </a:solidFill>
                <a:latin typeface="Calibri"/>
              </a:rPr>
              <a:t>Le sel de mine est le fruit de l'évaporation des anciennes mers et océans qui recouvraient autrefois les terres. L’eau s’est évaporée et le sel est resté emprisonné sous forme de roches ou de cristaux, lors de la formation des montagnes. </a:t>
            </a:r>
            <a:endParaRPr b="0" lang="fr-FR" sz="1800" spc="-1" strike="noStrike">
              <a:latin typeface="Arial"/>
            </a:endParaRPr>
          </a:p>
          <a:p>
            <a:pPr>
              <a:lnSpc>
                <a:spcPct val="100000"/>
              </a:lnSpc>
            </a:pPr>
            <a:r>
              <a:rPr b="0" lang="fr-FR" sz="1800" spc="-1" strike="noStrike">
                <a:solidFill>
                  <a:srgbClr val="4f81bd"/>
                </a:solidFill>
                <a:latin typeface="Calibri"/>
              </a:rPr>
              <a:t>En cuisine, tu agrémentes donc tes plats avec un condiment fossile datant de plusieurs centaines millions d’années. </a:t>
            </a:r>
            <a:endParaRPr b="0" lang="fr-FR" sz="1800" spc="-1" strike="noStrike">
              <a:latin typeface="Arial"/>
            </a:endParaRPr>
          </a:p>
          <a:p>
            <a:pPr>
              <a:lnSpc>
                <a:spcPct val="100000"/>
              </a:lnSpc>
            </a:pPr>
            <a:endParaRPr b="0" lang="fr-FR" sz="1800" spc="-1" strike="noStrike">
              <a:latin typeface="Arial"/>
            </a:endParaRPr>
          </a:p>
        </p:txBody>
      </p:sp>
      <p:sp>
        <p:nvSpPr>
          <p:cNvPr id="123" name="CustomShape 3"/>
          <p:cNvSpPr/>
          <p:nvPr/>
        </p:nvSpPr>
        <p:spPr>
          <a:xfrm>
            <a:off x="3959640" y="5333760"/>
            <a:ext cx="547236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4f81bd"/>
                </a:solidFill>
                <a:latin typeface="Calibri"/>
              </a:rPr>
              <a:t>On appelle ce minerai du sel gemme, qui signifie pierre précieuse. Il a longtemps été un véritable trésor comme les émeraudes et le rubis . Aujourd’hui on le trouve dans tous les supermarchés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Chott el Jerid, en Tunisie</a:t>
            </a:r>
            <a:endParaRPr b="0" lang="fr-FR" sz="4400" spc="-1" strike="noStrike">
              <a:solidFill>
                <a:srgbClr val="000000"/>
              </a:solidFill>
              <a:latin typeface="Calibri"/>
            </a:endParaRPr>
          </a:p>
        </p:txBody>
      </p:sp>
      <p:sp>
        <p:nvSpPr>
          <p:cNvPr id="125"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26" name="Image 3" descr=""/>
          <p:cNvPicPr/>
          <p:nvPr/>
        </p:nvPicPr>
        <p:blipFill>
          <a:blip r:embed="rId1"/>
          <a:srcRect l="0" t="6395" r="0" b="6115"/>
          <a:stretch/>
        </p:blipFill>
        <p:spPr>
          <a:xfrm>
            <a:off x="0" y="910800"/>
            <a:ext cx="10079640" cy="62337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Le lac rose, au Sénégal</a:t>
            </a:r>
            <a:endParaRPr b="0" lang="fr-FR" sz="4400" spc="-1" strike="noStrike">
              <a:solidFill>
                <a:srgbClr val="000000"/>
              </a:solidFill>
              <a:latin typeface="Calibri"/>
            </a:endParaRPr>
          </a:p>
        </p:txBody>
      </p:sp>
      <p:sp>
        <p:nvSpPr>
          <p:cNvPr id="128"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29" name="Image 3" descr=""/>
          <p:cNvPicPr/>
          <p:nvPr/>
        </p:nvPicPr>
        <p:blipFill>
          <a:blip r:embed="rId1"/>
          <a:stretch/>
        </p:blipFill>
        <p:spPr>
          <a:xfrm>
            <a:off x="230760" y="1013400"/>
            <a:ext cx="9488880" cy="60422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tretch/>
        </p:blipFill>
        <p:spPr>
          <a:xfrm>
            <a:off x="360" y="936000"/>
            <a:ext cx="10080360" cy="5704200"/>
          </a:xfrm>
          <a:prstGeom prst="rect">
            <a:avLst/>
          </a:prstGeom>
          <a:ln>
            <a:noFill/>
          </a:ln>
        </p:spPr>
      </p:pic>
      <p:sp>
        <p:nvSpPr>
          <p:cNvPr id="131" name="TextShape 1"/>
          <p:cNvSpPr txBox="1"/>
          <p:nvPr/>
        </p:nvSpPr>
        <p:spPr>
          <a:xfrm>
            <a:off x="576720" y="21600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Dômes de sel en Iran</a:t>
            </a:r>
            <a:endParaRPr b="0" lang="fr-FR"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La Mer Morte</a:t>
            </a:r>
            <a:endParaRPr b="0" lang="fr-FR" sz="4400" spc="-1" strike="noStrike">
              <a:solidFill>
                <a:srgbClr val="000000"/>
              </a:solidFill>
              <a:latin typeface="Calibri"/>
            </a:endParaRPr>
          </a:p>
        </p:txBody>
      </p:sp>
      <p:sp>
        <p:nvSpPr>
          <p:cNvPr id="133"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34" name="Image 3" descr=""/>
          <p:cNvPicPr/>
          <p:nvPr/>
        </p:nvPicPr>
        <p:blipFill>
          <a:blip r:embed="rId1"/>
          <a:srcRect l="10945" t="18642" r="12013" b="20112"/>
          <a:stretch/>
        </p:blipFill>
        <p:spPr>
          <a:xfrm>
            <a:off x="288000" y="973800"/>
            <a:ext cx="9503640" cy="627552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Laguna colorada, Chili</a:t>
            </a:r>
            <a:endParaRPr b="0" lang="fr-FR" sz="4400" spc="-1" strike="noStrike">
              <a:solidFill>
                <a:srgbClr val="000000"/>
              </a:solidFill>
              <a:latin typeface="Calibri"/>
            </a:endParaRPr>
          </a:p>
        </p:txBody>
      </p:sp>
      <p:sp>
        <p:nvSpPr>
          <p:cNvPr id="136"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37" name="" descr=""/>
          <p:cNvPicPr/>
          <p:nvPr/>
        </p:nvPicPr>
        <p:blipFill>
          <a:blip r:embed="rId1"/>
          <a:stretch/>
        </p:blipFill>
        <p:spPr>
          <a:xfrm>
            <a:off x="335160" y="936000"/>
            <a:ext cx="9420840" cy="618192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Picture 2" descr=""/>
          <p:cNvPicPr/>
          <p:nvPr/>
        </p:nvPicPr>
        <p:blipFill>
          <a:blip r:embed="rId1"/>
          <a:stretch/>
        </p:blipFill>
        <p:spPr>
          <a:xfrm>
            <a:off x="71640" y="1487880"/>
            <a:ext cx="6696360" cy="4386960"/>
          </a:xfrm>
          <a:prstGeom prst="rect">
            <a:avLst/>
          </a:prstGeom>
          <a:ln>
            <a:noFill/>
          </a:ln>
        </p:spPr>
      </p:pic>
      <p:pic>
        <p:nvPicPr>
          <p:cNvPr id="139" name="Picture 4" descr=""/>
          <p:cNvPicPr/>
          <p:nvPr/>
        </p:nvPicPr>
        <p:blipFill>
          <a:blip r:embed="rId2"/>
          <a:stretch/>
        </p:blipFill>
        <p:spPr>
          <a:xfrm>
            <a:off x="6801120" y="3638520"/>
            <a:ext cx="3279600" cy="2193480"/>
          </a:xfrm>
          <a:prstGeom prst="rect">
            <a:avLst/>
          </a:prstGeom>
          <a:ln>
            <a:noFill/>
          </a:ln>
        </p:spPr>
      </p:pic>
      <p:sp>
        <p:nvSpPr>
          <p:cNvPr id="140" name="CustomShape 1"/>
          <p:cNvSpPr/>
          <p:nvPr/>
        </p:nvSpPr>
        <p:spPr>
          <a:xfrm>
            <a:off x="504000" y="301320"/>
            <a:ext cx="9071280" cy="6372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fr-FR" sz="4400" spc="-1" strike="noStrike">
                <a:solidFill>
                  <a:srgbClr val="ffffff"/>
                </a:solidFill>
                <a:latin typeface="Arial"/>
                <a:ea typeface="Segoe UI"/>
              </a:rPr>
              <a:t>Salar Uyuni, Bolivie</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503640" y="1259640"/>
            <a:ext cx="8712720" cy="5028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4f81bd"/>
                </a:solidFill>
                <a:latin typeface="Calibri"/>
              </a:rPr>
              <a:t>La </a:t>
            </a:r>
            <a:r>
              <a:rPr b="1" lang="fr-FR" sz="1800" spc="-1" strike="noStrike">
                <a:solidFill>
                  <a:srgbClr val="4f81bd"/>
                </a:solidFill>
                <a:latin typeface="Calibri"/>
              </a:rPr>
              <a:t>saveur salée </a:t>
            </a:r>
            <a:r>
              <a:rPr b="0" lang="fr-FR" sz="1800" spc="-1" strike="noStrike">
                <a:solidFill>
                  <a:srgbClr val="4f81bd"/>
                </a:solidFill>
                <a:latin typeface="Calibri"/>
              </a:rPr>
              <a:t>est une des 4 grandes saveurs que perçoit notre palais avec le sucré, l'amer et l'acide.</a:t>
            </a:r>
            <a:br/>
            <a:r>
              <a:rPr b="0" lang="fr-FR" sz="1800" spc="-1" strike="noStrike">
                <a:solidFill>
                  <a:srgbClr val="4f81bd"/>
                </a:solidFill>
                <a:latin typeface="Calibri"/>
              </a:rPr>
              <a:t> </a:t>
            </a:r>
            <a:br/>
            <a:r>
              <a:rPr b="0" lang="fr-FR" sz="1800" spc="-1" strike="noStrike">
                <a:solidFill>
                  <a:srgbClr val="4f81bd"/>
                </a:solidFill>
                <a:latin typeface="Calibri"/>
              </a:rPr>
              <a:t>La dose de sel journalière recommandée est d'</a:t>
            </a:r>
            <a:r>
              <a:rPr b="1" lang="fr-FR" sz="1800" spc="-1" strike="noStrike">
                <a:solidFill>
                  <a:srgbClr val="4f81bd"/>
                </a:solidFill>
                <a:latin typeface="Calibri"/>
              </a:rPr>
              <a:t>environ 5 g, par </a:t>
            </a:r>
            <a:r>
              <a:rPr b="0" lang="fr-FR" sz="1800" spc="-1" strike="noStrike">
                <a:solidFill>
                  <a:srgbClr val="4f81bd"/>
                </a:solidFill>
                <a:latin typeface="Calibri"/>
              </a:rPr>
              <a:t>l'Organisation Mondiale de la Santé (OMS) malheureusement, la majeure partie de la population en consomme </a:t>
            </a:r>
            <a:r>
              <a:rPr b="1" lang="fr-FR" sz="1800" spc="-1" strike="noStrike">
                <a:solidFill>
                  <a:srgbClr val="4f81bd"/>
                </a:solidFill>
                <a:latin typeface="Calibri"/>
              </a:rPr>
              <a:t>beaucoup plus</a:t>
            </a:r>
            <a:r>
              <a:rPr b="0" lang="fr-FR" sz="1800" spc="-1" strike="noStrike">
                <a:solidFill>
                  <a:srgbClr val="4f81bd"/>
                </a:solidFill>
                <a:latin typeface="Calibri"/>
              </a:rPr>
              <a:t>... En France, la consommation de sel avoisine les 10 g par jour par personne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4f81bd"/>
                </a:solidFill>
                <a:latin typeface="Calibri"/>
              </a:rPr>
              <a:t>Le sel est indispensable au fonctionnement de l’organisme, cette substance est vitale car elle permet au cerveau et à tous les muscles, comme le cœur, de fonctionner . </a:t>
            </a:r>
            <a:endParaRPr b="0" lang="fr-FR" sz="1800" spc="-1" strike="noStrike">
              <a:latin typeface="Arial"/>
            </a:endParaRPr>
          </a:p>
          <a:p>
            <a:pPr>
              <a:lnSpc>
                <a:spcPct val="100000"/>
              </a:lnSpc>
            </a:pPr>
            <a:r>
              <a:rPr b="0" lang="fr-FR" sz="1800" spc="-1" strike="noStrike">
                <a:solidFill>
                  <a:srgbClr val="4f81bd"/>
                </a:solidFill>
                <a:latin typeface="Calibri"/>
              </a:rPr>
              <a:t>Le </a:t>
            </a:r>
            <a:r>
              <a:rPr b="0" lang="fr-FR" sz="1800" spc="-1" strike="noStrike" u="sng">
                <a:solidFill>
                  <a:srgbClr val="0000ff"/>
                </a:solidFill>
                <a:uFillTx/>
                <a:latin typeface="Calibri"/>
                <a:hlinkClick r:id="rId1"/>
              </a:rPr>
              <a:t>sel</a:t>
            </a:r>
            <a:r>
              <a:rPr b="0" lang="fr-FR" sz="1800" spc="-1" strike="noStrike">
                <a:solidFill>
                  <a:srgbClr val="4f81bd"/>
                </a:solidFill>
                <a:latin typeface="Calibri"/>
              </a:rPr>
              <a:t> régule l'appétit. Il donne du goût à ce que l'on mange.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4f81bd"/>
                </a:solidFill>
                <a:latin typeface="Calibri"/>
              </a:rPr>
              <a:t>Cela pose problème si on en manque ou si on en a trop !</a:t>
            </a:r>
            <a:endParaRPr b="0" lang="fr-FR" sz="1800" spc="-1" strike="noStrike">
              <a:latin typeface="Arial"/>
            </a:endParaRPr>
          </a:p>
          <a:p>
            <a:pPr>
              <a:lnSpc>
                <a:spcPct val="100000"/>
              </a:lnSpc>
            </a:pPr>
            <a:r>
              <a:rPr b="0" lang="fr-FR" sz="1800" spc="-1" strike="noStrike">
                <a:solidFill>
                  <a:srgbClr val="4f81bd"/>
                </a:solidFill>
                <a:latin typeface="Calibri"/>
              </a:rPr>
              <a:t>Trop de sel entraîne par exemple un risque :</a:t>
            </a:r>
            <a:endParaRPr b="0" lang="fr-FR" sz="1800" spc="-1" strike="noStrike">
              <a:latin typeface="Arial"/>
            </a:endParaRPr>
          </a:p>
          <a:p>
            <a:pPr marL="285840" indent="-285480">
              <a:lnSpc>
                <a:spcPct val="100000"/>
              </a:lnSpc>
              <a:buClr>
                <a:srgbClr val="4f81bd"/>
              </a:buClr>
              <a:buFont typeface="Arial"/>
              <a:buChar char="•"/>
            </a:pPr>
            <a:r>
              <a:rPr b="0" lang="fr-FR" sz="1800" spc="-1" strike="noStrike">
                <a:solidFill>
                  <a:srgbClr val="4f81bd"/>
                </a:solidFill>
                <a:latin typeface="Calibri"/>
              </a:rPr>
              <a:t>d’Hypertension artérielle</a:t>
            </a:r>
            <a:endParaRPr b="0" lang="fr-FR" sz="1800" spc="-1" strike="noStrike">
              <a:latin typeface="Arial"/>
            </a:endParaRPr>
          </a:p>
          <a:p>
            <a:pPr marL="285840" indent="-285480">
              <a:lnSpc>
                <a:spcPct val="100000"/>
              </a:lnSpc>
              <a:buClr>
                <a:srgbClr val="4f81bd"/>
              </a:buClr>
              <a:buFont typeface="Arial"/>
              <a:buChar char="•"/>
            </a:pPr>
            <a:r>
              <a:rPr b="0" lang="fr-FR" sz="1800" spc="-1" strike="noStrike">
                <a:solidFill>
                  <a:srgbClr val="4f81bd"/>
                </a:solidFill>
                <a:latin typeface="Calibri"/>
              </a:rPr>
              <a:t>de pathologies cardio vasculaires </a:t>
            </a:r>
            <a:endParaRPr b="0" lang="fr-FR" sz="1800" spc="-1" strike="noStrike">
              <a:latin typeface="Arial"/>
            </a:endParaRPr>
          </a:p>
          <a:p>
            <a:pPr marL="285840" indent="-285480">
              <a:lnSpc>
                <a:spcPct val="100000"/>
              </a:lnSpc>
              <a:buClr>
                <a:srgbClr val="4f81bd"/>
              </a:buClr>
              <a:buFont typeface="Arial"/>
              <a:buChar char="•"/>
            </a:pPr>
            <a:r>
              <a:rPr b="0" lang="fr-FR" sz="1800" spc="-1" strike="noStrike">
                <a:solidFill>
                  <a:srgbClr val="4f81bd"/>
                </a:solidFill>
                <a:latin typeface="Calibri"/>
              </a:rPr>
              <a:t>d’ostéoporose (fuite du Ca dans les urines)</a:t>
            </a:r>
            <a:endParaRPr b="0" lang="fr-FR" sz="1800" spc="-1" strike="noStrike">
              <a:latin typeface="Arial"/>
            </a:endParaRPr>
          </a:p>
          <a:p>
            <a:pPr marL="285840" indent="-285480">
              <a:lnSpc>
                <a:spcPct val="100000"/>
              </a:lnSpc>
            </a:pPr>
            <a:endParaRPr b="0" lang="fr-FR" sz="1800" spc="-1" strike="noStrike">
              <a:latin typeface="Arial"/>
            </a:endParaRPr>
          </a:p>
          <a:p>
            <a:pPr>
              <a:lnSpc>
                <a:spcPct val="100000"/>
              </a:lnSpc>
            </a:pPr>
            <a:r>
              <a:rPr b="0" lang="fr-FR" sz="1800" spc="-1" strike="noStrike">
                <a:solidFill>
                  <a:srgbClr val="4f81bd"/>
                </a:solidFill>
                <a:latin typeface="Calibri"/>
              </a:rPr>
              <a:t>Mangez peu salé et équilibré ! Trop saler est dangereux pour la santé !</a:t>
            </a:r>
            <a:endParaRPr b="0" lang="fr-FR" sz="1800" spc="-1" strike="noStrike">
              <a:latin typeface="Arial"/>
            </a:endParaRPr>
          </a:p>
        </p:txBody>
      </p:sp>
      <p:sp>
        <p:nvSpPr>
          <p:cNvPr id="142" name="CustomShape 2"/>
          <p:cNvSpPr/>
          <p:nvPr/>
        </p:nvSpPr>
        <p:spPr>
          <a:xfrm>
            <a:off x="504000" y="301320"/>
            <a:ext cx="9071280" cy="6372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fr-FR" sz="4400" spc="-1" strike="noStrike">
                <a:solidFill>
                  <a:srgbClr val="ffffff"/>
                </a:solidFill>
                <a:latin typeface="Arial"/>
              </a:rPr>
              <a:t>Sel et Santé</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Un peu de chimie...</a:t>
            </a:r>
            <a:endParaRPr b="0" lang="fr-FR" sz="4400" spc="-1" strike="noStrike">
              <a:solidFill>
                <a:srgbClr val="000000"/>
              </a:solidFill>
              <a:latin typeface="Calibri"/>
            </a:endParaRPr>
          </a:p>
        </p:txBody>
      </p:sp>
      <p:sp>
        <p:nvSpPr>
          <p:cNvPr id="87" name="TextShape 2"/>
          <p:cNvSpPr txBox="1"/>
          <p:nvPr/>
        </p:nvSpPr>
        <p:spPr>
          <a:xfrm>
            <a:off x="504720" y="1440000"/>
            <a:ext cx="9359280" cy="4384080"/>
          </a:xfrm>
          <a:prstGeom prst="rect">
            <a:avLst/>
          </a:prstGeom>
          <a:noFill/>
          <a:ln>
            <a:noFill/>
          </a:ln>
        </p:spPr>
        <p:txBody>
          <a:bodyPr lIns="0" rIns="0" tIns="0" bIns="0">
            <a:noAutofit/>
          </a:bodyPr>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Les atomes : les lettres de l’alphabet de la nature</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Forment les molécules qui sont comme les mots</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Un sel est une molécule formée de deux atomes liés entre eux</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Le chlorure de sodium est le sel que nous appelons « sel de cuisine » ou « sel » tout court (sal, salt).</a:t>
            </a:r>
            <a:endParaRPr b="0" lang="fr-FR" sz="3200" spc="-1" strike="noStrike">
              <a:solidFill>
                <a:srgbClr val="0066cc"/>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215640" y="1187640"/>
            <a:ext cx="9576720" cy="5302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4f81bd"/>
                </a:solidFill>
                <a:latin typeface="Calibri"/>
              </a:rPr>
              <a:t>Si on ne le mange pas, qu’est ce qu’on en fait ? </a:t>
            </a:r>
            <a:endParaRPr b="0" lang="fr-FR" sz="1800" spc="-1" strike="noStrike">
              <a:latin typeface="Arial"/>
            </a:endParaRPr>
          </a:p>
          <a:p>
            <a:pPr>
              <a:lnSpc>
                <a:spcPct val="100000"/>
              </a:lnSpc>
            </a:pPr>
            <a:br/>
            <a:r>
              <a:rPr b="0" lang="fr-FR" sz="1800" spc="-1" strike="noStrike">
                <a:solidFill>
                  <a:srgbClr val="4f81bd"/>
                </a:solidFill>
                <a:latin typeface="Calibri"/>
              </a:rPr>
              <a:t>-    soins du corps : </a:t>
            </a:r>
            <a:r>
              <a:rPr b="1" lang="fr-FR" sz="1800" spc="-1" strike="noStrike">
                <a:solidFill>
                  <a:srgbClr val="4f81bd"/>
                </a:solidFill>
                <a:latin typeface="Calibri"/>
              </a:rPr>
              <a:t>bains d'eau salée</a:t>
            </a:r>
            <a:r>
              <a:rPr b="0" lang="fr-FR" sz="1800" spc="-1" strike="noStrike">
                <a:solidFill>
                  <a:srgbClr val="4f81bd"/>
                </a:solidFill>
                <a:latin typeface="Calibri"/>
              </a:rPr>
              <a:t> relaxants, </a:t>
            </a:r>
            <a:r>
              <a:rPr b="1" lang="fr-FR" sz="1800" spc="-1" strike="noStrike">
                <a:solidFill>
                  <a:srgbClr val="4f81bd"/>
                </a:solidFill>
                <a:latin typeface="Calibri"/>
              </a:rPr>
              <a:t>gommage</a:t>
            </a:r>
            <a:r>
              <a:rPr b="0" lang="fr-FR" sz="1800" spc="-1" strike="noStrike">
                <a:solidFill>
                  <a:srgbClr val="4f81bd"/>
                </a:solidFill>
                <a:latin typeface="Calibri"/>
              </a:rPr>
              <a:t> pour les pieds en mélangeant gros sel et huile d’olive. </a:t>
            </a:r>
            <a:endParaRPr b="0" lang="fr-FR" sz="1800" spc="-1" strike="noStrike">
              <a:latin typeface="Arial"/>
            </a:endParaRPr>
          </a:p>
          <a:p>
            <a:pPr>
              <a:lnSpc>
                <a:spcPct val="100000"/>
              </a:lnSpc>
            </a:pPr>
            <a:endParaRPr b="0" lang="fr-FR" sz="1800" spc="-1" strike="noStrike">
              <a:latin typeface="Arial"/>
            </a:endParaRPr>
          </a:p>
          <a:p>
            <a:pPr indent="-216000">
              <a:lnSpc>
                <a:spcPct val="100000"/>
              </a:lnSpc>
              <a:buClr>
                <a:srgbClr val="4f81bd"/>
              </a:buClr>
              <a:buFont typeface="StarSymbol"/>
              <a:buChar char="-"/>
            </a:pPr>
            <a:r>
              <a:rPr b="0" lang="fr-FR" sz="1800" spc="-1" strike="noStrike">
                <a:solidFill>
                  <a:srgbClr val="4f81bd"/>
                </a:solidFill>
                <a:latin typeface="Calibri"/>
              </a:rPr>
              <a:t>   </a:t>
            </a:r>
            <a:r>
              <a:rPr b="0" lang="fr-FR" sz="1800" spc="-1" strike="noStrike">
                <a:solidFill>
                  <a:srgbClr val="4f81bd"/>
                </a:solidFill>
                <a:latin typeface="Calibri"/>
              </a:rPr>
              <a:t>soin du cuir, décoration de céramiques</a:t>
            </a:r>
            <a:endParaRPr b="0" lang="fr-FR" sz="1800" spc="-1" strike="noStrike">
              <a:latin typeface="Arial"/>
            </a:endParaRPr>
          </a:p>
          <a:p>
            <a:pPr>
              <a:lnSpc>
                <a:spcPct val="100000"/>
              </a:lnSpc>
            </a:pPr>
            <a:endParaRPr b="0" lang="fr-FR" sz="1800" spc="-1" strike="noStrike">
              <a:latin typeface="Arial"/>
            </a:endParaRPr>
          </a:p>
          <a:p>
            <a:pPr indent="-216000">
              <a:lnSpc>
                <a:spcPct val="100000"/>
              </a:lnSpc>
              <a:buClr>
                <a:srgbClr val="4f81bd"/>
              </a:buClr>
              <a:buFont typeface="StarSymbol"/>
              <a:buChar char="-"/>
            </a:pPr>
            <a:r>
              <a:rPr b="0" lang="fr-FR" sz="1800" spc="-1" strike="noStrike">
                <a:solidFill>
                  <a:srgbClr val="4f81bd"/>
                </a:solidFill>
                <a:latin typeface="Calibri"/>
              </a:rPr>
              <a:t>   </a:t>
            </a:r>
            <a:r>
              <a:rPr b="0" lang="fr-FR" sz="1800" spc="-1" strike="noStrike">
                <a:solidFill>
                  <a:srgbClr val="4f81bd"/>
                </a:solidFill>
                <a:latin typeface="Calibri"/>
              </a:rPr>
              <a:t>Industrie chimique, fabrication d’eau de javel</a:t>
            </a:r>
            <a:endParaRPr b="0" lang="fr-FR" sz="1800" spc="-1" strike="noStrike">
              <a:latin typeface="Arial"/>
            </a:endParaRPr>
          </a:p>
          <a:p>
            <a:pPr>
              <a:lnSpc>
                <a:spcPct val="100000"/>
              </a:lnSpc>
            </a:pPr>
            <a:endParaRPr b="0" lang="fr-FR" sz="1800" spc="-1" strike="noStrike">
              <a:latin typeface="Arial"/>
            </a:endParaRPr>
          </a:p>
          <a:p>
            <a:pPr indent="-216000">
              <a:lnSpc>
                <a:spcPct val="100000"/>
              </a:lnSpc>
              <a:buClr>
                <a:srgbClr val="4f81bd"/>
              </a:buClr>
              <a:buFont typeface="StarSymbol"/>
              <a:buChar char="-"/>
            </a:pPr>
            <a:r>
              <a:rPr b="0" lang="fr-FR" sz="1800" spc="-1" strike="noStrike">
                <a:solidFill>
                  <a:srgbClr val="4f81bd"/>
                </a:solidFill>
                <a:latin typeface="Calibri"/>
              </a:rPr>
              <a:t>   </a:t>
            </a:r>
            <a:r>
              <a:rPr b="0" lang="fr-FR" sz="1800" spc="-1" strike="noStrike">
                <a:solidFill>
                  <a:srgbClr val="4f81bd"/>
                </a:solidFill>
                <a:latin typeface="Calibri"/>
              </a:rPr>
              <a:t>salage des chaussées en cas de gel</a:t>
            </a:r>
            <a:endParaRPr b="0" lang="fr-FR" sz="1800" spc="-1" strike="noStrike">
              <a:latin typeface="Arial"/>
            </a:endParaRPr>
          </a:p>
          <a:p>
            <a:pPr>
              <a:lnSpc>
                <a:spcPct val="100000"/>
              </a:lnSpc>
            </a:pPr>
            <a:br/>
            <a:r>
              <a:rPr b="0" lang="fr-FR" sz="1800" spc="-1" strike="noStrike">
                <a:solidFill>
                  <a:srgbClr val="4f81bd"/>
                </a:solidFill>
                <a:latin typeface="Calibri"/>
              </a:rPr>
              <a:t>-    De la </a:t>
            </a:r>
            <a:r>
              <a:rPr b="1" lang="fr-FR" sz="1800" spc="-1" strike="noStrike">
                <a:solidFill>
                  <a:srgbClr val="4f81bd"/>
                </a:solidFill>
                <a:latin typeface="Calibri"/>
              </a:rPr>
              <a:t>pâte à sel</a:t>
            </a:r>
            <a:r>
              <a:rPr b="0" lang="fr-FR" sz="1800" spc="-1" strike="noStrike">
                <a:solidFill>
                  <a:srgbClr val="4f81bd"/>
                </a:solidFill>
                <a:latin typeface="Calibri"/>
              </a:rPr>
              <a:t> !</a:t>
            </a:r>
            <a:endParaRPr b="0" lang="fr-FR" sz="1800" spc="-1" strike="noStrike">
              <a:latin typeface="Arial"/>
            </a:endParaRPr>
          </a:p>
          <a:p>
            <a:pPr>
              <a:lnSpc>
                <a:spcPct val="100000"/>
              </a:lnSpc>
            </a:pPr>
            <a:r>
              <a:rPr b="0" lang="fr-FR" sz="1800" spc="-1" strike="noStrike">
                <a:solidFill>
                  <a:srgbClr val="4f81bd"/>
                </a:solidFill>
                <a:latin typeface="Calibri"/>
              </a:rPr>
              <a:t>Recette : Mélangez 2 volumes de farine de blé , 1 volume d’eau, 1 volume de sel et un peu de colle à tapisser pour améliorer la durabilité de la pâte. Pétrissez jusqu’à obtenir une pâte homogène. Façonnez ensuite selon vos envies. Mettez au four à 150 °C et laissez sécher environ 30 à 45 minutes, ou plus longtemps selon l'épaisseur de votre chef d’oeuvre. Une fois refroidie, la pâte à sel peut être peinte et vernie.</a:t>
            </a:r>
            <a:endParaRPr b="0" lang="fr-FR" sz="1800" spc="-1" strike="noStrike">
              <a:latin typeface="Arial"/>
            </a:endParaRPr>
          </a:p>
          <a:p>
            <a:pPr>
              <a:lnSpc>
                <a:spcPct val="100000"/>
              </a:lnSpc>
            </a:pPr>
            <a:r>
              <a:rPr b="0" lang="fr-FR" sz="1800" spc="-1" strike="noStrike">
                <a:solidFill>
                  <a:srgbClr val="4f81bd"/>
                </a:solidFill>
                <a:latin typeface="Calibri"/>
              </a:rPr>
              <a:t> </a:t>
            </a:r>
            <a:endParaRPr b="0" lang="fr-FR" sz="1800" spc="-1" strike="noStrike">
              <a:latin typeface="Arial"/>
            </a:endParaRPr>
          </a:p>
          <a:p>
            <a:pPr>
              <a:lnSpc>
                <a:spcPct val="100000"/>
              </a:lnSpc>
            </a:pPr>
            <a:endParaRPr b="0" lang="fr-FR" sz="1800" spc="-1" strike="noStrike">
              <a:latin typeface="Arial"/>
            </a:endParaRPr>
          </a:p>
        </p:txBody>
      </p:sp>
      <p:sp>
        <p:nvSpPr>
          <p:cNvPr id="144" name="CustomShape 2"/>
          <p:cNvSpPr/>
          <p:nvPr/>
        </p:nvSpPr>
        <p:spPr>
          <a:xfrm>
            <a:off x="504000" y="154800"/>
            <a:ext cx="9071280" cy="6372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fr-FR" sz="4400" spc="-1" strike="noStrike">
                <a:solidFill>
                  <a:srgbClr val="ffffff"/>
                </a:solidFill>
                <a:latin typeface="Arial"/>
              </a:rPr>
              <a:t>Les autres usages du sel</a:t>
            </a: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504000" y="301320"/>
            <a:ext cx="9071280" cy="637200"/>
          </a:xfrm>
          <a:prstGeom prst="rect">
            <a:avLst/>
          </a:prstGeom>
          <a:noFill/>
          <a:ln>
            <a:noFill/>
          </a:ln>
        </p:spPr>
        <p:txBody>
          <a:bodyPr lIns="0" rIns="0" tIns="0" bIns="0" anchor="ctr">
            <a:noAutofit/>
          </a:bodyPr>
          <a:p>
            <a:pPr marL="216000" indent="-216000" algn="ctr">
              <a:lnSpc>
                <a:spcPct val="100000"/>
              </a:lnSpc>
              <a:buClr>
                <a:srgbClr val="ffffff"/>
              </a:buClr>
              <a:buSzPct val="45000"/>
              <a:buFont typeface="Wingdings" charset="2"/>
              <a:buChar char=""/>
            </a:pPr>
            <a:r>
              <a:rPr b="0" lang="fr-FR" sz="4400" spc="-1" strike="noStrike">
                <a:solidFill>
                  <a:srgbClr val="ffffff"/>
                </a:solidFill>
                <a:latin typeface="Arial"/>
              </a:rPr>
              <a:t>Mots dérivés du sel</a:t>
            </a:r>
            <a:endParaRPr b="0" lang="fr-FR" sz="4400" spc="-1" strike="noStrike">
              <a:solidFill>
                <a:srgbClr val="000000"/>
              </a:solidFill>
              <a:latin typeface="Calibri"/>
            </a:endParaRPr>
          </a:p>
        </p:txBody>
      </p:sp>
      <p:sp>
        <p:nvSpPr>
          <p:cNvPr id="146" name="TextShape 2"/>
          <p:cNvSpPr txBox="1"/>
          <p:nvPr/>
        </p:nvSpPr>
        <p:spPr>
          <a:xfrm>
            <a:off x="-72000" y="1296000"/>
            <a:ext cx="9720000" cy="5256000"/>
          </a:xfrm>
          <a:prstGeom prst="rect">
            <a:avLst/>
          </a:prstGeom>
          <a:noFill/>
          <a:ln>
            <a:noFill/>
          </a:ln>
        </p:spPr>
        <p:txBody>
          <a:bodyPr lIns="0" rIns="0" tIns="0" bIns="0">
            <a:noAutofit/>
          </a:bodyPr>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Saucisse</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Sauce</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Salade</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Salaire</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Sau</a:t>
            </a:r>
            <a:r>
              <a:rPr b="0" lang="fr-FR" sz="3600" spc="-1" strike="noStrike">
                <a:solidFill>
                  <a:srgbClr val="4f81bd"/>
                </a:solidFill>
                <a:latin typeface="Arial"/>
                <a:ea typeface="Segoe UI"/>
              </a:rPr>
              <a:t>p</a:t>
            </a:r>
            <a:r>
              <a:rPr b="0" lang="fr-FR" sz="3600" spc="-1" strike="noStrike">
                <a:solidFill>
                  <a:srgbClr val="0066cc"/>
                </a:solidFill>
                <a:latin typeface="Arial"/>
                <a:ea typeface="Segoe UI"/>
              </a:rPr>
              <a:t>iquet </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Nombreuses villes : Lons le Saunier, Salies du Salat, Salies de Béarn, Salzbourg...</a:t>
            </a:r>
            <a:endParaRPr b="0" lang="fr-FR" sz="3600" spc="-1" strike="noStrike">
              <a:solidFill>
                <a:srgbClr val="0066cc"/>
              </a:solidFill>
              <a:latin typeface="Arial"/>
            </a:endParaRPr>
          </a:p>
        </p:txBody>
      </p:sp>
      <p:sp>
        <p:nvSpPr>
          <p:cNvPr id="147" name="CustomShape 3"/>
          <p:cNvSpPr/>
          <p:nvPr/>
        </p:nvSpPr>
        <p:spPr>
          <a:xfrm>
            <a:off x="4464000" y="1944000"/>
            <a:ext cx="432000" cy="432000"/>
          </a:xfrm>
          <a:custGeom>
            <a:avLst/>
            <a:gdLst/>
            <a:ahLst/>
            <a:rect l="0" t="0" r="r" b="b"/>
            <a:pathLst>
              <a:path w="1202" h="1202">
                <a:moveTo>
                  <a:pt x="0" y="600"/>
                </a:moveTo>
                <a:lnTo>
                  <a:pt x="494" y="494"/>
                </a:lnTo>
                <a:lnTo>
                  <a:pt x="600" y="0"/>
                </a:lnTo>
                <a:lnTo>
                  <a:pt x="706" y="494"/>
                </a:lnTo>
                <a:lnTo>
                  <a:pt x="1201" y="600"/>
                </a:lnTo>
                <a:lnTo>
                  <a:pt x="706" y="706"/>
                </a:lnTo>
                <a:lnTo>
                  <a:pt x="600" y="1201"/>
                </a:lnTo>
                <a:lnTo>
                  <a:pt x="494" y="706"/>
                </a:lnTo>
                <a:lnTo>
                  <a:pt x="0" y="600"/>
                </a:lnTo>
              </a:path>
            </a:pathLst>
          </a:custGeom>
          <a:solidFill>
            <a:srgbClr val="729fcf"/>
          </a:solidFill>
          <a:ln>
            <a:solidFill>
              <a:srgbClr val="3465a4"/>
            </a:solidFill>
          </a:ln>
        </p:spPr>
        <p:style>
          <a:lnRef idx="0"/>
          <a:fillRef idx="0"/>
          <a:effectRef idx="0"/>
          <a:fontRef idx="minor"/>
        </p:style>
      </p:sp>
      <p:sp>
        <p:nvSpPr>
          <p:cNvPr id="148" name="CustomShape 4"/>
          <p:cNvSpPr/>
          <p:nvPr/>
        </p:nvSpPr>
        <p:spPr>
          <a:xfrm rot="20026200">
            <a:off x="3743640" y="3527640"/>
            <a:ext cx="360000" cy="360000"/>
          </a:xfrm>
          <a:prstGeom prst="rect">
            <a:avLst/>
          </a:prstGeom>
          <a:solidFill>
            <a:srgbClr val="729fcf"/>
          </a:solidFill>
          <a:ln>
            <a:solidFill>
              <a:srgbClr val="3465a4"/>
            </a:solidFill>
          </a:ln>
        </p:spPr>
        <p:style>
          <a:lnRef idx="0"/>
          <a:fillRef idx="0"/>
          <a:effectRef idx="0"/>
          <a:fontRef idx="minor"/>
        </p:style>
      </p:sp>
      <p:sp>
        <p:nvSpPr>
          <p:cNvPr id="149" name="CustomShape 5"/>
          <p:cNvSpPr/>
          <p:nvPr/>
        </p:nvSpPr>
        <p:spPr>
          <a:xfrm>
            <a:off x="6552000" y="2304000"/>
            <a:ext cx="1440000" cy="1368000"/>
          </a:xfrm>
          <a:custGeom>
            <a:avLst/>
            <a:gdLst/>
            <a:ahLst/>
            <a:rect l="l" t="t" r="r" b="b"/>
            <a:pathLst>
              <a:path w="22813" h="22600">
                <a:moveTo>
                  <a:pt x="10812" y="21594"/>
                </a:moveTo>
                <a:cubicBezTo>
                  <a:pt x="10540" y="19423"/>
                  <a:pt x="9746" y="16742"/>
                  <a:pt x="7801" y="15040"/>
                </a:cubicBezTo>
                <a:cubicBezTo>
                  <a:pt x="4560" y="12230"/>
                  <a:pt x="2678" y="12550"/>
                  <a:pt x="566" y="8804"/>
                </a:cubicBezTo>
                <a:cubicBezTo>
                  <a:pt x="-605" y="6314"/>
                  <a:pt x="-208" y="1952"/>
                  <a:pt x="4142" y="313"/>
                </a:cubicBezTo>
                <a:cubicBezTo>
                  <a:pt x="8616" y="-1006"/>
                  <a:pt x="10394" y="2228"/>
                  <a:pt x="10812" y="2888"/>
                </a:cubicBezTo>
                <a:cubicBezTo>
                  <a:pt x="11230" y="2228"/>
                  <a:pt x="12987" y="-1006"/>
                  <a:pt x="17482" y="313"/>
                </a:cubicBezTo>
                <a:cubicBezTo>
                  <a:pt x="21832" y="1952"/>
                  <a:pt x="22208" y="6314"/>
                  <a:pt x="21037" y="8804"/>
                </a:cubicBezTo>
                <a:cubicBezTo>
                  <a:pt x="18925" y="12550"/>
                  <a:pt x="17043" y="12230"/>
                  <a:pt x="13802" y="15040"/>
                </a:cubicBezTo>
                <a:cubicBezTo>
                  <a:pt x="11858" y="16742"/>
                  <a:pt x="11063" y="19423"/>
                  <a:pt x="10812" y="21594"/>
                </a:cubicBezTo>
                <a:close/>
              </a:path>
            </a:pathLst>
          </a:cu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rPr>
              <a:t>Expressions salées</a:t>
            </a:r>
            <a:endParaRPr b="0" lang="fr-FR" sz="4400" spc="-1" strike="noStrike">
              <a:solidFill>
                <a:srgbClr val="000000"/>
              </a:solidFill>
              <a:latin typeface="Calibri"/>
            </a:endParaRPr>
          </a:p>
        </p:txBody>
      </p:sp>
      <p:sp>
        <p:nvSpPr>
          <p:cNvPr id="151" name="TextShape 2"/>
          <p:cNvSpPr txBox="1"/>
          <p:nvPr/>
        </p:nvSpPr>
        <p:spPr>
          <a:xfrm>
            <a:off x="288000" y="1080000"/>
            <a:ext cx="9576000" cy="5472000"/>
          </a:xfrm>
          <a:prstGeom prst="rect">
            <a:avLst/>
          </a:prstGeom>
          <a:noFill/>
          <a:ln>
            <a:noFill/>
          </a:ln>
        </p:spPr>
        <p:txBody>
          <a:bodyPr lIns="0" rIns="0" tIns="0" bIns="0">
            <a:noAutofit/>
          </a:bodyPr>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Mettre son grain de sel</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Tomate à la croque sel</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La note est salée</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Partager le pain et le sel</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Le sel de la chose </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Avoir les cheveux poivre et sel</a:t>
            </a:r>
            <a:endParaRPr b="0" lang="fr-FR" sz="36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600" spc="-1" strike="noStrike">
                <a:solidFill>
                  <a:srgbClr val="0066cc"/>
                </a:solidFill>
                <a:latin typeface="Arial"/>
                <a:ea typeface="Segoe UI"/>
              </a:rPr>
              <a:t>« Vous êtes le sel de la Terre, la lumière du monde » Mt 5 (13)</a:t>
            </a:r>
            <a:endParaRPr b="0" lang="fr-FR" sz="3600" spc="-1" strike="noStrike">
              <a:solidFill>
                <a:srgbClr val="0066cc"/>
              </a:solidFill>
              <a:latin typeface="Arial"/>
            </a:endParaRPr>
          </a:p>
        </p:txBody>
      </p:sp>
      <p:sp>
        <p:nvSpPr>
          <p:cNvPr id="152" name="CustomShape 3"/>
          <p:cNvSpPr/>
          <p:nvPr/>
        </p:nvSpPr>
        <p:spPr>
          <a:xfrm>
            <a:off x="7056000" y="1656000"/>
            <a:ext cx="864000" cy="864000"/>
          </a:xfrm>
          <a:prstGeom prst="ellipse">
            <a:avLst/>
          </a:prstGeom>
          <a:solidFill>
            <a:srgbClr val="729fcf"/>
          </a:solidFill>
          <a:ln>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504000" y="301320"/>
            <a:ext cx="9071280" cy="637200"/>
          </a:xfrm>
          <a:prstGeom prst="rect">
            <a:avLst/>
          </a:prstGeom>
          <a:noFill/>
          <a:ln>
            <a:noFill/>
          </a:ln>
        </p:spPr>
        <p:txBody>
          <a:bodyPr lIns="0" rIns="0" tIns="0" bIns="0" anchor="ctr">
            <a:noAutofit/>
          </a:bodyPr>
          <a:p>
            <a:endParaRPr b="0" lang="fr-FR" sz="1800" spc="-1" strike="noStrike">
              <a:solidFill>
                <a:srgbClr val="000000"/>
              </a:solidFill>
              <a:latin typeface="Calibri"/>
            </a:endParaRPr>
          </a:p>
        </p:txBody>
      </p:sp>
      <p:sp>
        <p:nvSpPr>
          <p:cNvPr id="154" name="TextShape 2"/>
          <p:cNvSpPr txBox="1"/>
          <p:nvPr/>
        </p:nvSpPr>
        <p:spPr>
          <a:xfrm>
            <a:off x="359640" y="2088000"/>
            <a:ext cx="9287640" cy="4065120"/>
          </a:xfrm>
          <a:prstGeom prst="rect">
            <a:avLst/>
          </a:prstGeom>
          <a:noFill/>
          <a:ln>
            <a:noFill/>
          </a:ln>
        </p:spPr>
        <p:txBody>
          <a:bodyPr lIns="0" rIns="0" tIns="0" bIns="0">
            <a:noAutofit/>
          </a:bodyPr>
          <a:p>
            <a:pPr marL="432000" indent="-323640" algn="ctr">
              <a:lnSpc>
                <a:spcPct val="100000"/>
              </a:lnSpc>
              <a:spcBef>
                <a:spcPts val="1417"/>
              </a:spcBef>
              <a:buClr>
                <a:srgbClr val="0066cc"/>
              </a:buClr>
              <a:buSzPct val="45000"/>
              <a:buFont typeface="Symbol" charset="2"/>
              <a:buChar char=""/>
            </a:pPr>
            <a:r>
              <a:rPr b="1" lang="fr-FR" sz="4000" spc="-1" strike="noStrike">
                <a:solidFill>
                  <a:srgbClr val="0066cc"/>
                </a:solidFill>
                <a:latin typeface="Arial"/>
                <a:ea typeface="Segoe UI"/>
              </a:rPr>
              <a:t>NOUS AVONS TERMINE UN EXPOSE QUI NE  MANQUAIT PAS DE SEL</a:t>
            </a:r>
            <a:endParaRPr b="0" lang="fr-FR" sz="4000" spc="-1" strike="noStrike">
              <a:solidFill>
                <a:srgbClr val="0066cc"/>
              </a:solidFill>
              <a:latin typeface="Arial"/>
            </a:endParaRPr>
          </a:p>
          <a:p>
            <a:pPr marL="432000" indent="-323640">
              <a:lnSpc>
                <a:spcPct val="100000"/>
              </a:lnSpc>
              <a:spcBef>
                <a:spcPts val="1417"/>
              </a:spcBef>
              <a:buClr>
                <a:srgbClr val="0066cc"/>
              </a:buClr>
              <a:buSzPct val="45000"/>
              <a:buFont typeface="Symbol" charset="2"/>
              <a:buChar char=""/>
            </a:pPr>
            <a:r>
              <a:rPr b="1" lang="fr-FR" sz="4000" spc="-1" strike="noStrike">
                <a:solidFill>
                  <a:srgbClr val="0066cc"/>
                </a:solidFill>
                <a:latin typeface="Arial"/>
                <a:ea typeface="Segoe UI"/>
              </a:rPr>
              <a:t>MERCI DE VOTRE ATTENTION !!!</a:t>
            </a:r>
            <a:endParaRPr b="0" lang="fr-FR" sz="4000" spc="-1" strike="noStrike">
              <a:solidFill>
                <a:srgbClr val="0066cc"/>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04000" y="-11160"/>
            <a:ext cx="9071280" cy="1262160"/>
          </a:xfrm>
          <a:prstGeom prst="rect">
            <a:avLst/>
          </a:prstGeom>
          <a:noFill/>
          <a:ln>
            <a:noFill/>
          </a:ln>
        </p:spPr>
        <p:txBody>
          <a:bodyPr lIns="0" rIns="0" tIns="0" bIns="0" anchor="ctr">
            <a:spAutoFit/>
          </a:bodyPr>
          <a:p>
            <a:endParaRPr b="0" lang="fr-FR" sz="1800" spc="-1" strike="noStrike">
              <a:solidFill>
                <a:srgbClr val="000000"/>
              </a:solidFill>
              <a:latin typeface="Calibri"/>
            </a:endParaRPr>
          </a:p>
        </p:txBody>
      </p:sp>
      <p:sp>
        <p:nvSpPr>
          <p:cNvPr id="89"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90" name="Image 3" descr=""/>
          <p:cNvPicPr/>
          <p:nvPr/>
        </p:nvPicPr>
        <p:blipFill>
          <a:blip r:embed="rId1"/>
          <a:stretch/>
        </p:blipFill>
        <p:spPr>
          <a:xfrm>
            <a:off x="10080" y="565560"/>
            <a:ext cx="10079280" cy="6488280"/>
          </a:xfrm>
          <a:prstGeom prst="rect">
            <a:avLst/>
          </a:prstGeom>
          <a:ln>
            <a:noFill/>
          </a:ln>
        </p:spPr>
      </p:pic>
      <p:sp>
        <p:nvSpPr>
          <p:cNvPr id="91" name="Line 3"/>
          <p:cNvSpPr/>
          <p:nvPr/>
        </p:nvSpPr>
        <p:spPr>
          <a:xfrm>
            <a:off x="5256000" y="1296000"/>
            <a:ext cx="3816000" cy="1080000"/>
          </a:xfrm>
          <a:prstGeom prst="line">
            <a:avLst/>
          </a:prstGeom>
          <a:ln w="108000">
            <a:solidFill>
              <a:srgbClr val="000000"/>
            </a:solidFill>
            <a:round/>
            <a:tailEnd len="med" type="triangle" w="med"/>
          </a:ln>
        </p:spPr>
        <p:style>
          <a:lnRef idx="0"/>
          <a:fillRef idx="0"/>
          <a:effectRef idx="0"/>
          <a:fontRef idx="minor"/>
        </p:style>
      </p:sp>
      <p:sp>
        <p:nvSpPr>
          <p:cNvPr id="92" name="Line 4"/>
          <p:cNvSpPr/>
          <p:nvPr/>
        </p:nvSpPr>
        <p:spPr>
          <a:xfrm flipH="1">
            <a:off x="701280" y="1296000"/>
            <a:ext cx="3815640" cy="1080000"/>
          </a:xfrm>
          <a:prstGeom prst="line">
            <a:avLst/>
          </a:prstGeom>
          <a:ln w="108000">
            <a:solidFill>
              <a:srgbClr val="00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504000" y="301320"/>
            <a:ext cx="9071280" cy="637200"/>
          </a:xfrm>
          <a:prstGeom prst="rect">
            <a:avLst/>
          </a:prstGeom>
          <a:noFill/>
          <a:ln>
            <a:noFill/>
          </a:ln>
        </p:spPr>
        <p:txBody>
          <a:bodyPr lIns="0" rIns="0" tIns="0" bIns="0" anchor="ctr">
            <a:noAutofit/>
          </a:bodyPr>
          <a:p>
            <a:endParaRPr b="0" lang="fr-FR" sz="1800" spc="-1" strike="noStrike">
              <a:solidFill>
                <a:srgbClr val="000000"/>
              </a:solidFill>
              <a:latin typeface="Calibri"/>
            </a:endParaRPr>
          </a:p>
        </p:txBody>
      </p:sp>
      <p:sp>
        <p:nvSpPr>
          <p:cNvPr id="94" name="TextShape 2"/>
          <p:cNvSpPr txBox="1"/>
          <p:nvPr/>
        </p:nvSpPr>
        <p:spPr>
          <a:xfrm>
            <a:off x="504000" y="1769040"/>
            <a:ext cx="9071280" cy="4384080"/>
          </a:xfrm>
          <a:prstGeom prst="rect">
            <a:avLst/>
          </a:prstGeom>
          <a:noFill/>
          <a:ln>
            <a:noFill/>
          </a:ln>
        </p:spPr>
        <p:txBody>
          <a:bodyPr lIns="0" rIns="0" tIns="0" bIns="0">
            <a:noAutofit/>
          </a:bodyPr>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Les sels sont des cristaux : ils sont organisés de façon régulière et symétrique dans l’espace</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Organisation en 3 D du chlorure de sodium :</a:t>
            </a:r>
            <a:endParaRPr b="0" lang="fr-FR" sz="3200" spc="-1" strike="noStrike">
              <a:solidFill>
                <a:srgbClr val="0066cc"/>
              </a:solidFill>
              <a:latin typeface="Arial"/>
            </a:endParaRPr>
          </a:p>
        </p:txBody>
      </p:sp>
      <p:pic>
        <p:nvPicPr>
          <p:cNvPr id="95" name="Image 3" descr=""/>
          <p:cNvPicPr/>
          <p:nvPr/>
        </p:nvPicPr>
        <p:blipFill>
          <a:blip r:embed="rId1"/>
          <a:stretch/>
        </p:blipFill>
        <p:spPr>
          <a:xfrm>
            <a:off x="5256000" y="3816000"/>
            <a:ext cx="4247640" cy="35283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Le chlorure de sodium</a:t>
            </a:r>
            <a:endParaRPr b="0" lang="fr-FR" sz="4400" spc="-1" strike="noStrike">
              <a:solidFill>
                <a:srgbClr val="000000"/>
              </a:solidFill>
              <a:latin typeface="Calibri"/>
            </a:endParaRPr>
          </a:p>
        </p:txBody>
      </p:sp>
      <p:sp>
        <p:nvSpPr>
          <p:cNvPr id="97" name="TextShape 2"/>
          <p:cNvSpPr txBox="1"/>
          <p:nvPr/>
        </p:nvSpPr>
        <p:spPr>
          <a:xfrm>
            <a:off x="504720" y="1656000"/>
            <a:ext cx="9071280" cy="4384080"/>
          </a:xfrm>
          <a:prstGeom prst="rect">
            <a:avLst/>
          </a:prstGeom>
          <a:noFill/>
          <a:ln>
            <a:noFill/>
          </a:ln>
        </p:spPr>
        <p:txBody>
          <a:bodyPr lIns="0" rIns="0" tIns="0" bIns="0">
            <a:noAutofit/>
          </a:bodyPr>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Le sel est très soluble</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Indispensable à la vie</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Disponible en grande quantité sur la planète : 50 millions de milliards de tonnes</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Bon marché, facilement disponible</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r>
              <a:rPr b="0" lang="fr-FR" sz="3200" spc="-1" strike="noStrike">
                <a:solidFill>
                  <a:srgbClr val="0066cc"/>
                </a:solidFill>
                <a:latin typeface="Arial"/>
                <a:ea typeface="Segoe UI"/>
              </a:rPr>
              <a:t>Présent dans notre alimentation</a:t>
            </a:r>
            <a:endParaRPr b="0" lang="fr-FR" sz="3200" spc="-1" strike="noStrike">
              <a:solidFill>
                <a:srgbClr val="0066cc"/>
              </a:solidFill>
              <a:latin typeface="Arial"/>
            </a:endParaRPr>
          </a:p>
          <a:p>
            <a:pPr marL="432000" indent="-323640">
              <a:lnSpc>
                <a:spcPct val="100000"/>
              </a:lnSpc>
              <a:spcBef>
                <a:spcPts val="1417"/>
              </a:spcBef>
              <a:buClr>
                <a:srgbClr val="0066cc"/>
              </a:buClr>
              <a:buSzPct val="45000"/>
              <a:buFont typeface="Wingdings" charset="2"/>
              <a:buChar char=""/>
            </a:pPr>
            <a:endParaRPr b="0" lang="fr-FR" sz="3200" spc="-1" strike="noStrike">
              <a:solidFill>
                <a:srgbClr val="0066cc"/>
              </a:solidFill>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ea typeface="Segoe UI"/>
              </a:rPr>
              <a:t>Le sel pour conserver</a:t>
            </a:r>
            <a:endParaRPr b="0" lang="fr-FR" sz="4400" spc="-1" strike="noStrike">
              <a:solidFill>
                <a:srgbClr val="000000"/>
              </a:solidFill>
              <a:latin typeface="Calibri"/>
            </a:endParaRPr>
          </a:p>
        </p:txBody>
      </p:sp>
      <p:sp>
        <p:nvSpPr>
          <p:cNvPr id="99" name="TextShape 2"/>
          <p:cNvSpPr txBox="1"/>
          <p:nvPr/>
        </p:nvSpPr>
        <p:spPr>
          <a:xfrm>
            <a:off x="504000" y="1769040"/>
            <a:ext cx="9071280" cy="4384080"/>
          </a:xfrm>
          <a:prstGeom prst="rect">
            <a:avLst/>
          </a:prstGeom>
          <a:noFill/>
          <a:ln>
            <a:noFill/>
          </a:ln>
        </p:spPr>
        <p:txBody>
          <a:bodyPr lIns="0" rIns="0" tIns="0" bIns="0">
            <a:noAutofit/>
          </a:bodyPr>
          <a:p>
            <a:endParaRPr b="0" lang="fr-FR" sz="3200" spc="-1" strike="noStrike">
              <a:solidFill>
                <a:srgbClr val="0066cc"/>
              </a:solidFill>
              <a:latin typeface="Arial"/>
            </a:endParaRPr>
          </a:p>
        </p:txBody>
      </p:sp>
      <p:pic>
        <p:nvPicPr>
          <p:cNvPr id="100" name="Image 3" descr=""/>
          <p:cNvPicPr/>
          <p:nvPr/>
        </p:nvPicPr>
        <p:blipFill>
          <a:blip r:embed="rId1"/>
          <a:stretch/>
        </p:blipFill>
        <p:spPr>
          <a:xfrm>
            <a:off x="6336000" y="1016280"/>
            <a:ext cx="3602160" cy="6399360"/>
          </a:xfrm>
          <a:prstGeom prst="rect">
            <a:avLst/>
          </a:prstGeom>
          <a:ln>
            <a:noFill/>
          </a:ln>
        </p:spPr>
      </p:pic>
      <p:pic>
        <p:nvPicPr>
          <p:cNvPr id="101" name="Image 4" descr=""/>
          <p:cNvPicPr/>
          <p:nvPr/>
        </p:nvPicPr>
        <p:blipFill>
          <a:blip r:embed="rId2"/>
          <a:stretch/>
        </p:blipFill>
        <p:spPr>
          <a:xfrm>
            <a:off x="63000" y="3168000"/>
            <a:ext cx="6179760" cy="3478680"/>
          </a:xfrm>
          <a:prstGeom prst="rect">
            <a:avLst/>
          </a:prstGeom>
          <a:ln>
            <a:noFill/>
          </a:ln>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288000" y="1224000"/>
            <a:ext cx="9576720" cy="3382200"/>
          </a:xfrm>
          <a:prstGeom prst="rect">
            <a:avLst/>
          </a:prstGeom>
          <a:noFill/>
          <a:ln>
            <a:noFill/>
          </a:ln>
        </p:spPr>
        <p:style>
          <a:lnRef idx="0"/>
          <a:fillRef idx="0"/>
          <a:effectRef idx="0"/>
          <a:fontRef idx="minor"/>
        </p:style>
        <p:txBody>
          <a:bodyPr lIns="90000" rIns="90000" tIns="45000" bIns="45000">
            <a:spAutoFit/>
          </a:bodyPr>
          <a:p>
            <a:pPr>
              <a:lnSpc>
                <a:spcPct val="100000"/>
              </a:lnSpc>
            </a:pPr>
            <a:br/>
            <a:r>
              <a:rPr b="0" lang="fr-FR" sz="1800" spc="-1" strike="noStrike">
                <a:solidFill>
                  <a:srgbClr val="4f81bd"/>
                </a:solidFill>
                <a:latin typeface="Calibri"/>
              </a:rPr>
              <a:t>•    </a:t>
            </a:r>
            <a:r>
              <a:rPr b="0" lang="fr-FR" sz="1800" spc="-1" strike="noStrike">
                <a:solidFill>
                  <a:srgbClr val="4f81bd"/>
                </a:solidFill>
                <a:latin typeface="Calibri"/>
              </a:rPr>
              <a:t>De la </a:t>
            </a:r>
            <a:r>
              <a:rPr b="1" lang="fr-FR" sz="1800" spc="-1" strike="noStrike">
                <a:solidFill>
                  <a:srgbClr val="4f81bd"/>
                </a:solidFill>
                <a:latin typeface="Calibri"/>
              </a:rPr>
              <a:t>mer</a:t>
            </a:r>
            <a:r>
              <a:rPr b="0" lang="fr-FR" sz="1800" spc="-1" strike="noStrike">
                <a:solidFill>
                  <a:srgbClr val="4f81bd"/>
                </a:solidFill>
                <a:latin typeface="Calibri"/>
              </a:rPr>
              <a:t> : le sel est obtenu par </a:t>
            </a:r>
            <a:r>
              <a:rPr b="1" lang="fr-FR" sz="1800" spc="-1" strike="noStrike">
                <a:solidFill>
                  <a:srgbClr val="4f81bd"/>
                </a:solidFill>
                <a:latin typeface="Calibri"/>
              </a:rPr>
              <a:t>évaporation de l'eau</a:t>
            </a:r>
            <a:r>
              <a:rPr b="0" lang="fr-FR" sz="1800" spc="-1" strike="noStrike">
                <a:solidFill>
                  <a:srgbClr val="4f81bd"/>
                </a:solidFill>
                <a:latin typeface="Calibri"/>
              </a:rPr>
              <a:t> </a:t>
            </a:r>
            <a:endParaRPr b="0" lang="fr-FR" sz="1800" spc="-1" strike="noStrike">
              <a:latin typeface="Arial"/>
            </a:endParaRPr>
          </a:p>
          <a:p>
            <a:pPr>
              <a:lnSpc>
                <a:spcPct val="100000"/>
              </a:lnSpc>
            </a:pPr>
            <a:r>
              <a:rPr b="0" lang="fr-FR" sz="1800" spc="-1" strike="noStrike">
                <a:solidFill>
                  <a:srgbClr val="4f81bd"/>
                </a:solidFill>
                <a:latin typeface="Calibri"/>
              </a:rPr>
              <a:t>sous l'effet du soleil et du vent, dans les marais salants </a:t>
            </a:r>
            <a:endParaRPr b="0" lang="fr-FR" sz="1800" spc="-1" strike="noStrike">
              <a:latin typeface="Arial"/>
            </a:endParaRPr>
          </a:p>
          <a:p>
            <a:pPr>
              <a:lnSpc>
                <a:spcPct val="100000"/>
              </a:lnSpc>
            </a:pPr>
            <a:br/>
            <a:r>
              <a:rPr b="0" lang="fr-FR" sz="1800" spc="-1" strike="noStrike">
                <a:solidFill>
                  <a:srgbClr val="4f81bd"/>
                </a:solidFill>
                <a:latin typeface="Calibri"/>
              </a:rPr>
              <a:t>•    </a:t>
            </a:r>
            <a:r>
              <a:rPr b="0" lang="fr-FR" sz="1800" spc="-1" strike="noStrike">
                <a:solidFill>
                  <a:srgbClr val="4f81bd"/>
                </a:solidFill>
                <a:latin typeface="Calibri"/>
              </a:rPr>
              <a:t>De la </a:t>
            </a:r>
            <a:r>
              <a:rPr b="1" lang="fr-FR" sz="1800" spc="-1" strike="noStrike">
                <a:solidFill>
                  <a:srgbClr val="4f81bd"/>
                </a:solidFill>
                <a:latin typeface="Calibri"/>
              </a:rPr>
              <a:t>terre</a:t>
            </a:r>
            <a:r>
              <a:rPr b="0" lang="fr-FR" sz="1800" spc="-1" strike="noStrike">
                <a:solidFill>
                  <a:srgbClr val="4f81bd"/>
                </a:solidFill>
                <a:latin typeface="Calibri"/>
              </a:rPr>
              <a:t> ! (sel de Bayonne par exemple) :  </a:t>
            </a:r>
            <a:endParaRPr b="0" lang="fr-FR" sz="1800" spc="-1" strike="noStrike">
              <a:latin typeface="Arial"/>
            </a:endParaRPr>
          </a:p>
          <a:p>
            <a:pPr>
              <a:lnSpc>
                <a:spcPct val="100000"/>
              </a:lnSpc>
            </a:pPr>
            <a:r>
              <a:rPr b="0" lang="fr-FR" sz="1800" spc="-1" strike="noStrike">
                <a:solidFill>
                  <a:srgbClr val="4f81bd"/>
                </a:solidFill>
                <a:latin typeface="Calibri"/>
              </a:rPr>
              <a:t>Sa pureté peut atteindre 98,5%.  </a:t>
            </a:r>
            <a:endParaRPr b="0" lang="fr-FR" sz="1800" spc="-1" strike="noStrike">
              <a:latin typeface="Arial"/>
            </a:endParaRPr>
          </a:p>
          <a:p>
            <a:pPr>
              <a:lnSpc>
                <a:spcPct val="100000"/>
              </a:lnSpc>
            </a:pPr>
            <a:r>
              <a:rPr b="0" lang="fr-FR" sz="1800" spc="-1" strike="noStrike">
                <a:solidFill>
                  <a:srgbClr val="4f81bd"/>
                </a:solidFill>
                <a:latin typeface="Calibri"/>
              </a:rPr>
              <a:t>On parle de </a:t>
            </a:r>
            <a:r>
              <a:rPr b="1" lang="fr-FR" sz="1800" spc="-1" strike="noStrike">
                <a:solidFill>
                  <a:srgbClr val="4f81bd"/>
                </a:solidFill>
                <a:latin typeface="Calibri"/>
              </a:rPr>
              <a:t>sel gemme</a:t>
            </a:r>
            <a:r>
              <a:rPr b="0" lang="fr-FR" sz="1800" spc="-1" strike="noStrike">
                <a:solidFill>
                  <a:srgbClr val="4f81bd"/>
                </a:solidFill>
                <a:latin typeface="Calibri"/>
              </a:rPr>
              <a:t>. Et on le trouve dans des mines.</a:t>
            </a:r>
            <a:endParaRPr b="0" lang="fr-FR" sz="1800" spc="-1" strike="noStrike">
              <a:latin typeface="Arial"/>
            </a:endParaRPr>
          </a:p>
          <a:p>
            <a:pPr>
              <a:lnSpc>
                <a:spcPct val="100000"/>
              </a:lnSpc>
            </a:pPr>
            <a:endParaRPr b="0" lang="fr-FR" sz="1800" spc="-1" strike="noStrike">
              <a:latin typeface="Arial"/>
            </a:endParaRPr>
          </a:p>
          <a:p>
            <a:pPr>
              <a:lnSpc>
                <a:spcPct val="100000"/>
              </a:lnSpc>
            </a:pPr>
            <a:br/>
            <a:r>
              <a:rPr b="1" lang="fr-FR" sz="1800" spc="-1" strike="noStrike">
                <a:solidFill>
                  <a:srgbClr val="4f81bd"/>
                </a:solidFill>
                <a:latin typeface="Calibri"/>
              </a:rPr>
              <a:t>La couleur</a:t>
            </a:r>
            <a:r>
              <a:rPr b="0" lang="fr-FR" sz="1800" spc="-1" strike="noStrike">
                <a:solidFill>
                  <a:srgbClr val="4f81bd"/>
                </a:solidFill>
                <a:latin typeface="Calibri"/>
              </a:rPr>
              <a:t> : Il est blanc ! </a:t>
            </a:r>
            <a:endParaRPr b="0" lang="fr-FR" sz="1800" spc="-1" strike="noStrike">
              <a:latin typeface="Arial"/>
            </a:endParaRPr>
          </a:p>
          <a:p>
            <a:pPr>
              <a:lnSpc>
                <a:spcPct val="100000"/>
              </a:lnSpc>
            </a:pPr>
            <a:r>
              <a:rPr b="0" lang="fr-FR" sz="1800" spc="-1" strike="noStrike">
                <a:solidFill>
                  <a:srgbClr val="4f81bd"/>
                </a:solidFill>
                <a:latin typeface="Calibri"/>
              </a:rPr>
              <a:t>Mais on peut en trouver du gris (non raffiné), </a:t>
            </a:r>
            <a:endParaRPr b="0" lang="fr-FR" sz="1800" spc="-1" strike="noStrike">
              <a:latin typeface="Arial"/>
            </a:endParaRPr>
          </a:p>
          <a:p>
            <a:pPr>
              <a:lnSpc>
                <a:spcPct val="100000"/>
              </a:lnSpc>
            </a:pPr>
            <a:r>
              <a:rPr b="0" lang="fr-FR" sz="1800" spc="-1" strike="noStrike">
                <a:solidFill>
                  <a:srgbClr val="4f81bd"/>
                </a:solidFill>
                <a:latin typeface="Calibri"/>
              </a:rPr>
              <a:t>du noir, du rouge, du rose, du vert...</a:t>
            </a:r>
            <a:endParaRPr b="0" lang="fr-FR" sz="1800" spc="-1" strike="noStrike">
              <a:latin typeface="Arial"/>
            </a:endParaRPr>
          </a:p>
        </p:txBody>
      </p:sp>
      <p:pic>
        <p:nvPicPr>
          <p:cNvPr id="103" name="Picture 2" descr=""/>
          <p:cNvPicPr/>
          <p:nvPr/>
        </p:nvPicPr>
        <p:blipFill>
          <a:blip r:embed="rId1"/>
          <a:stretch/>
        </p:blipFill>
        <p:spPr>
          <a:xfrm>
            <a:off x="1512000" y="5265000"/>
            <a:ext cx="1738800" cy="1706400"/>
          </a:xfrm>
          <a:prstGeom prst="rect">
            <a:avLst/>
          </a:prstGeom>
          <a:ln>
            <a:noFill/>
          </a:ln>
        </p:spPr>
      </p:pic>
      <p:sp>
        <p:nvSpPr>
          <p:cNvPr id="104" name="CustomShape 2"/>
          <p:cNvSpPr/>
          <p:nvPr/>
        </p:nvSpPr>
        <p:spPr>
          <a:xfrm>
            <a:off x="3600000" y="5436000"/>
            <a:ext cx="5904360" cy="1002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4f81bd"/>
                </a:solidFill>
                <a:latin typeface="Calibri"/>
              </a:rPr>
              <a:t>Le sel rose - de l’Himalaya est un des sels les plus purs. Cela remonte à 250 millions d’années environ, à l’époque où l’océan recouvrait la plus grande partie de la terre. Lorsque la mer a disparu, de puissants mouvements tectoniques se sont produits, donnant naissance aux massifs de l’Himalaya qui, dans leur mouvement, ont fait remonter le sel. Celui-ci se trouve aujourd’hui à une profondeur variant de 400 à 700 mètres.</a:t>
            </a:r>
            <a:endParaRPr b="0" lang="fr-FR" sz="1200" spc="-1" strike="noStrike">
              <a:latin typeface="Arial"/>
            </a:endParaRPr>
          </a:p>
        </p:txBody>
      </p:sp>
      <p:pic>
        <p:nvPicPr>
          <p:cNvPr id="105" name="Picture 2" descr=""/>
          <p:cNvPicPr/>
          <p:nvPr/>
        </p:nvPicPr>
        <p:blipFill>
          <a:blip r:embed="rId2"/>
          <a:srcRect l="15254" t="0" r="0" b="-1095"/>
          <a:stretch/>
        </p:blipFill>
        <p:spPr>
          <a:xfrm rot="5400000">
            <a:off x="5751360" y="921600"/>
            <a:ext cx="4207320" cy="4019040"/>
          </a:xfrm>
          <a:prstGeom prst="rect">
            <a:avLst/>
          </a:prstGeom>
          <a:ln>
            <a:noFill/>
          </a:ln>
        </p:spPr>
      </p:pic>
      <p:sp>
        <p:nvSpPr>
          <p:cNvPr id="106" name="TextShape 3"/>
          <p:cNvSpPr txBox="1"/>
          <p:nvPr/>
        </p:nvSpPr>
        <p:spPr>
          <a:xfrm>
            <a:off x="143280" y="144000"/>
            <a:ext cx="10080720" cy="649800"/>
          </a:xfrm>
          <a:prstGeom prst="rect">
            <a:avLst/>
          </a:prstGeom>
          <a:noFill/>
          <a:ln>
            <a:noFill/>
          </a:ln>
        </p:spPr>
        <p:txBody>
          <a:bodyPr lIns="90000" rIns="90000" tIns="45000" bIns="45000">
            <a:spAutoFit/>
          </a:bodyPr>
          <a:p>
            <a:r>
              <a:rPr b="1" lang="fr-FR" sz="4400" spc="-1" strike="noStrike">
                <a:solidFill>
                  <a:srgbClr val="ffffff"/>
                </a:solidFill>
                <a:latin typeface="Calibri Light"/>
              </a:rPr>
              <a:t>Origine du sel... des sels. D’où provient-il ? </a:t>
            </a:r>
            <a:endParaRPr b="0" lang="fr-FR" sz="44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04000" y="301320"/>
            <a:ext cx="9071280" cy="6372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fr-FR" sz="4400" spc="-1" strike="noStrike">
                <a:solidFill>
                  <a:srgbClr val="ffffff"/>
                </a:solidFill>
                <a:latin typeface="Arial"/>
                <a:ea typeface="Segoe UI"/>
              </a:rPr>
              <a:t>Histoire du sel</a:t>
            </a:r>
            <a:endParaRPr b="0" lang="fr-FR" sz="4400" spc="-1" strike="noStrike">
              <a:latin typeface="Arial"/>
            </a:endParaRPr>
          </a:p>
        </p:txBody>
      </p:sp>
      <p:sp>
        <p:nvSpPr>
          <p:cNvPr id="108" name="CustomShape 2"/>
          <p:cNvSpPr/>
          <p:nvPr/>
        </p:nvSpPr>
        <p:spPr>
          <a:xfrm>
            <a:off x="359640" y="1187640"/>
            <a:ext cx="9720360" cy="58838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4f81bd"/>
                </a:solidFill>
                <a:latin typeface="Calibri"/>
              </a:rPr>
              <a:t>Antiquité</a:t>
            </a:r>
            <a:r>
              <a:rPr b="0" lang="fr-FR" sz="2000" spc="-1" strike="noStrike">
                <a:solidFill>
                  <a:srgbClr val="4f81bd"/>
                </a:solidFill>
                <a:latin typeface="Calibri"/>
              </a:rPr>
              <a:t> : Il est souvent fait allusion au sel dans la Bible</a:t>
            </a:r>
            <a:endParaRPr b="0" lang="fr-FR" sz="2000" spc="-1" strike="noStrike">
              <a:latin typeface="Arial"/>
            </a:endParaRPr>
          </a:p>
          <a:p>
            <a:pPr>
              <a:lnSpc>
                <a:spcPct val="100000"/>
              </a:lnSpc>
            </a:pPr>
            <a:r>
              <a:rPr b="0" lang="fr-FR" sz="2000" spc="-1" strike="noStrike">
                <a:solidFill>
                  <a:srgbClr val="4f81bd"/>
                </a:solidFill>
                <a:latin typeface="Calibri"/>
              </a:rPr>
              <a:t>Chez les Romains, le sel permettait à l’intendance de fournir des aliments conservés aux soldats.</a:t>
            </a:r>
            <a:endParaRPr b="0" lang="fr-FR" sz="2000" spc="-1" strike="noStrike">
              <a:latin typeface="Arial"/>
            </a:endParaRPr>
          </a:p>
          <a:p>
            <a:pPr>
              <a:lnSpc>
                <a:spcPct val="100000"/>
              </a:lnSpc>
            </a:pPr>
            <a:r>
              <a:rPr b="0" lang="fr-FR" sz="2000" spc="-1" strike="noStrike">
                <a:solidFill>
                  <a:srgbClr val="4f81bd"/>
                </a:solidFill>
                <a:latin typeface="Calibri"/>
              </a:rPr>
              <a:t>Le mot salaire provient de « sel » : les légionnaires romains percevaient une partie de leur solde en ration de sel.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2000" spc="-1" strike="noStrike">
                <a:solidFill>
                  <a:srgbClr val="4f81bd"/>
                </a:solidFill>
                <a:latin typeface="Calibri"/>
              </a:rPr>
              <a:t>Au Moyen Age </a:t>
            </a:r>
            <a:r>
              <a:rPr b="0" lang="fr-FR" sz="2000" spc="-1" strike="noStrike">
                <a:solidFill>
                  <a:srgbClr val="4f81bd"/>
                </a:solidFill>
                <a:latin typeface="Calibri"/>
              </a:rPr>
              <a:t>: l’un des plus puissants royaumes d’Europe était le Danemark grâce au commerce du sel et des poissons conservés avec le sel. Il en était de même pour les Pays Bas.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4f81bd"/>
                </a:solidFill>
                <a:latin typeface="Calibri"/>
              </a:rPr>
              <a:t>Le sel était soumis à un </a:t>
            </a:r>
            <a:r>
              <a:rPr b="1" lang="fr-FR" sz="2000" spc="-1" strike="noStrike">
                <a:solidFill>
                  <a:srgbClr val="4f81bd"/>
                </a:solidFill>
                <a:latin typeface="Calibri"/>
              </a:rPr>
              <a:t>impôt</a:t>
            </a:r>
            <a:r>
              <a:rPr b="0" lang="fr-FR" sz="2000" spc="-1" strike="noStrike">
                <a:solidFill>
                  <a:srgbClr val="4f81bd"/>
                </a:solidFill>
                <a:latin typeface="Calibri"/>
              </a:rPr>
              <a:t> partout. Par exemple en France, le commerce devint un monopole royal généralisé dans tout le royaume en 1342 par Philippe de Valois, pour financer les dépenses liées à la Guerre de Cent Ans.</a:t>
            </a:r>
            <a:endParaRPr b="0" lang="fr-FR" sz="2000" spc="-1" strike="noStrike">
              <a:latin typeface="Arial"/>
            </a:endParaRPr>
          </a:p>
          <a:p>
            <a:pPr>
              <a:lnSpc>
                <a:spcPct val="100000"/>
              </a:lnSpc>
            </a:pPr>
            <a:r>
              <a:rPr b="0" lang="fr-FR" sz="2000" spc="-1" strike="noStrike">
                <a:solidFill>
                  <a:srgbClr val="4f81bd"/>
                </a:solidFill>
                <a:latin typeface="Calibri"/>
              </a:rPr>
              <a:t>La taxe s’appelait la </a:t>
            </a:r>
            <a:r>
              <a:rPr b="1" lang="fr-FR" sz="2000" spc="-1" strike="noStrike">
                <a:solidFill>
                  <a:srgbClr val="4f81bd"/>
                </a:solidFill>
                <a:latin typeface="Calibri"/>
              </a:rPr>
              <a:t>Gabelle du sel</a:t>
            </a:r>
            <a:r>
              <a:rPr b="0" lang="fr-FR" sz="2000" spc="-1" strike="noStrike">
                <a:solidFill>
                  <a:srgbClr val="4f81bd"/>
                </a:solidFill>
                <a:latin typeface="Calibri"/>
              </a:rPr>
              <a:t>.</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4f81bd"/>
                </a:solidFill>
                <a:latin typeface="Calibri"/>
              </a:rPr>
              <a:t>Au moment de la Révolution française, la suppression de la gabelle faisait partie des doléances.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ffffff"/>
                </a:solidFill>
                <a:latin typeface="Calibri"/>
              </a:rPr>
              <a:t>Le sel était taxé dans beaucoup de pays, comme au Japon jusqu’en 1996.</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504000" y="301320"/>
            <a:ext cx="9071280" cy="637200"/>
          </a:xfrm>
          <a:prstGeom prst="rect">
            <a:avLst/>
          </a:prstGeom>
          <a:noFill/>
          <a:ln>
            <a:noFill/>
          </a:ln>
        </p:spPr>
        <p:txBody>
          <a:bodyPr lIns="0" rIns="0" tIns="0" bIns="0" anchor="ctr">
            <a:noAutofit/>
          </a:bodyPr>
          <a:p>
            <a:pPr algn="ctr">
              <a:lnSpc>
                <a:spcPct val="100000"/>
              </a:lnSpc>
            </a:pPr>
            <a:r>
              <a:rPr b="0" lang="fr-FR" sz="4400" spc="-1" strike="noStrike">
                <a:solidFill>
                  <a:srgbClr val="ffffff"/>
                </a:solidFill>
                <a:latin typeface="Arial"/>
              </a:rPr>
              <a:t>Marais salants</a:t>
            </a:r>
            <a:endParaRPr b="0" lang="fr-FR" sz="4400" spc="-1" strike="noStrike">
              <a:solidFill>
                <a:srgbClr val="000000"/>
              </a:solidFill>
              <a:latin typeface="Calibri"/>
            </a:endParaRPr>
          </a:p>
        </p:txBody>
      </p:sp>
      <p:graphicFrame>
        <p:nvGraphicFramePr>
          <p:cNvPr id="110" name="Espace réservé du graphique 2"/>
          <p:cNvGraphicFramePr/>
          <p:nvPr/>
        </p:nvGraphicFramePr>
        <p:xfrm>
          <a:off x="504000" y="1769040"/>
          <a:ext cx="9071280" cy="4384080"/>
        </p:xfrm>
        <a:graphic>
          <a:graphicData uri="http://schemas.openxmlformats.org/drawingml/2006/chart">
            <c:chart xmlns:c="http://schemas.openxmlformats.org/drawingml/2006/chart" xmlns:r="http://schemas.openxmlformats.org/officeDocument/2006/relationships" r:id="rId1"/>
          </a:graphicData>
        </a:graphic>
      </p:graphicFrame>
      <p:pic>
        <p:nvPicPr>
          <p:cNvPr id="111" name="Image 3" descr=""/>
          <p:cNvPicPr/>
          <p:nvPr/>
        </p:nvPicPr>
        <p:blipFill>
          <a:blip r:embed="rId2"/>
          <a:stretch/>
        </p:blipFill>
        <p:spPr>
          <a:xfrm>
            <a:off x="11160" y="928440"/>
            <a:ext cx="10079280" cy="567396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446</TotalTime>
  <Application>LibreOffice/6.1.5.2$Windows_X86_64 LibreOffice_project/90f8dcf33c87b3705e78202e3df5142b201bd805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2019-11-11T09:50:04Z</dcterms:created>
  <dc:creator>COIRIER DUET Emmanuelle</dc:creator>
  <dc:description/>
  <dc:language>fr-FR</dc:language>
  <cp:lastModifiedBy/>
  <dcterms:modified xsi:type="dcterms:W3CDTF">2019-11-27T20:29:12Z</dcterms:modified>
  <cp:revision>32</cp:revision>
  <dc:subject/>
  <dc:title>Blue Curve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16</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