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2576084-DA2A-43F9-9637-BA4C56094BE8}" type="datetimeFigureOut">
              <a:rPr lang="fr-FR" smtClean="0"/>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27724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576084-DA2A-43F9-9637-BA4C56094BE8}" type="datetimeFigureOut">
              <a:rPr lang="fr-FR" smtClean="0"/>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31106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576084-DA2A-43F9-9637-BA4C56094BE8}" type="datetimeFigureOut">
              <a:rPr lang="fr-FR" smtClean="0"/>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141558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576084-DA2A-43F9-9637-BA4C56094BE8}" type="datetimeFigureOut">
              <a:rPr lang="fr-FR" smtClean="0"/>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3242712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2576084-DA2A-43F9-9637-BA4C56094BE8}" type="datetimeFigureOut">
              <a:rPr lang="fr-FR" smtClean="0"/>
              <a:t>21/04/2020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263329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576084-DA2A-43F9-9637-BA4C56094BE8}" type="datetimeFigureOut">
              <a:rPr lang="fr-FR" smtClean="0"/>
              <a:t>21/04/2020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17362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2576084-DA2A-43F9-9637-BA4C56094BE8}" type="datetimeFigureOut">
              <a:rPr lang="fr-FR" smtClean="0"/>
              <a:t>21/04/2020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360034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576084-DA2A-43F9-9637-BA4C56094BE8}" type="datetimeFigureOut">
              <a:rPr lang="fr-FR" smtClean="0"/>
              <a:t>21/04/2020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132364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576084-DA2A-43F9-9637-BA4C56094BE8}" type="datetimeFigureOut">
              <a:rPr lang="fr-FR" smtClean="0"/>
              <a:t>21/04/2020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223765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576084-DA2A-43F9-9637-BA4C56094BE8}" type="datetimeFigureOut">
              <a:rPr lang="fr-FR" smtClean="0"/>
              <a:t>21/04/2020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241531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576084-DA2A-43F9-9637-BA4C56094BE8}" type="datetimeFigureOut">
              <a:rPr lang="fr-FR" smtClean="0"/>
              <a:t>21/04/2020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EBB7D1A-F8A3-494A-A898-295BCAA88E67}" type="slidenum">
              <a:rPr lang="fr-FR" smtClean="0"/>
              <a:t>‹N°›</a:t>
            </a:fld>
            <a:endParaRPr lang="fr-FR"/>
          </a:p>
        </p:txBody>
      </p:sp>
    </p:spTree>
    <p:extLst>
      <p:ext uri="{BB962C8B-B14F-4D97-AF65-F5344CB8AC3E}">
        <p14:creationId xmlns:p14="http://schemas.microsoft.com/office/powerpoint/2010/main" val="241696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76084-DA2A-43F9-9637-BA4C56094BE8}" type="datetimeFigureOut">
              <a:rPr lang="fr-FR" smtClean="0"/>
              <a:t>21/04/2020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B7D1A-F8A3-494A-A898-295BCAA88E67}" type="slidenum">
              <a:rPr lang="fr-FR" smtClean="0"/>
              <a:t>‹N°›</a:t>
            </a:fld>
            <a:endParaRPr lang="fr-FR"/>
          </a:p>
        </p:txBody>
      </p:sp>
    </p:spTree>
    <p:extLst>
      <p:ext uri="{BB962C8B-B14F-4D97-AF65-F5344CB8AC3E}">
        <p14:creationId xmlns:p14="http://schemas.microsoft.com/office/powerpoint/2010/main" val="1050662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oeuf rebondissant"/>
          <p:cNvPicPr>
            <a:picLocks noChangeAspect="1" noChangeArrowheads="1"/>
          </p:cNvPicPr>
          <p:nvPr/>
        </p:nvPicPr>
        <p:blipFill rotWithShape="1">
          <a:blip r:embed="rId2">
            <a:extLst>
              <a:ext uri="{28A0092B-C50C-407E-A947-70E740481C1C}">
                <a14:useLocalDpi xmlns:a14="http://schemas.microsoft.com/office/drawing/2010/main" val="0"/>
              </a:ext>
            </a:extLst>
          </a:blip>
          <a:srcRect r="3746" b="18636"/>
          <a:stretch/>
        </p:blipFill>
        <p:spPr bwMode="auto">
          <a:xfrm>
            <a:off x="77771" y="104390"/>
            <a:ext cx="1833646" cy="20614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71836" y="57072"/>
            <a:ext cx="10619875" cy="369332"/>
          </a:xfrm>
          <a:prstGeom prst="rect">
            <a:avLst/>
          </a:prstGeom>
        </p:spPr>
        <p:txBody>
          <a:bodyPr wrap="square">
            <a:spAutoFit/>
          </a:bodyPr>
          <a:lstStyle/>
          <a:p>
            <a:r>
              <a:rPr lang="fr-FR" b="1" i="0" dirty="0" smtClean="0">
                <a:solidFill>
                  <a:srgbClr val="000000"/>
                </a:solidFill>
                <a:effectLst/>
                <a:latin typeface="Hind-regular"/>
              </a:rPr>
              <a:t>Une petite expérience scientifique amusante pour faire rebondir un œuf, sans le casser !</a:t>
            </a:r>
            <a:endParaRPr lang="fr-FR" dirty="0"/>
          </a:p>
        </p:txBody>
      </p:sp>
      <p:sp>
        <p:nvSpPr>
          <p:cNvPr id="3" name="Rectangle 2"/>
          <p:cNvSpPr/>
          <p:nvPr/>
        </p:nvSpPr>
        <p:spPr>
          <a:xfrm>
            <a:off x="2071836" y="510535"/>
            <a:ext cx="8662737" cy="369332"/>
          </a:xfrm>
          <a:prstGeom prst="rect">
            <a:avLst/>
          </a:prstGeom>
        </p:spPr>
        <p:txBody>
          <a:bodyPr wrap="square">
            <a:spAutoFit/>
          </a:bodyPr>
          <a:lstStyle/>
          <a:p>
            <a:r>
              <a:rPr lang="fr-FR" b="0" i="0" cap="all" dirty="0" smtClean="0">
                <a:solidFill>
                  <a:srgbClr val="24BBD3"/>
                </a:solidFill>
                <a:effectLst/>
                <a:latin typeface="Pompiere-Regular"/>
              </a:rPr>
              <a:t>MATÉRIEL POUR RÉALISER "L'OEUF REBONDISSANT"</a:t>
            </a:r>
            <a:endParaRPr lang="fr-FR" dirty="0"/>
          </a:p>
        </p:txBody>
      </p:sp>
      <p:sp>
        <p:nvSpPr>
          <p:cNvPr id="4" name="Rectangle 3"/>
          <p:cNvSpPr/>
          <p:nvPr/>
        </p:nvSpPr>
        <p:spPr>
          <a:xfrm>
            <a:off x="2071836" y="987285"/>
            <a:ext cx="6096000" cy="738664"/>
          </a:xfrm>
          <a:prstGeom prst="rect">
            <a:avLst/>
          </a:prstGeom>
        </p:spPr>
        <p:txBody>
          <a:bodyPr>
            <a:spAutoFit/>
          </a:bodyPr>
          <a:lstStyle/>
          <a:p>
            <a:pPr>
              <a:buFont typeface="Arial" panose="020B0604020202020204" pitchFamily="34" charset="0"/>
              <a:buChar char="•"/>
            </a:pPr>
            <a:r>
              <a:rPr lang="fr-FR" sz="1400" b="0" i="0" dirty="0" smtClean="0">
                <a:solidFill>
                  <a:srgbClr val="000000"/>
                </a:solidFill>
                <a:effectLst/>
                <a:latin typeface="Hind-regular"/>
              </a:rPr>
              <a:t>un œuf cru</a:t>
            </a:r>
          </a:p>
          <a:p>
            <a:pPr>
              <a:buFont typeface="Arial" panose="020B0604020202020204" pitchFamily="34" charset="0"/>
              <a:buChar char="•"/>
            </a:pPr>
            <a:r>
              <a:rPr lang="fr-FR" sz="1400" b="0" i="0" dirty="0" smtClean="0">
                <a:solidFill>
                  <a:srgbClr val="000000"/>
                </a:solidFill>
                <a:effectLst/>
                <a:latin typeface="Hind-regular"/>
              </a:rPr>
              <a:t>du vinaigre blanc (vinaigre d’alcool)</a:t>
            </a:r>
          </a:p>
          <a:p>
            <a:pPr>
              <a:buFont typeface="Arial" panose="020B0604020202020204" pitchFamily="34" charset="0"/>
              <a:buChar char="•"/>
            </a:pPr>
            <a:r>
              <a:rPr lang="fr-FR" sz="1400" b="0" i="0" dirty="0" smtClean="0">
                <a:solidFill>
                  <a:srgbClr val="000000"/>
                </a:solidFill>
                <a:effectLst/>
                <a:latin typeface="Hind-regular"/>
              </a:rPr>
              <a:t>un grand verre</a:t>
            </a:r>
            <a:endParaRPr lang="fr-FR" sz="1400" b="0" i="0" dirty="0">
              <a:solidFill>
                <a:srgbClr val="000000"/>
              </a:solidFill>
              <a:effectLst/>
              <a:latin typeface="Hind-regular"/>
            </a:endParaRPr>
          </a:p>
        </p:txBody>
      </p:sp>
      <p:sp>
        <p:nvSpPr>
          <p:cNvPr id="5" name="Rectangle 4"/>
          <p:cNvSpPr/>
          <p:nvPr/>
        </p:nvSpPr>
        <p:spPr>
          <a:xfrm>
            <a:off x="3476424" y="1729301"/>
            <a:ext cx="7592762" cy="646331"/>
          </a:xfrm>
          <a:prstGeom prst="rect">
            <a:avLst/>
          </a:prstGeom>
        </p:spPr>
        <p:txBody>
          <a:bodyPr wrap="square">
            <a:spAutoFit/>
          </a:bodyPr>
          <a:lstStyle/>
          <a:p>
            <a:r>
              <a:rPr lang="fr-FR" b="0" i="0" cap="all" dirty="0" smtClean="0">
                <a:solidFill>
                  <a:srgbClr val="24BBD3"/>
                </a:solidFill>
                <a:effectLst/>
                <a:latin typeface="Pompiere-Regular"/>
              </a:rPr>
              <a:t>ÉTAPE 1 :</a:t>
            </a:r>
          </a:p>
          <a:p>
            <a:r>
              <a:rPr lang="fr-FR" sz="1400" b="0" i="0" dirty="0" smtClean="0">
                <a:solidFill>
                  <a:srgbClr val="000000"/>
                </a:solidFill>
                <a:effectLst/>
                <a:latin typeface="Hind-regular"/>
              </a:rPr>
              <a:t>Déposez l’œuf cru dans le grand verre et recouvrez-le de vinaigre blanc</a:t>
            </a:r>
            <a:r>
              <a:rPr lang="fr-FR" b="0" i="0" dirty="0" smtClean="0">
                <a:solidFill>
                  <a:srgbClr val="000000"/>
                </a:solidFill>
                <a:effectLst/>
                <a:latin typeface="Hind-regular"/>
              </a:rPr>
              <a:t>.</a:t>
            </a:r>
            <a:endParaRPr lang="fr-FR" b="0" i="0" dirty="0">
              <a:solidFill>
                <a:srgbClr val="000000"/>
              </a:solidFill>
              <a:effectLst/>
              <a:latin typeface="Hind-regular"/>
            </a:endParaRPr>
          </a:p>
        </p:txBody>
      </p:sp>
      <p:pic>
        <p:nvPicPr>
          <p:cNvPr id="6" name="Image 5"/>
          <p:cNvPicPr>
            <a:picLocks noChangeAspect="1"/>
          </p:cNvPicPr>
          <p:nvPr/>
        </p:nvPicPr>
        <p:blipFill rotWithShape="1">
          <a:blip r:embed="rId3"/>
          <a:srcRect l="21766" t="21764" r="39643" b="15736"/>
          <a:stretch/>
        </p:blipFill>
        <p:spPr>
          <a:xfrm>
            <a:off x="9824453" y="959419"/>
            <a:ext cx="2093227" cy="1905973"/>
          </a:xfrm>
          <a:prstGeom prst="rect">
            <a:avLst/>
          </a:prstGeom>
        </p:spPr>
      </p:pic>
      <p:sp>
        <p:nvSpPr>
          <p:cNvPr id="7" name="Rectangle 6"/>
          <p:cNvSpPr/>
          <p:nvPr/>
        </p:nvSpPr>
        <p:spPr>
          <a:xfrm>
            <a:off x="93011" y="2527249"/>
            <a:ext cx="11794189" cy="954107"/>
          </a:xfrm>
          <a:prstGeom prst="rect">
            <a:avLst/>
          </a:prstGeom>
        </p:spPr>
        <p:txBody>
          <a:bodyPr wrap="square">
            <a:spAutoFit/>
          </a:bodyPr>
          <a:lstStyle/>
          <a:p>
            <a:r>
              <a:rPr lang="fr-FR" sz="1400" b="0" i="0" dirty="0" smtClean="0">
                <a:solidFill>
                  <a:srgbClr val="000000"/>
                </a:solidFill>
                <a:effectLst/>
                <a:latin typeface="Hind-regular"/>
              </a:rPr>
              <a:t>Dès les premières secondes, vous pouvez observer le début d’une réaction chimique classique : </a:t>
            </a:r>
          </a:p>
          <a:p>
            <a:r>
              <a:rPr lang="fr-FR" sz="1400" b="0" i="0" dirty="0" smtClean="0">
                <a:solidFill>
                  <a:srgbClr val="000000"/>
                </a:solidFill>
                <a:effectLst/>
                <a:latin typeface="Hind-regular"/>
              </a:rPr>
              <a:t>la dissolution d’une matière solide dans un liquide.</a:t>
            </a:r>
          </a:p>
          <a:p>
            <a:r>
              <a:rPr lang="fr-FR" sz="1400" b="0" i="0" dirty="0" smtClean="0">
                <a:solidFill>
                  <a:srgbClr val="000000"/>
                </a:solidFill>
                <a:effectLst/>
                <a:latin typeface="Hind-regular"/>
              </a:rPr>
              <a:t>Ici, la matière solide est le carbonate de calcium qui constitue la coquille d’œuf. Et quand on fait se rencontrer carbonate de calcium et acide acétique (ici, c’est le vinaigre), il se passe une réaction qui </a:t>
            </a:r>
            <a:r>
              <a:rPr lang="fr-FR" sz="1400" dirty="0" smtClean="0">
                <a:solidFill>
                  <a:srgbClr val="000000"/>
                </a:solidFill>
                <a:latin typeface="Hind-regular"/>
              </a:rPr>
              <a:t>produit du gaz c</a:t>
            </a:r>
            <a:r>
              <a:rPr lang="fr-FR" sz="1400" b="0" i="0" dirty="0" smtClean="0">
                <a:solidFill>
                  <a:srgbClr val="000000"/>
                </a:solidFill>
                <a:effectLst/>
                <a:latin typeface="Hind-regular"/>
              </a:rPr>
              <a:t>arbonique.</a:t>
            </a:r>
            <a:endParaRPr lang="fr-FR" sz="1400" b="0" i="0" dirty="0">
              <a:solidFill>
                <a:srgbClr val="000000"/>
              </a:solidFill>
              <a:effectLst/>
              <a:latin typeface="Hind-regular"/>
            </a:endParaRPr>
          </a:p>
        </p:txBody>
      </p:sp>
      <p:sp>
        <p:nvSpPr>
          <p:cNvPr id="8" name="Rectangle 7"/>
          <p:cNvSpPr/>
          <p:nvPr/>
        </p:nvSpPr>
        <p:spPr>
          <a:xfrm>
            <a:off x="2293620" y="3524708"/>
            <a:ext cx="10119360" cy="738664"/>
          </a:xfrm>
          <a:prstGeom prst="rect">
            <a:avLst/>
          </a:prstGeom>
        </p:spPr>
        <p:txBody>
          <a:bodyPr wrap="square">
            <a:spAutoFit/>
          </a:bodyPr>
          <a:lstStyle/>
          <a:p>
            <a:r>
              <a:rPr lang="fr-FR" sz="1400" b="0" i="0" dirty="0" smtClean="0">
                <a:solidFill>
                  <a:srgbClr val="000000"/>
                </a:solidFill>
                <a:effectLst/>
                <a:latin typeface="Hind-regular"/>
              </a:rPr>
              <a:t>Ce gaz est d’ailleurs immédiatement visible sous la forme d’une multitude de petites bulles à la surface de la coquille.</a:t>
            </a:r>
          </a:p>
          <a:p>
            <a:r>
              <a:rPr lang="fr-FR" sz="1400" b="0" i="0" dirty="0" smtClean="0">
                <a:solidFill>
                  <a:srgbClr val="000000"/>
                </a:solidFill>
                <a:effectLst/>
                <a:latin typeface="Hind-regular"/>
              </a:rPr>
              <a:t>Après 1h, la couche superficielle de la coquille, celle qui est colorée, est quasiment entièrement dissoute mais il reste une belle épaisseur solide.</a:t>
            </a:r>
            <a:endParaRPr lang="fr-FR" sz="1400" b="0" i="0" dirty="0">
              <a:solidFill>
                <a:srgbClr val="000000"/>
              </a:solidFill>
              <a:effectLst/>
              <a:latin typeface="Hind-regular"/>
            </a:endParaRPr>
          </a:p>
        </p:txBody>
      </p:sp>
      <p:pic>
        <p:nvPicPr>
          <p:cNvPr id="9" name="Image 8"/>
          <p:cNvPicPr>
            <a:picLocks noChangeAspect="1"/>
          </p:cNvPicPr>
          <p:nvPr/>
        </p:nvPicPr>
        <p:blipFill rotWithShape="1">
          <a:blip r:embed="rId4"/>
          <a:srcRect l="14861" t="24740" r="39605" b="11719"/>
          <a:stretch/>
        </p:blipFill>
        <p:spPr>
          <a:xfrm>
            <a:off x="142686" y="3509854"/>
            <a:ext cx="2097594" cy="1645701"/>
          </a:xfrm>
          <a:prstGeom prst="rect">
            <a:avLst/>
          </a:prstGeom>
        </p:spPr>
      </p:pic>
      <p:sp>
        <p:nvSpPr>
          <p:cNvPr id="10" name="Rectangle 9"/>
          <p:cNvSpPr/>
          <p:nvPr/>
        </p:nvSpPr>
        <p:spPr>
          <a:xfrm>
            <a:off x="3228174" y="4317301"/>
            <a:ext cx="7170420" cy="800219"/>
          </a:xfrm>
          <a:prstGeom prst="rect">
            <a:avLst/>
          </a:prstGeom>
        </p:spPr>
        <p:txBody>
          <a:bodyPr wrap="square">
            <a:spAutoFit/>
          </a:bodyPr>
          <a:lstStyle/>
          <a:p>
            <a:r>
              <a:rPr lang="fr-FR" b="0" i="0" cap="all" dirty="0" smtClean="0">
                <a:solidFill>
                  <a:srgbClr val="24BBD3"/>
                </a:solidFill>
                <a:effectLst/>
                <a:latin typeface="Pompiere-Regular"/>
              </a:rPr>
              <a:t>ÉTAPE 2 :</a:t>
            </a:r>
          </a:p>
          <a:p>
            <a:r>
              <a:rPr lang="fr-FR" sz="1400" b="0" i="0" dirty="0" smtClean="0">
                <a:solidFill>
                  <a:srgbClr val="000000"/>
                </a:solidFill>
                <a:effectLst/>
                <a:latin typeface="Hind-regular"/>
              </a:rPr>
              <a:t>En tout, il faudra que l’œuf passe 24 heures plongé dans le vinaigre pour que la totalité de sa coquille soit dissoute.</a:t>
            </a:r>
            <a:endParaRPr lang="fr-FR" sz="1400" b="0" i="0" dirty="0">
              <a:solidFill>
                <a:srgbClr val="000000"/>
              </a:solidFill>
              <a:effectLst/>
              <a:latin typeface="Hind-regular"/>
            </a:endParaRPr>
          </a:p>
        </p:txBody>
      </p:sp>
      <p:pic>
        <p:nvPicPr>
          <p:cNvPr id="12" name="Image 11"/>
          <p:cNvPicPr>
            <a:picLocks noChangeAspect="1"/>
          </p:cNvPicPr>
          <p:nvPr/>
        </p:nvPicPr>
        <p:blipFill rotWithShape="1">
          <a:blip r:embed="rId5"/>
          <a:srcRect l="24670" t="25000" r="51465" b="15364"/>
          <a:stretch/>
        </p:blipFill>
        <p:spPr>
          <a:xfrm>
            <a:off x="10451769" y="4224807"/>
            <a:ext cx="1423759" cy="2000250"/>
          </a:xfrm>
          <a:prstGeom prst="rect">
            <a:avLst/>
          </a:prstGeom>
        </p:spPr>
      </p:pic>
      <p:sp>
        <p:nvSpPr>
          <p:cNvPr id="11" name="Rectangle 10"/>
          <p:cNvSpPr/>
          <p:nvPr/>
        </p:nvSpPr>
        <p:spPr>
          <a:xfrm>
            <a:off x="3241320" y="5150324"/>
            <a:ext cx="7210449" cy="738664"/>
          </a:xfrm>
          <a:prstGeom prst="rect">
            <a:avLst/>
          </a:prstGeom>
        </p:spPr>
        <p:txBody>
          <a:bodyPr wrap="square">
            <a:spAutoFit/>
          </a:bodyPr>
          <a:lstStyle/>
          <a:p>
            <a:r>
              <a:rPr lang="fr-FR" sz="1400" b="0" i="0" dirty="0" smtClean="0">
                <a:solidFill>
                  <a:srgbClr val="000000"/>
                </a:solidFill>
                <a:effectLst/>
                <a:latin typeface="Hind-regular"/>
              </a:rPr>
              <a:t>On peut observer que le blanc et le jaune ne sont plus retenus que par une membrane qui a conservé la forme de l’œuf. On peut également constater que l’œuf est encore cru et que le jaune se déplace librement dans le blanc.</a:t>
            </a:r>
            <a:endParaRPr lang="fr-FR" sz="1400" dirty="0"/>
          </a:p>
        </p:txBody>
      </p:sp>
      <p:pic>
        <p:nvPicPr>
          <p:cNvPr id="14" name="Picture 2" descr="http://cdn3.momes.net/var/momes/storage/images/media/images/edito-15/oeuf-rebondissant-6/1254020-1-fre-FR/Oeuf-rebondissant-6_imageful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t="13081" r="4245" b="16961"/>
          <a:stretch/>
        </p:blipFill>
        <p:spPr bwMode="auto">
          <a:xfrm>
            <a:off x="73961" y="5426276"/>
            <a:ext cx="254782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248350" y="6296964"/>
            <a:ext cx="10343700" cy="584775"/>
          </a:xfrm>
          <a:prstGeom prst="rect">
            <a:avLst/>
          </a:prstGeom>
        </p:spPr>
        <p:txBody>
          <a:bodyPr wrap="square">
            <a:spAutoFit/>
          </a:bodyPr>
          <a:lstStyle/>
          <a:p>
            <a:pPr algn="ctr"/>
            <a:r>
              <a:rPr lang="fr-FR" sz="1400" b="1" i="0" dirty="0" smtClean="0">
                <a:solidFill>
                  <a:srgbClr val="000000"/>
                </a:solidFill>
                <a:effectLst/>
                <a:latin typeface="Hind-regular"/>
              </a:rPr>
              <a:t>Le truc amusant, c'est que cette membrane est suffisamment solide pour que vous puissiez faire rebondir l’œuf !</a:t>
            </a:r>
          </a:p>
          <a:p>
            <a:pPr algn="ctr"/>
            <a:r>
              <a:rPr lang="fr-FR" sz="1400" b="1" i="0" dirty="0" smtClean="0">
                <a:solidFill>
                  <a:srgbClr val="000000"/>
                </a:solidFill>
                <a:effectLst/>
                <a:latin typeface="Hind-regular"/>
              </a:rPr>
              <a:t>Commencez par une petite hauteur -pas plus de 5 centimètres. C’est impressionnant </a:t>
            </a:r>
            <a:r>
              <a:rPr lang="fr-FR" b="1" i="0" dirty="0" smtClean="0">
                <a:solidFill>
                  <a:srgbClr val="000000"/>
                </a:solidFill>
                <a:effectLst/>
                <a:latin typeface="Hind-regular"/>
              </a:rPr>
              <a:t>!</a:t>
            </a:r>
            <a:endParaRPr lang="fr-FR" b="1" i="0" dirty="0">
              <a:solidFill>
                <a:srgbClr val="000000"/>
              </a:solidFill>
              <a:effectLst/>
              <a:latin typeface="Hind-regular"/>
            </a:endParaRPr>
          </a:p>
        </p:txBody>
      </p:sp>
    </p:spTree>
    <p:extLst>
      <p:ext uri="{BB962C8B-B14F-4D97-AF65-F5344CB8AC3E}">
        <p14:creationId xmlns:p14="http://schemas.microsoft.com/office/powerpoint/2010/main" val="194739367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203</Words>
  <Application>Microsoft Office PowerPoint</Application>
  <PresentationFormat>Grand écran</PresentationFormat>
  <Paragraphs>17</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Calibri Light</vt:lpstr>
      <vt:lpstr>Hind-regular</vt:lpstr>
      <vt:lpstr>Pompiere-Regular</vt:lpstr>
      <vt:lpstr>Thème Office</vt:lpstr>
      <vt:lpstr>Présentation PowerPoint</vt:lpstr>
    </vt:vector>
  </TitlesOfParts>
  <Company>GMH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AUBIER, Marie (ATY)</dc:creator>
  <cp:lastModifiedBy>caroline</cp:lastModifiedBy>
  <cp:revision>5</cp:revision>
  <dcterms:created xsi:type="dcterms:W3CDTF">2020-04-21T14:30:30Z</dcterms:created>
  <dcterms:modified xsi:type="dcterms:W3CDTF">2020-04-21T16:30:57Z</dcterms:modified>
</cp:coreProperties>
</file>