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4" r:id="rId3"/>
    <p:sldId id="265" r:id="rId4"/>
    <p:sldId id="266" r:id="rId5"/>
    <p:sldId id="268" r:id="rId6"/>
    <p:sldId id="267" r:id="rId7"/>
    <p:sldId id="269" r:id="rId8"/>
    <p:sldId id="270" r:id="rId9"/>
    <p:sldId id="271" r:id="rId10"/>
    <p:sldId id="272" r:id="rId11"/>
    <p:sldId id="273" r:id="rId12"/>
    <p:sldId id="274" r:id="rId13"/>
    <p:sldId id="275" r:id="rId14"/>
    <p:sldId id="276" r:id="rId15"/>
    <p:sldId id="277"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859" autoAdjust="0"/>
    <p:restoredTop sz="87748" autoAdjust="0"/>
  </p:normalViewPr>
  <p:slideViewPr>
    <p:cSldViewPr>
      <p:cViewPr>
        <p:scale>
          <a:sx n="75" d="100"/>
          <a:sy n="75" d="100"/>
        </p:scale>
        <p:origin x="-7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5EE36-DC83-491B-8671-E596B5C80A72}" type="datetimeFigureOut">
              <a:rPr lang="fr-FR" smtClean="0"/>
              <a:pPr/>
              <a:t>06/06/2010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3D3675-B8C9-4B4C-9E94-4AF72CF5061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4EF3406-C0F4-4070-A9A9-719935459765}" type="datetimeFigureOut">
              <a:rPr lang="fr-FR" smtClean="0"/>
              <a:pPr/>
              <a:t>06/06/2010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6A63E8-A957-4F3B-8CE4-574C1F7053A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4EF3406-C0F4-4070-A9A9-719935459765}" type="datetimeFigureOut">
              <a:rPr lang="fr-FR" smtClean="0"/>
              <a:pPr/>
              <a:t>06/06/2010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6A63E8-A957-4F3B-8CE4-574C1F7053A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4EF3406-C0F4-4070-A9A9-719935459765}" type="datetimeFigureOut">
              <a:rPr lang="fr-FR" smtClean="0"/>
              <a:pPr/>
              <a:t>06/06/2010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6A63E8-A957-4F3B-8CE4-574C1F7053A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4EF3406-C0F4-4070-A9A9-719935459765}" type="datetimeFigureOut">
              <a:rPr lang="fr-FR" smtClean="0"/>
              <a:pPr/>
              <a:t>06/06/2010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6A63E8-A957-4F3B-8CE4-574C1F7053A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4EF3406-C0F4-4070-A9A9-719935459765}" type="datetimeFigureOut">
              <a:rPr lang="fr-FR" smtClean="0"/>
              <a:pPr/>
              <a:t>06/06/2010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6A63E8-A957-4F3B-8CE4-574C1F7053A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4EF3406-C0F4-4070-A9A9-719935459765}" type="datetimeFigureOut">
              <a:rPr lang="fr-FR" smtClean="0"/>
              <a:pPr/>
              <a:t>06/06/2010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6A63E8-A957-4F3B-8CE4-574C1F7053A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4EF3406-C0F4-4070-A9A9-719935459765}" type="datetimeFigureOut">
              <a:rPr lang="fr-FR" smtClean="0"/>
              <a:pPr/>
              <a:t>06/06/2010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26A63E8-A957-4F3B-8CE4-574C1F7053A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4EF3406-C0F4-4070-A9A9-719935459765}" type="datetimeFigureOut">
              <a:rPr lang="fr-FR" smtClean="0"/>
              <a:pPr/>
              <a:t>06/06/2010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26A63E8-A957-4F3B-8CE4-574C1F7053A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4EF3406-C0F4-4070-A9A9-719935459765}" type="datetimeFigureOut">
              <a:rPr lang="fr-FR" smtClean="0"/>
              <a:pPr/>
              <a:t>06/06/2010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26A63E8-A957-4F3B-8CE4-574C1F7053A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4EF3406-C0F4-4070-A9A9-719935459765}" type="datetimeFigureOut">
              <a:rPr lang="fr-FR" smtClean="0"/>
              <a:pPr/>
              <a:t>06/06/2010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6A63E8-A957-4F3B-8CE4-574C1F7053A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4EF3406-C0F4-4070-A9A9-719935459765}" type="datetimeFigureOut">
              <a:rPr lang="fr-FR" smtClean="0"/>
              <a:pPr/>
              <a:t>06/06/2010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6A63E8-A957-4F3B-8CE4-574C1F7053A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F3406-C0F4-4070-A9A9-719935459765}" type="datetimeFigureOut">
              <a:rPr lang="fr-FR" smtClean="0"/>
              <a:pPr/>
              <a:t>06/06/2010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A63E8-A957-4F3B-8CE4-574C1F7053A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visoterra.com/images/original/petit-marche-visoterra-27073.jpg"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642918"/>
            <a:ext cx="7772400" cy="1470025"/>
          </a:xfrm>
        </p:spPr>
        <p:txBody>
          <a:bodyPr>
            <a:normAutofit fontScale="90000"/>
          </a:bodyPr>
          <a:lstStyle/>
          <a:p>
            <a:r>
              <a:rPr lang="fr-FR" dirty="0" smtClean="0"/>
              <a:t>Our trip to South </a:t>
            </a:r>
            <a:r>
              <a:rPr lang="en-US" dirty="0" smtClean="0"/>
              <a:t>Africa</a:t>
            </a:r>
            <a:br>
              <a:rPr lang="en-US" dirty="0" smtClean="0"/>
            </a:br>
            <a:r>
              <a:rPr lang="en-US" dirty="0" smtClean="0"/>
              <a:t>(from the 18th of June to the </a:t>
            </a:r>
            <a:r>
              <a:rPr lang="en-US" dirty="0" smtClean="0"/>
              <a:t>2nd </a:t>
            </a:r>
            <a:r>
              <a:rPr lang="en-US" dirty="0" smtClean="0"/>
              <a:t>of July, 2010)</a:t>
            </a:r>
            <a:br>
              <a:rPr lang="en-US" dirty="0" smtClean="0"/>
            </a:br>
            <a:endParaRPr lang="en-US" dirty="0"/>
          </a:p>
        </p:txBody>
      </p:sp>
      <p:pic>
        <p:nvPicPr>
          <p:cNvPr id="4" name="Image 3" descr="Italia[1].jpg"/>
          <p:cNvPicPr>
            <a:picLocks noChangeAspect="1"/>
          </p:cNvPicPr>
          <p:nvPr/>
        </p:nvPicPr>
        <p:blipFill>
          <a:blip r:embed="rId2" cstate="print"/>
          <a:stretch>
            <a:fillRect/>
          </a:stretch>
        </p:blipFill>
        <p:spPr>
          <a:xfrm>
            <a:off x="0" y="2285992"/>
            <a:ext cx="2887522" cy="3071834"/>
          </a:xfrm>
          <a:prstGeom prst="rect">
            <a:avLst/>
          </a:prstGeom>
        </p:spPr>
      </p:pic>
      <p:pic>
        <p:nvPicPr>
          <p:cNvPr id="5" name="Image 4" descr="fifa_coupe_du_monde_afrique_du_sud[1].jpg"/>
          <p:cNvPicPr>
            <a:picLocks noChangeAspect="1"/>
          </p:cNvPicPr>
          <p:nvPr/>
        </p:nvPicPr>
        <p:blipFill>
          <a:blip r:embed="rId3" cstate="print"/>
          <a:stretch>
            <a:fillRect/>
          </a:stretch>
        </p:blipFill>
        <p:spPr>
          <a:xfrm>
            <a:off x="6215074" y="2428868"/>
            <a:ext cx="2493186" cy="2857520"/>
          </a:xfrm>
          <a:prstGeom prst="rect">
            <a:avLst/>
          </a:prstGeom>
        </p:spPr>
      </p:pic>
      <p:sp>
        <p:nvSpPr>
          <p:cNvPr id="6" name="ZoneTexte 5"/>
          <p:cNvSpPr txBox="1"/>
          <p:nvPr/>
        </p:nvSpPr>
        <p:spPr>
          <a:xfrm>
            <a:off x="2500298" y="2500306"/>
            <a:ext cx="4500594" cy="2246769"/>
          </a:xfrm>
          <a:prstGeom prst="rect">
            <a:avLst/>
          </a:prstGeom>
          <a:noFill/>
        </p:spPr>
        <p:txBody>
          <a:bodyPr wrap="square" rtlCol="0">
            <a:spAutoFit/>
          </a:bodyPr>
          <a:lstStyle/>
          <a:p>
            <a:pPr>
              <a:buFont typeface="Arial" pitchFamily="34" charset="0"/>
              <a:buChar char="•"/>
            </a:pPr>
            <a:r>
              <a:rPr lang="en-US" sz="2800" dirty="0" smtClean="0">
                <a:latin typeface="Matisse ITC" pitchFamily="82" charset="0"/>
              </a:rPr>
              <a:t>First city: Nelspruit</a:t>
            </a:r>
          </a:p>
          <a:p>
            <a:pPr>
              <a:buFont typeface="Arial" pitchFamily="34" charset="0"/>
              <a:buChar char="•"/>
            </a:pPr>
            <a:endParaRPr lang="en-US" sz="2800" dirty="0" smtClean="0">
              <a:latin typeface="Matisse ITC" pitchFamily="82" charset="0"/>
            </a:endParaRPr>
          </a:p>
          <a:p>
            <a:pPr>
              <a:buFont typeface="Arial" pitchFamily="34" charset="0"/>
              <a:buChar char="•"/>
            </a:pPr>
            <a:r>
              <a:rPr lang="en-US" sz="2800" dirty="0" smtClean="0">
                <a:latin typeface="Matisse ITC" pitchFamily="82" charset="0"/>
              </a:rPr>
              <a:t>Second city: </a:t>
            </a:r>
            <a:r>
              <a:rPr lang="en-US" sz="2800" dirty="0" err="1" smtClean="0">
                <a:latin typeface="Matisse ITC" pitchFamily="82" charset="0"/>
              </a:rPr>
              <a:t>Polokwane</a:t>
            </a:r>
            <a:endParaRPr lang="en-US" sz="2800" dirty="0" smtClean="0">
              <a:latin typeface="Matisse ITC" pitchFamily="82" charset="0"/>
            </a:endParaRPr>
          </a:p>
          <a:p>
            <a:pPr>
              <a:buFont typeface="Arial" pitchFamily="34" charset="0"/>
              <a:buChar char="•"/>
            </a:pPr>
            <a:endParaRPr lang="en-US" sz="2800" dirty="0" smtClean="0">
              <a:latin typeface="Matisse ITC" pitchFamily="82" charset="0"/>
            </a:endParaRPr>
          </a:p>
          <a:p>
            <a:pPr>
              <a:buFont typeface="Arial" pitchFamily="34" charset="0"/>
              <a:buChar char="•"/>
            </a:pPr>
            <a:r>
              <a:rPr lang="en-US" sz="2800" dirty="0" smtClean="0">
                <a:latin typeface="Matisse ITC" pitchFamily="82" charset="0"/>
              </a:rPr>
              <a:t>Third city: Johannesburg</a:t>
            </a:r>
            <a:endParaRPr lang="en-US" sz="2800" dirty="0">
              <a:latin typeface="Matisse ITC"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229600" cy="1143000"/>
          </a:xfrm>
        </p:spPr>
        <p:txBody>
          <a:bodyPr>
            <a:normAutofit/>
          </a:bodyPr>
          <a:lstStyle/>
          <a:p>
            <a:r>
              <a:rPr lang="fr-FR" sz="3600" u="sng" dirty="0" smtClean="0"/>
              <a:t>26th </a:t>
            </a:r>
            <a:r>
              <a:rPr lang="fr-FR" sz="3600" u="sng" dirty="0" smtClean="0"/>
              <a:t>of </a:t>
            </a:r>
            <a:r>
              <a:rPr lang="fr-FR" sz="3600" u="sng" dirty="0" err="1" smtClean="0"/>
              <a:t>June</a:t>
            </a:r>
            <a:r>
              <a:rPr lang="fr-FR" sz="3600" u="sng" dirty="0" smtClean="0"/>
              <a:t>: </a:t>
            </a:r>
            <a:r>
              <a:rPr lang="fr-FR" sz="3600" u="sng" dirty="0" err="1" smtClean="0"/>
              <a:t>leaving</a:t>
            </a:r>
            <a:r>
              <a:rPr lang="fr-FR" sz="3600" u="sng" dirty="0" smtClean="0"/>
              <a:t> </a:t>
            </a:r>
            <a:r>
              <a:rPr lang="fr-FR" sz="3600" u="sng" dirty="0" err="1" smtClean="0"/>
              <a:t>Polokwane</a:t>
            </a:r>
            <a:endParaRPr lang="fr-FR" sz="3600" u="sng" dirty="0"/>
          </a:p>
        </p:txBody>
      </p:sp>
      <p:sp>
        <p:nvSpPr>
          <p:cNvPr id="4" name="ZoneTexte 3"/>
          <p:cNvSpPr txBox="1"/>
          <p:nvPr/>
        </p:nvSpPr>
        <p:spPr>
          <a:xfrm>
            <a:off x="0" y="1643050"/>
            <a:ext cx="2928926" cy="3693319"/>
          </a:xfrm>
          <a:prstGeom prst="rect">
            <a:avLst/>
          </a:prstGeom>
          <a:noFill/>
        </p:spPr>
        <p:txBody>
          <a:bodyPr wrap="square" rtlCol="0">
            <a:spAutoFit/>
          </a:bodyPr>
          <a:lstStyle/>
          <a:p>
            <a:pPr algn="just"/>
            <a:r>
              <a:rPr lang="fr-FR" dirty="0" err="1" smtClean="0"/>
              <a:t>Leaving</a:t>
            </a:r>
            <a:r>
              <a:rPr lang="fr-FR" dirty="0" smtClean="0"/>
              <a:t> </a:t>
            </a:r>
            <a:r>
              <a:rPr lang="fr-FR" dirty="0" err="1" smtClean="0"/>
              <a:t>Polokwane</a:t>
            </a:r>
            <a:r>
              <a:rPr lang="fr-FR" dirty="0" smtClean="0"/>
              <a:t> </a:t>
            </a:r>
            <a:r>
              <a:rPr lang="fr-FR" dirty="0" err="1" smtClean="0"/>
              <a:t>was</a:t>
            </a:r>
            <a:r>
              <a:rPr lang="fr-FR" dirty="0" smtClean="0"/>
              <a:t> </a:t>
            </a:r>
            <a:r>
              <a:rPr lang="fr-FR" dirty="0" err="1" smtClean="0"/>
              <a:t>quite</a:t>
            </a:r>
            <a:r>
              <a:rPr lang="fr-FR" dirty="0" smtClean="0"/>
              <a:t> </a:t>
            </a:r>
            <a:r>
              <a:rPr lang="fr-FR" dirty="0" err="1" smtClean="0"/>
              <a:t>difficult</a:t>
            </a:r>
            <a:r>
              <a:rPr lang="fr-FR" dirty="0" smtClean="0"/>
              <a:t>, </a:t>
            </a:r>
            <a:r>
              <a:rPr lang="fr-FR" dirty="0" err="1" smtClean="0"/>
              <a:t>we</a:t>
            </a:r>
            <a:r>
              <a:rPr lang="fr-FR" dirty="0" smtClean="0"/>
              <a:t> </a:t>
            </a:r>
            <a:r>
              <a:rPr lang="fr-FR" dirty="0" err="1" smtClean="0"/>
              <a:t>had</a:t>
            </a:r>
            <a:r>
              <a:rPr lang="fr-FR" dirty="0" smtClean="0"/>
              <a:t> </a:t>
            </a:r>
            <a:r>
              <a:rPr lang="fr-FR" dirty="0" err="1" smtClean="0"/>
              <a:t>such</a:t>
            </a:r>
            <a:r>
              <a:rPr lang="fr-FR" dirty="0" smtClean="0"/>
              <a:t> a </a:t>
            </a:r>
            <a:r>
              <a:rPr lang="fr-FR" dirty="0" err="1" smtClean="0"/>
              <a:t>great</a:t>
            </a:r>
            <a:r>
              <a:rPr lang="fr-FR" dirty="0" smtClean="0"/>
              <a:t> time </a:t>
            </a:r>
            <a:r>
              <a:rPr lang="fr-FR" dirty="0" err="1" smtClean="0"/>
              <a:t>here</a:t>
            </a:r>
            <a:r>
              <a:rPr lang="fr-FR" dirty="0" smtClean="0"/>
              <a:t>! But </a:t>
            </a:r>
            <a:r>
              <a:rPr lang="fr-FR" dirty="0" err="1" smtClean="0"/>
              <a:t>we</a:t>
            </a:r>
            <a:r>
              <a:rPr lang="fr-FR" dirty="0" smtClean="0"/>
              <a:t> </a:t>
            </a:r>
            <a:r>
              <a:rPr lang="fr-FR" dirty="0" err="1" smtClean="0"/>
              <a:t>had</a:t>
            </a:r>
            <a:r>
              <a:rPr lang="fr-FR" dirty="0" smtClean="0"/>
              <a:t> to move on to the </a:t>
            </a:r>
            <a:r>
              <a:rPr lang="fr-FR" dirty="0" err="1" smtClean="0"/>
              <a:t>next</a:t>
            </a:r>
            <a:r>
              <a:rPr lang="fr-FR" dirty="0" smtClean="0"/>
              <a:t> match in Johannesburg, one of the </a:t>
            </a:r>
            <a:r>
              <a:rPr lang="fr-FR" dirty="0" err="1" smtClean="0"/>
              <a:t>hightlights</a:t>
            </a:r>
            <a:r>
              <a:rPr lang="fr-FR" dirty="0" smtClean="0"/>
              <a:t> of </a:t>
            </a:r>
            <a:r>
              <a:rPr lang="fr-FR" dirty="0" err="1" smtClean="0"/>
              <a:t>our</a:t>
            </a:r>
            <a:r>
              <a:rPr lang="fr-FR" dirty="0" smtClean="0"/>
              <a:t> trip: </a:t>
            </a:r>
            <a:r>
              <a:rPr lang="fr-FR" dirty="0" err="1" smtClean="0"/>
              <a:t>Italy</a:t>
            </a:r>
            <a:r>
              <a:rPr lang="fr-FR" dirty="0" smtClean="0"/>
              <a:t> vs </a:t>
            </a:r>
            <a:r>
              <a:rPr lang="fr-FR" dirty="0" err="1" smtClean="0"/>
              <a:t>Greece</a:t>
            </a:r>
            <a:r>
              <a:rPr lang="fr-FR" dirty="0" smtClean="0"/>
              <a:t>, the clash </a:t>
            </a:r>
            <a:r>
              <a:rPr lang="fr-FR" dirty="0" smtClean="0"/>
              <a:t>of the Titans</a:t>
            </a:r>
            <a:r>
              <a:rPr lang="fr-FR" dirty="0" smtClean="0"/>
              <a:t>!</a:t>
            </a:r>
          </a:p>
          <a:p>
            <a:pPr algn="just"/>
            <a:endParaRPr lang="fr-FR" dirty="0" smtClean="0"/>
          </a:p>
          <a:p>
            <a:pPr algn="just"/>
            <a:r>
              <a:rPr lang="fr-FR" dirty="0" err="1" smtClean="0"/>
              <a:t>We</a:t>
            </a:r>
            <a:r>
              <a:rPr lang="fr-FR" dirty="0" smtClean="0"/>
              <a:t> </a:t>
            </a:r>
            <a:r>
              <a:rPr lang="fr-FR" dirty="0" err="1" smtClean="0"/>
              <a:t>packed</a:t>
            </a:r>
            <a:r>
              <a:rPr lang="fr-FR" dirty="0" smtClean="0"/>
              <a:t>, and </a:t>
            </a:r>
            <a:r>
              <a:rPr lang="fr-FR" dirty="0" err="1" smtClean="0"/>
              <a:t>left</a:t>
            </a:r>
            <a:r>
              <a:rPr lang="fr-FR" dirty="0" smtClean="0"/>
              <a:t> the Limpopo province, </a:t>
            </a:r>
            <a:r>
              <a:rPr lang="fr-FR" dirty="0" err="1" smtClean="0"/>
              <a:t>whithout</a:t>
            </a:r>
            <a:r>
              <a:rPr lang="fr-FR" dirty="0" smtClean="0"/>
              <a:t> </a:t>
            </a:r>
            <a:r>
              <a:rPr lang="fr-FR" dirty="0" err="1" smtClean="0"/>
              <a:t>knowing</a:t>
            </a:r>
            <a:r>
              <a:rPr lang="fr-FR" dirty="0" smtClean="0"/>
              <a:t> </a:t>
            </a:r>
            <a:r>
              <a:rPr lang="fr-FR" dirty="0" err="1" smtClean="0"/>
              <a:t>when</a:t>
            </a:r>
            <a:r>
              <a:rPr lang="fr-FR" dirty="0" smtClean="0"/>
              <a:t> </a:t>
            </a:r>
            <a:r>
              <a:rPr lang="fr-FR" dirty="0" err="1" smtClean="0"/>
              <a:t>we</a:t>
            </a:r>
            <a:r>
              <a:rPr lang="fr-FR" dirty="0" smtClean="0"/>
              <a:t> </a:t>
            </a:r>
            <a:r>
              <a:rPr lang="fr-FR" dirty="0" err="1" smtClean="0"/>
              <a:t>would</a:t>
            </a:r>
            <a:r>
              <a:rPr lang="fr-FR" dirty="0" smtClean="0"/>
              <a:t> </a:t>
            </a:r>
            <a:r>
              <a:rPr lang="fr-FR" dirty="0" err="1" smtClean="0"/>
              <a:t>be</a:t>
            </a:r>
            <a:r>
              <a:rPr lang="fr-FR" dirty="0" smtClean="0"/>
              <a:t> able to come back.</a:t>
            </a:r>
            <a:endParaRPr lang="fr-FR" dirty="0"/>
          </a:p>
        </p:txBody>
      </p:sp>
      <p:pic>
        <p:nvPicPr>
          <p:cNvPr id="31746" name="Picture 2" descr="http://www.polokwane.info/hijacking/images/1277-0-0-0_379313.jpg"/>
          <p:cNvPicPr>
            <a:picLocks noChangeAspect="1" noChangeArrowheads="1"/>
          </p:cNvPicPr>
          <p:nvPr/>
        </p:nvPicPr>
        <p:blipFill>
          <a:blip r:embed="rId2" cstate="print"/>
          <a:srcRect/>
          <a:stretch>
            <a:fillRect/>
          </a:stretch>
        </p:blipFill>
        <p:spPr bwMode="auto">
          <a:xfrm>
            <a:off x="2938062" y="1428736"/>
            <a:ext cx="6205938" cy="4500594"/>
          </a:xfrm>
          <a:prstGeom prst="rect">
            <a:avLst/>
          </a:prstGeom>
          <a:noFill/>
        </p:spPr>
      </p:pic>
      <p:sp>
        <p:nvSpPr>
          <p:cNvPr id="7" name="ZoneTexte 6"/>
          <p:cNvSpPr txBox="1"/>
          <p:nvPr/>
        </p:nvSpPr>
        <p:spPr>
          <a:xfrm>
            <a:off x="5357818" y="6143644"/>
            <a:ext cx="1209818" cy="369332"/>
          </a:xfrm>
          <a:prstGeom prst="rect">
            <a:avLst/>
          </a:prstGeom>
          <a:noFill/>
        </p:spPr>
        <p:txBody>
          <a:bodyPr wrap="none" rtlCol="0">
            <a:spAutoFit/>
          </a:bodyPr>
          <a:lstStyle/>
          <a:p>
            <a:r>
              <a:rPr lang="fr-FR" i="1" dirty="0" err="1" smtClean="0"/>
              <a:t>Polokwane</a:t>
            </a:r>
            <a:endParaRPr lang="fr-FR"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429124" y="4242771"/>
            <a:ext cx="471487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dirty="0" smtClean="0">
                <a:solidFill>
                  <a:srgbClr val="000000"/>
                </a:solidFill>
                <a:latin typeface="Calibri" pitchFamily="34" charset="0"/>
                <a:ea typeface="Times New Roman" pitchFamily="18" charset="0"/>
                <a:cs typeface="Arial" pitchFamily="34" charset="0"/>
              </a:rPr>
              <a:t>In the morning, a taxi drove us to the Apartheid Museum in Johannesburg, which opened in 2001 and illustrates the rise and fall of apartheid. </a:t>
            </a:r>
            <a:endParaRPr lang="fr-FR" dirty="0" smtClean="0">
              <a:solidFill>
                <a:srgbClr val="000000"/>
              </a:solidFill>
              <a:latin typeface="Calibri"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museum is very rich in terms of information and pictures, and the guide was fascinating. Apartheid is an important part of South African's history.  </a:t>
            </a:r>
            <a:endPar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We ate in a restaurant next to the museum, and then we had a walk in the city.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428604"/>
            <a:ext cx="4071934" cy="6217087"/>
          </a:xfrm>
          <a:prstGeom prst="rect">
            <a:avLst/>
          </a:prstGeom>
        </p:spPr>
        <p:txBody>
          <a:bodyPr wrap="square">
            <a:spAutoFit/>
          </a:bodyPr>
          <a:lstStyle/>
          <a:p>
            <a:pPr lvl="0" eaLnBrk="0" fontAlgn="base" hangingPunct="0">
              <a:spcBef>
                <a:spcPct val="0"/>
              </a:spcBef>
              <a:spcAft>
                <a:spcPct val="0"/>
              </a:spcAft>
            </a:pPr>
            <a:endParaRPr lang="en-US" sz="2400" dirty="0" smtClean="0">
              <a:solidFill>
                <a:srgbClr val="000000"/>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2400" dirty="0" smtClean="0">
                <a:solidFill>
                  <a:srgbClr val="000000"/>
                </a:solidFill>
                <a:latin typeface="Arial" pitchFamily="34" charset="0"/>
                <a:ea typeface="Times New Roman" pitchFamily="18" charset="0"/>
                <a:cs typeface="Arial" pitchFamily="34" charset="0"/>
              </a:rPr>
              <a:t>What is apartheid?</a:t>
            </a:r>
            <a:endParaRPr lang="fr-FR"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n-US" dirty="0" smtClean="0">
                <a:solidFill>
                  <a:srgbClr val="000000"/>
                </a:solidFill>
                <a:latin typeface="Calibri" pitchFamily="34" charset="0"/>
                <a:ea typeface="Times New Roman" pitchFamily="18" charset="0"/>
                <a:cs typeface="Arial" pitchFamily="34" charset="0"/>
              </a:rPr>
              <a:t>In 1948, the white elected National Party government implemented the policy of apartheid which turned 20 million people into second class citizens. People were divided into several racial classes. White people had rights and privileges, whereas black people's civil rights didn't exist. </a:t>
            </a:r>
          </a:p>
          <a:p>
            <a:pPr lvl="0" eaLnBrk="0" fontAlgn="base" hangingPunct="0">
              <a:spcBef>
                <a:spcPct val="0"/>
              </a:spcBef>
              <a:spcAft>
                <a:spcPct val="0"/>
              </a:spcAft>
            </a:pPr>
            <a:r>
              <a:rPr lang="en-US" dirty="0" smtClean="0">
                <a:solidFill>
                  <a:srgbClr val="000000"/>
                </a:solidFill>
                <a:latin typeface="Calibri" pitchFamily="34" charset="0"/>
                <a:ea typeface="Times New Roman" pitchFamily="18" charset="0"/>
                <a:cs typeface="Arial" pitchFamily="34" charset="0"/>
              </a:rPr>
              <a:t>They didn't have the right to vote or the right to own lands. They had to live in "homelands", places established by the apartheid  Government. This segregation led to the anti-apartheid movement. </a:t>
            </a:r>
          </a:p>
          <a:p>
            <a:pPr lvl="0" eaLnBrk="0" fontAlgn="base" hangingPunct="0">
              <a:spcBef>
                <a:spcPct val="0"/>
              </a:spcBef>
              <a:spcAft>
                <a:spcPct val="0"/>
              </a:spcAft>
            </a:pPr>
            <a:endParaRPr lang="en-US" dirty="0" smtClean="0">
              <a:solidFill>
                <a:srgbClr val="000000"/>
              </a:solidFill>
              <a:latin typeface="Calibri" pitchFamily="34" charset="0"/>
              <a:ea typeface="Times New Roman" pitchFamily="18" charset="0"/>
              <a:cs typeface="Arial" pitchFamily="34" charset="0"/>
            </a:endParaRPr>
          </a:p>
          <a:p>
            <a:pPr lvl="0" eaLnBrk="0" fontAlgn="base" hangingPunct="0">
              <a:spcBef>
                <a:spcPct val="0"/>
              </a:spcBef>
              <a:spcAft>
                <a:spcPct val="0"/>
              </a:spcAft>
            </a:pPr>
            <a:r>
              <a:rPr lang="en-US" dirty="0" smtClean="0">
                <a:solidFill>
                  <a:srgbClr val="000000"/>
                </a:solidFill>
                <a:latin typeface="Calibri" pitchFamily="34" charset="0"/>
                <a:ea typeface="Times New Roman" pitchFamily="18" charset="0"/>
                <a:cs typeface="Arial" pitchFamily="34" charset="0"/>
              </a:rPr>
              <a:t>After decades of fighting, apartheid was abolished. In 1994, a new constitution was ratified and the country organized the first democratic elections. Nelson Mandela, the leader of the anti-apartheid movement, was elected. </a:t>
            </a:r>
            <a:endParaRPr lang="fr-FR"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800" dirty="0" smtClean="0">
                <a:solidFill>
                  <a:srgbClr val="000000"/>
                </a:solidFill>
                <a:latin typeface="Arial" pitchFamily="34" charset="0"/>
                <a:ea typeface="Times New Roman" pitchFamily="18" charset="0"/>
                <a:cs typeface="Arial" pitchFamily="34" charset="0"/>
              </a:rPr>
              <a:t> </a:t>
            </a:r>
            <a:endParaRPr lang="fr-FR" dirty="0" smtClean="0">
              <a:latin typeface="Arial" pitchFamily="34" charset="0"/>
              <a:ea typeface="Times New Roman" pitchFamily="18" charset="0"/>
              <a:cs typeface="Arial" pitchFamily="34" charset="0"/>
            </a:endParaRPr>
          </a:p>
        </p:txBody>
      </p:sp>
      <p:sp>
        <p:nvSpPr>
          <p:cNvPr id="6" name="ZoneTexte 5"/>
          <p:cNvSpPr txBox="1"/>
          <p:nvPr/>
        </p:nvSpPr>
        <p:spPr>
          <a:xfrm>
            <a:off x="0" y="0"/>
            <a:ext cx="5429256" cy="523220"/>
          </a:xfrm>
          <a:prstGeom prst="rect">
            <a:avLst/>
          </a:prstGeom>
          <a:noFill/>
        </p:spPr>
        <p:txBody>
          <a:bodyPr wrap="square" rtlCol="0">
            <a:spAutoFit/>
          </a:bodyPr>
          <a:lstStyle/>
          <a:p>
            <a:r>
              <a:rPr lang="fr-FR" sz="2800" u="sng" dirty="0" smtClean="0"/>
              <a:t>27</a:t>
            </a:r>
            <a:r>
              <a:rPr lang="fr-FR" u="sng" dirty="0" smtClean="0"/>
              <a:t>th</a:t>
            </a:r>
            <a:r>
              <a:rPr lang="fr-FR" sz="2800" u="sng" dirty="0" smtClean="0"/>
              <a:t> </a:t>
            </a:r>
            <a:r>
              <a:rPr lang="fr-FR" sz="2800" u="sng" dirty="0" smtClean="0"/>
              <a:t>of </a:t>
            </a:r>
            <a:r>
              <a:rPr lang="fr-FR" sz="2800" u="sng" dirty="0" err="1" smtClean="0"/>
              <a:t>June</a:t>
            </a:r>
            <a:r>
              <a:rPr lang="fr-FR" sz="2800" u="sng" dirty="0" smtClean="0"/>
              <a:t> :The apartheid </a:t>
            </a:r>
            <a:r>
              <a:rPr lang="fr-FR" sz="2800" u="sng" dirty="0" err="1" smtClean="0"/>
              <a:t>museum</a:t>
            </a:r>
            <a:endParaRPr lang="fr-FR" sz="2800" u="sng" dirty="0"/>
          </a:p>
        </p:txBody>
      </p:sp>
      <p:pic>
        <p:nvPicPr>
          <p:cNvPr id="4101" name="Picture 5" descr="http://www.animafac.net/assets/Members/239/stopAPARTHEID.png"/>
          <p:cNvPicPr>
            <a:picLocks noChangeAspect="1" noChangeArrowheads="1"/>
          </p:cNvPicPr>
          <p:nvPr/>
        </p:nvPicPr>
        <p:blipFill>
          <a:blip r:embed="rId2" cstate="print"/>
          <a:srcRect/>
          <a:stretch>
            <a:fillRect/>
          </a:stretch>
        </p:blipFill>
        <p:spPr bwMode="auto">
          <a:xfrm>
            <a:off x="5286380" y="0"/>
            <a:ext cx="3000396" cy="432294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575857"/>
            <a:ext cx="557213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The day after, we attended the match which opposed Italy to Greece, in Ellis Park Stadium, situated in the heart of Johannesburg. We had already seen these two teams confronting each other a few years before, but this match was particular since it was the very first time we were seeing them playing against each other in the World Cup. It was our very last match, and we knew we might not attend another World Cup for a long time. We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Arial" pitchFamily="34" charset="0"/>
              </a:rPr>
              <a:t>savoured</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every single moment of this event : from the departure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from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the hotel to the final whistle. There was a great party atmosphere in the terraces. Italy lost 4-3... But we didn't mind : we had supported our team till the last moment and that was what counted.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ZoneTexte 4"/>
          <p:cNvSpPr txBox="1"/>
          <p:nvPr/>
        </p:nvSpPr>
        <p:spPr>
          <a:xfrm>
            <a:off x="428596" y="214290"/>
            <a:ext cx="4287264" cy="523220"/>
          </a:xfrm>
          <a:prstGeom prst="rect">
            <a:avLst/>
          </a:prstGeom>
          <a:noFill/>
        </p:spPr>
        <p:txBody>
          <a:bodyPr wrap="none" rtlCol="0">
            <a:spAutoFit/>
          </a:bodyPr>
          <a:lstStyle/>
          <a:p>
            <a:r>
              <a:rPr lang="fr-FR" sz="2800" u="sng" dirty="0" smtClean="0"/>
              <a:t>28th </a:t>
            </a:r>
            <a:r>
              <a:rPr lang="fr-FR" sz="2800" u="sng" dirty="0" smtClean="0"/>
              <a:t>of </a:t>
            </a:r>
            <a:r>
              <a:rPr lang="fr-FR" sz="2800" u="sng" dirty="0" err="1" smtClean="0"/>
              <a:t>June</a:t>
            </a:r>
            <a:r>
              <a:rPr lang="fr-FR" sz="2800" u="sng" dirty="0" smtClean="0"/>
              <a:t>: </a:t>
            </a:r>
            <a:r>
              <a:rPr lang="fr-FR" sz="2800" u="sng" dirty="0" err="1" smtClean="0"/>
              <a:t>Italy</a:t>
            </a:r>
            <a:r>
              <a:rPr lang="fr-FR" sz="2800" u="sng" dirty="0" smtClean="0"/>
              <a:t> vs </a:t>
            </a:r>
            <a:r>
              <a:rPr lang="fr-FR" sz="2800" u="sng" dirty="0" err="1" smtClean="0"/>
              <a:t>Greece</a:t>
            </a:r>
            <a:endParaRPr lang="fr-FR" sz="2800" u="sng" dirty="0"/>
          </a:p>
        </p:txBody>
      </p:sp>
      <p:pic>
        <p:nvPicPr>
          <p:cNvPr id="3075" name="Picture 3" descr="http://farm4.static.flickr.com/3415/3257116231_d6d2cc280c_b.jpg"/>
          <p:cNvPicPr>
            <a:picLocks noChangeAspect="1" noChangeArrowheads="1"/>
          </p:cNvPicPr>
          <p:nvPr/>
        </p:nvPicPr>
        <p:blipFill>
          <a:blip r:embed="rId2" cstate="print"/>
          <a:srcRect/>
          <a:stretch>
            <a:fillRect/>
          </a:stretch>
        </p:blipFill>
        <p:spPr bwMode="auto">
          <a:xfrm>
            <a:off x="0" y="4582217"/>
            <a:ext cx="7086616" cy="2275783"/>
          </a:xfrm>
          <a:prstGeom prst="rect">
            <a:avLst/>
          </a:prstGeom>
          <a:noFill/>
        </p:spPr>
      </p:pic>
      <p:pic>
        <p:nvPicPr>
          <p:cNvPr id="3077" name="Picture 5" descr="http://medias2.cafebabel.com/4842/thumb/355/-/foot-les-chants-de-la-victoire-chants-victoire-football.jpg"/>
          <p:cNvPicPr>
            <a:picLocks noChangeAspect="1" noChangeArrowheads="1"/>
          </p:cNvPicPr>
          <p:nvPr/>
        </p:nvPicPr>
        <p:blipFill>
          <a:blip r:embed="rId3" cstate="print"/>
          <a:srcRect/>
          <a:stretch>
            <a:fillRect/>
          </a:stretch>
        </p:blipFill>
        <p:spPr bwMode="auto">
          <a:xfrm>
            <a:off x="5762625" y="214290"/>
            <a:ext cx="3381375" cy="2533650"/>
          </a:xfrm>
          <a:prstGeom prst="rect">
            <a:avLst/>
          </a:prstGeom>
          <a:noFill/>
        </p:spPr>
      </p:pic>
      <p:sp>
        <p:nvSpPr>
          <p:cNvPr id="8" name="ZoneTexte 7"/>
          <p:cNvSpPr txBox="1"/>
          <p:nvPr/>
        </p:nvSpPr>
        <p:spPr>
          <a:xfrm>
            <a:off x="7072330" y="5429264"/>
            <a:ext cx="1857356" cy="646331"/>
          </a:xfrm>
          <a:prstGeom prst="rect">
            <a:avLst/>
          </a:prstGeom>
          <a:noFill/>
        </p:spPr>
        <p:txBody>
          <a:bodyPr wrap="square" rtlCol="0">
            <a:spAutoFit/>
          </a:bodyPr>
          <a:lstStyle/>
          <a:p>
            <a:r>
              <a:rPr lang="fr-FR" i="1" dirty="0" smtClean="0"/>
              <a:t>The stadium </a:t>
            </a:r>
            <a:r>
              <a:rPr lang="fr-FR" i="1" dirty="0" err="1" smtClean="0"/>
              <a:t>before</a:t>
            </a:r>
            <a:r>
              <a:rPr lang="fr-FR" i="1" dirty="0" smtClean="0"/>
              <a:t> </a:t>
            </a:r>
            <a:r>
              <a:rPr lang="fr-FR" i="1" dirty="0" err="1" smtClean="0"/>
              <a:t>it</a:t>
            </a:r>
            <a:r>
              <a:rPr lang="fr-FR" i="1" dirty="0" smtClean="0"/>
              <a:t> </a:t>
            </a:r>
            <a:r>
              <a:rPr lang="fr-FR" i="1" dirty="0" err="1" smtClean="0"/>
              <a:t>got</a:t>
            </a:r>
            <a:r>
              <a:rPr lang="fr-FR" i="1" dirty="0" smtClean="0"/>
              <a:t> full</a:t>
            </a:r>
            <a:endParaRPr lang="fr-FR" i="1" dirty="0"/>
          </a:p>
        </p:txBody>
      </p:sp>
      <p:sp>
        <p:nvSpPr>
          <p:cNvPr id="9" name="ZoneTexte 8"/>
          <p:cNvSpPr txBox="1"/>
          <p:nvPr/>
        </p:nvSpPr>
        <p:spPr>
          <a:xfrm>
            <a:off x="5857884" y="2786058"/>
            <a:ext cx="3286116" cy="923330"/>
          </a:xfrm>
          <a:prstGeom prst="rect">
            <a:avLst/>
          </a:prstGeom>
          <a:noFill/>
        </p:spPr>
        <p:txBody>
          <a:bodyPr wrap="square" rtlCol="0">
            <a:spAutoFit/>
          </a:bodyPr>
          <a:lstStyle/>
          <a:p>
            <a:r>
              <a:rPr lang="fr-FR" i="1" dirty="0" smtClean="0"/>
              <a:t>The </a:t>
            </a:r>
            <a:r>
              <a:rPr lang="fr-FR" i="1" dirty="0" err="1" smtClean="0"/>
              <a:t>crowd</a:t>
            </a:r>
            <a:r>
              <a:rPr lang="fr-FR" i="1" dirty="0" smtClean="0"/>
              <a:t> </a:t>
            </a:r>
            <a:r>
              <a:rPr lang="fr-FR" i="1" dirty="0" err="1" smtClean="0"/>
              <a:t>was</a:t>
            </a:r>
            <a:r>
              <a:rPr lang="fr-FR" i="1" dirty="0" smtClean="0"/>
              <a:t> </a:t>
            </a:r>
            <a:r>
              <a:rPr lang="fr-FR" i="1" dirty="0" err="1" smtClean="0"/>
              <a:t>pretty</a:t>
            </a:r>
            <a:r>
              <a:rPr lang="fr-FR" i="1" dirty="0" smtClean="0"/>
              <a:t> </a:t>
            </a:r>
            <a:r>
              <a:rPr lang="fr-FR" i="1" dirty="0" err="1" smtClean="0"/>
              <a:t>much</a:t>
            </a:r>
            <a:r>
              <a:rPr lang="fr-FR" i="1" dirty="0" smtClean="0"/>
              <a:t> </a:t>
            </a:r>
            <a:r>
              <a:rPr lang="fr-FR" i="1" dirty="0" err="1" smtClean="0"/>
              <a:t>involved</a:t>
            </a:r>
            <a:r>
              <a:rPr lang="fr-FR" i="1" dirty="0" smtClean="0"/>
              <a:t> in </a:t>
            </a:r>
            <a:r>
              <a:rPr lang="fr-FR" i="1" dirty="0" err="1" smtClean="0"/>
              <a:t>this</a:t>
            </a:r>
            <a:r>
              <a:rPr lang="fr-FR" i="1" dirty="0" smtClean="0"/>
              <a:t> match as </a:t>
            </a:r>
            <a:r>
              <a:rPr lang="fr-FR" i="1" dirty="0" err="1" smtClean="0"/>
              <a:t>you</a:t>
            </a:r>
            <a:r>
              <a:rPr lang="fr-FR" i="1" dirty="0" smtClean="0"/>
              <a:t> </a:t>
            </a:r>
            <a:r>
              <a:rPr lang="fr-FR" i="1" dirty="0" err="1" smtClean="0"/>
              <a:t>can</a:t>
            </a:r>
            <a:r>
              <a:rPr lang="fr-FR" i="1" dirty="0" smtClean="0"/>
              <a:t> </a:t>
            </a:r>
            <a:r>
              <a:rPr lang="fr-FR" i="1" dirty="0" err="1" smtClean="0"/>
              <a:t>see</a:t>
            </a:r>
            <a:r>
              <a:rPr lang="fr-FR" i="1" dirty="0" smtClean="0"/>
              <a:t>!</a:t>
            </a:r>
            <a:endParaRPr lang="fr-FR"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4282" y="1214422"/>
            <a:ext cx="4000495"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We had breakfast in the hotel. We had nothing programmed for this day, so we decided to go to Johannesburg Tourist Office to see what we could do in the afternoon. </a:t>
            </a:r>
            <a:endPar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ZoneTexte 4"/>
          <p:cNvSpPr txBox="1"/>
          <p:nvPr/>
        </p:nvSpPr>
        <p:spPr>
          <a:xfrm>
            <a:off x="285720" y="285728"/>
            <a:ext cx="4786346" cy="646331"/>
          </a:xfrm>
          <a:prstGeom prst="rect">
            <a:avLst/>
          </a:prstGeom>
          <a:noFill/>
        </p:spPr>
        <p:txBody>
          <a:bodyPr wrap="square" rtlCol="0">
            <a:spAutoFit/>
          </a:bodyPr>
          <a:lstStyle/>
          <a:p>
            <a:r>
              <a:rPr lang="fr-FR" sz="3600" u="sng" dirty="0" smtClean="0"/>
              <a:t>29th July</a:t>
            </a:r>
            <a:r>
              <a:rPr lang="fr-FR" sz="3600" u="sng" dirty="0" smtClean="0"/>
              <a:t>: </a:t>
            </a:r>
            <a:r>
              <a:rPr lang="fr-FR" sz="3600" u="sng" dirty="0" smtClean="0"/>
              <a:t>a </a:t>
            </a:r>
            <a:r>
              <a:rPr lang="fr-FR" sz="3600" u="sng" dirty="0" err="1" smtClean="0"/>
              <a:t>lazy</a:t>
            </a:r>
            <a:r>
              <a:rPr lang="fr-FR" sz="3600" u="sng" dirty="0" smtClean="0"/>
              <a:t> </a:t>
            </a:r>
            <a:r>
              <a:rPr lang="fr-FR" sz="3600" u="sng" dirty="0" err="1" smtClean="0"/>
              <a:t>day</a:t>
            </a:r>
            <a:r>
              <a:rPr lang="fr-FR" sz="3600" u="sng" dirty="0" smtClean="0"/>
              <a:t>!</a:t>
            </a:r>
            <a:endParaRPr lang="fr-FR" sz="3600" u="sng" dirty="0"/>
          </a:p>
        </p:txBody>
      </p:sp>
      <p:pic>
        <p:nvPicPr>
          <p:cNvPr id="2051" name="Picture 3" descr="http://www.coupe-du-monde-football-2010.fr/images/Johannesburg.jpg"/>
          <p:cNvPicPr>
            <a:picLocks noChangeAspect="1" noChangeArrowheads="1"/>
          </p:cNvPicPr>
          <p:nvPr/>
        </p:nvPicPr>
        <p:blipFill>
          <a:blip r:embed="rId2" cstate="print"/>
          <a:srcRect/>
          <a:stretch>
            <a:fillRect/>
          </a:stretch>
        </p:blipFill>
        <p:spPr bwMode="auto">
          <a:xfrm>
            <a:off x="0" y="4143380"/>
            <a:ext cx="3351383" cy="2714620"/>
          </a:xfrm>
          <a:prstGeom prst="rect">
            <a:avLst/>
          </a:prstGeom>
          <a:noFill/>
        </p:spPr>
      </p:pic>
      <p:pic>
        <p:nvPicPr>
          <p:cNvPr id="2053" name="Picture 5" descr="http://www.superbrasilia.com/aerialviews/johannesburg1.jpg"/>
          <p:cNvPicPr>
            <a:picLocks noChangeAspect="1" noChangeArrowheads="1"/>
          </p:cNvPicPr>
          <p:nvPr/>
        </p:nvPicPr>
        <p:blipFill>
          <a:blip r:embed="rId3" cstate="print"/>
          <a:srcRect/>
          <a:stretch>
            <a:fillRect/>
          </a:stretch>
        </p:blipFill>
        <p:spPr bwMode="auto">
          <a:xfrm>
            <a:off x="4704492" y="0"/>
            <a:ext cx="4439507" cy="6286520"/>
          </a:xfrm>
          <a:prstGeom prst="rect">
            <a:avLst/>
          </a:prstGeom>
          <a:noFill/>
        </p:spPr>
      </p:pic>
      <p:sp>
        <p:nvSpPr>
          <p:cNvPr id="9" name="ZoneTexte 8"/>
          <p:cNvSpPr txBox="1"/>
          <p:nvPr/>
        </p:nvSpPr>
        <p:spPr>
          <a:xfrm>
            <a:off x="3571868" y="6211669"/>
            <a:ext cx="5572132" cy="646331"/>
          </a:xfrm>
          <a:prstGeom prst="rect">
            <a:avLst/>
          </a:prstGeom>
          <a:noFill/>
        </p:spPr>
        <p:txBody>
          <a:bodyPr wrap="square" rtlCol="0">
            <a:spAutoFit/>
          </a:bodyPr>
          <a:lstStyle/>
          <a:p>
            <a:r>
              <a:rPr lang="fr-FR" i="1" dirty="0" smtClean="0"/>
              <a:t>            This </a:t>
            </a:r>
            <a:r>
              <a:rPr lang="fr-FR" i="1" dirty="0" err="1" smtClean="0"/>
              <a:t>picture</a:t>
            </a:r>
            <a:r>
              <a:rPr lang="fr-FR" i="1" dirty="0" smtClean="0"/>
              <a:t> </a:t>
            </a:r>
            <a:r>
              <a:rPr lang="fr-FR" i="1" dirty="0" err="1" smtClean="0"/>
              <a:t>is</a:t>
            </a:r>
            <a:r>
              <a:rPr lang="fr-FR" i="1" dirty="0" smtClean="0"/>
              <a:t> </a:t>
            </a:r>
            <a:r>
              <a:rPr lang="fr-FR" i="1" dirty="0" err="1" smtClean="0"/>
              <a:t>taken</a:t>
            </a:r>
            <a:r>
              <a:rPr lang="fr-FR" i="1" dirty="0" smtClean="0"/>
              <a:t> </a:t>
            </a:r>
            <a:r>
              <a:rPr lang="fr-FR" i="1" dirty="0" err="1" smtClean="0"/>
              <a:t>from</a:t>
            </a:r>
            <a:r>
              <a:rPr lang="fr-FR" i="1" dirty="0" smtClean="0"/>
              <a:t> one of the </a:t>
            </a:r>
            <a:r>
              <a:rPr lang="fr-FR" i="1" dirty="0" err="1" smtClean="0"/>
              <a:t>highiest</a:t>
            </a:r>
            <a:r>
              <a:rPr lang="fr-FR" i="1" dirty="0" smtClean="0"/>
              <a:t> </a:t>
            </a:r>
            <a:r>
              <a:rPr lang="fr-FR" i="1" dirty="0" err="1" smtClean="0"/>
              <a:t>towers</a:t>
            </a:r>
            <a:r>
              <a:rPr lang="fr-FR" i="1" dirty="0" smtClean="0"/>
              <a:t>                                   </a:t>
            </a:r>
            <a:endParaRPr lang="fr-FR" i="1" dirty="0"/>
          </a:p>
        </p:txBody>
      </p:sp>
      <p:sp>
        <p:nvSpPr>
          <p:cNvPr id="10" name="ZoneTexte 9"/>
          <p:cNvSpPr txBox="1"/>
          <p:nvPr/>
        </p:nvSpPr>
        <p:spPr>
          <a:xfrm>
            <a:off x="4214810" y="6488668"/>
            <a:ext cx="4429156" cy="369332"/>
          </a:xfrm>
          <a:prstGeom prst="rect">
            <a:avLst/>
          </a:prstGeom>
          <a:noFill/>
        </p:spPr>
        <p:txBody>
          <a:bodyPr wrap="square" rtlCol="0">
            <a:spAutoFit/>
          </a:bodyPr>
          <a:lstStyle/>
          <a:p>
            <a:r>
              <a:rPr lang="fr-FR" i="1" dirty="0" smtClean="0"/>
              <a:t>of  Johannesburg, the </a:t>
            </a:r>
            <a:r>
              <a:rPr lang="fr-FR" i="1" dirty="0" err="1" smtClean="0"/>
              <a:t>view</a:t>
            </a:r>
            <a:r>
              <a:rPr lang="fr-FR" i="1" dirty="0" smtClean="0"/>
              <a:t> </a:t>
            </a:r>
            <a:r>
              <a:rPr lang="fr-FR" i="1" dirty="0" err="1" smtClean="0"/>
              <a:t>was</a:t>
            </a:r>
            <a:r>
              <a:rPr lang="fr-FR" i="1" dirty="0" smtClean="0"/>
              <a:t> </a:t>
            </a:r>
            <a:r>
              <a:rPr lang="fr-FR" i="1" dirty="0" err="1" smtClean="0"/>
              <a:t>outstanding</a:t>
            </a:r>
            <a:r>
              <a:rPr lang="fr-FR" i="1" dirty="0" smtClean="0"/>
              <a:t>!</a:t>
            </a:r>
            <a:endParaRPr lang="fr-FR" i="1" dirty="0"/>
          </a:p>
        </p:txBody>
      </p:sp>
      <p:sp>
        <p:nvSpPr>
          <p:cNvPr id="11" name="ZoneTexte 10"/>
          <p:cNvSpPr txBox="1"/>
          <p:nvPr/>
        </p:nvSpPr>
        <p:spPr>
          <a:xfrm>
            <a:off x="3357554" y="4429132"/>
            <a:ext cx="1214446" cy="646331"/>
          </a:xfrm>
          <a:prstGeom prst="rect">
            <a:avLst/>
          </a:prstGeom>
          <a:noFill/>
        </p:spPr>
        <p:txBody>
          <a:bodyPr wrap="square" rtlCol="0">
            <a:spAutoFit/>
          </a:bodyPr>
          <a:lstStyle/>
          <a:p>
            <a:r>
              <a:rPr lang="fr-FR" i="1" dirty="0" smtClean="0"/>
              <a:t>The city by night</a:t>
            </a:r>
            <a:endParaRPr lang="fr-FR"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rot="10800000" flipV="1">
            <a:off x="0" y="1000108"/>
            <a:ext cx="5000660"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We woke up at 6 am in the morning because our </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flight </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was planned at 10:53 </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a.m. </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so we had to be at the airport early enough to go to the check-in desk. We arrived in the airport just in time. In the waiting room we happened to meet Italian supporters who were going back home after a couple of weeks spent in South Africa... We hit it off straight away and, incredible coincidence: their </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seats </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were next to ours in the plane! </a:t>
            </a:r>
            <a:endPar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ZoneTexte 4"/>
          <p:cNvSpPr txBox="1"/>
          <p:nvPr/>
        </p:nvSpPr>
        <p:spPr>
          <a:xfrm>
            <a:off x="285720" y="214290"/>
            <a:ext cx="7149008" cy="461665"/>
          </a:xfrm>
          <a:prstGeom prst="rect">
            <a:avLst/>
          </a:prstGeom>
          <a:noFill/>
        </p:spPr>
        <p:txBody>
          <a:bodyPr wrap="none" rtlCol="0">
            <a:spAutoFit/>
          </a:bodyPr>
          <a:lstStyle/>
          <a:p>
            <a:r>
              <a:rPr lang="fr-FR" sz="2400" b="1" dirty="0" smtClean="0"/>
              <a:t>30th July</a:t>
            </a:r>
            <a:r>
              <a:rPr lang="fr-FR" sz="2400" b="1" dirty="0" smtClean="0"/>
              <a:t>: </a:t>
            </a:r>
            <a:r>
              <a:rPr lang="fr-FR" sz="2400" b="1" dirty="0" err="1" smtClean="0"/>
              <a:t>coming</a:t>
            </a:r>
            <a:r>
              <a:rPr lang="fr-FR" sz="2400" b="1" dirty="0" smtClean="0"/>
              <a:t> </a:t>
            </a:r>
            <a:r>
              <a:rPr lang="fr-FR" sz="2400" b="1" dirty="0" smtClean="0"/>
              <a:t>back home </a:t>
            </a:r>
            <a:r>
              <a:rPr lang="fr-FR" sz="2400" b="1" dirty="0" err="1" smtClean="0"/>
              <a:t>from</a:t>
            </a:r>
            <a:r>
              <a:rPr lang="fr-FR" sz="2400" b="1" dirty="0" smtClean="0"/>
              <a:t> the </a:t>
            </a:r>
            <a:r>
              <a:rPr lang="fr-FR" sz="2400" b="1" dirty="0" err="1" smtClean="0"/>
              <a:t>R</a:t>
            </a:r>
            <a:r>
              <a:rPr lang="fr-FR" sz="2400" b="1" dirty="0" err="1" smtClean="0"/>
              <a:t>ainbow</a:t>
            </a:r>
            <a:r>
              <a:rPr lang="fr-FR" sz="2400" b="1" dirty="0" smtClean="0"/>
              <a:t> </a:t>
            </a:r>
            <a:r>
              <a:rPr lang="fr-FR" sz="2400" b="1" dirty="0" smtClean="0"/>
              <a:t>N</a:t>
            </a:r>
            <a:r>
              <a:rPr lang="fr-FR" sz="2400" b="1" dirty="0" smtClean="0"/>
              <a:t>ation</a:t>
            </a:r>
            <a:endParaRPr lang="fr-FR" sz="2400" b="1" dirty="0"/>
          </a:p>
        </p:txBody>
      </p:sp>
      <p:pic>
        <p:nvPicPr>
          <p:cNvPr id="1027" name="Picture 3" descr="http://img.over-blog.com/500x428/1/78/49/01/Printemps-2010/aeroport-de-qc/aeroport-de-qc-001.JPG"/>
          <p:cNvPicPr>
            <a:picLocks noChangeAspect="1" noChangeArrowheads="1"/>
          </p:cNvPicPr>
          <p:nvPr/>
        </p:nvPicPr>
        <p:blipFill>
          <a:blip r:embed="rId2" cstate="print"/>
          <a:srcRect/>
          <a:stretch>
            <a:fillRect/>
          </a:stretch>
        </p:blipFill>
        <p:spPr bwMode="auto">
          <a:xfrm>
            <a:off x="5000629" y="857232"/>
            <a:ext cx="4143372" cy="3553834"/>
          </a:xfrm>
          <a:prstGeom prst="rect">
            <a:avLst/>
          </a:prstGeom>
          <a:noFill/>
        </p:spPr>
      </p:pic>
      <p:pic>
        <p:nvPicPr>
          <p:cNvPr id="1029" name="Picture 5" descr="http://2.bp.blogspot.com/_RsKi6_RWwQQ/SRlrtOrewsI/AAAAAAAAA2Q/QMXe1G92MR4/s400/Vues+avion+d%C3%A9part+(16).JPG"/>
          <p:cNvPicPr>
            <a:picLocks noChangeAspect="1" noChangeArrowheads="1"/>
          </p:cNvPicPr>
          <p:nvPr/>
        </p:nvPicPr>
        <p:blipFill>
          <a:blip r:embed="rId3" cstate="print"/>
          <a:srcRect/>
          <a:stretch>
            <a:fillRect/>
          </a:stretch>
        </p:blipFill>
        <p:spPr bwMode="auto">
          <a:xfrm>
            <a:off x="642910" y="4286252"/>
            <a:ext cx="3428997" cy="2571748"/>
          </a:xfrm>
          <a:prstGeom prst="rect">
            <a:avLst/>
          </a:prstGeom>
          <a:noFill/>
        </p:spPr>
      </p:pic>
      <p:sp>
        <p:nvSpPr>
          <p:cNvPr id="8" name="ZoneTexte 7"/>
          <p:cNvSpPr txBox="1"/>
          <p:nvPr/>
        </p:nvSpPr>
        <p:spPr>
          <a:xfrm>
            <a:off x="5214942" y="4429132"/>
            <a:ext cx="3643306" cy="369332"/>
          </a:xfrm>
          <a:prstGeom prst="rect">
            <a:avLst/>
          </a:prstGeom>
          <a:noFill/>
        </p:spPr>
        <p:txBody>
          <a:bodyPr wrap="square" rtlCol="0">
            <a:spAutoFit/>
          </a:bodyPr>
          <a:lstStyle/>
          <a:p>
            <a:r>
              <a:rPr lang="fr-FR" i="1" dirty="0" err="1" smtClean="0"/>
              <a:t>Fortunatly</a:t>
            </a:r>
            <a:r>
              <a:rPr lang="fr-FR" i="1" dirty="0" smtClean="0"/>
              <a:t> </a:t>
            </a:r>
            <a:r>
              <a:rPr lang="fr-FR" i="1" dirty="0" err="1" smtClean="0"/>
              <a:t>our</a:t>
            </a:r>
            <a:r>
              <a:rPr lang="fr-FR" i="1" dirty="0" smtClean="0"/>
              <a:t> plane </a:t>
            </a:r>
            <a:r>
              <a:rPr lang="fr-FR" i="1" dirty="0" err="1" smtClean="0"/>
              <a:t>was</a:t>
            </a:r>
            <a:r>
              <a:rPr lang="fr-FR" i="1" dirty="0" smtClean="0"/>
              <a:t> on time !</a:t>
            </a:r>
            <a:endParaRPr lang="fr-FR" i="1" dirty="0"/>
          </a:p>
        </p:txBody>
      </p:sp>
      <p:sp>
        <p:nvSpPr>
          <p:cNvPr id="9" name="ZoneTexte 8"/>
          <p:cNvSpPr txBox="1"/>
          <p:nvPr/>
        </p:nvSpPr>
        <p:spPr>
          <a:xfrm>
            <a:off x="4429124" y="5929330"/>
            <a:ext cx="4354269" cy="369332"/>
          </a:xfrm>
          <a:prstGeom prst="rect">
            <a:avLst/>
          </a:prstGeom>
          <a:noFill/>
        </p:spPr>
        <p:txBody>
          <a:bodyPr wrap="none" rtlCol="0">
            <a:spAutoFit/>
          </a:bodyPr>
          <a:lstStyle/>
          <a:p>
            <a:r>
              <a:rPr lang="fr-FR" i="1" dirty="0" smtClean="0"/>
              <a:t>Our last South </a:t>
            </a:r>
            <a:r>
              <a:rPr lang="fr-FR" i="1" dirty="0" err="1" smtClean="0"/>
              <a:t>African</a:t>
            </a:r>
            <a:r>
              <a:rPr lang="fr-FR" i="1" dirty="0" smtClean="0"/>
              <a:t> </a:t>
            </a:r>
            <a:r>
              <a:rPr lang="fr-FR" i="1" dirty="0" err="1" smtClean="0"/>
              <a:t>sunset</a:t>
            </a:r>
            <a:r>
              <a:rPr lang="fr-FR" i="1" dirty="0" smtClean="0"/>
              <a:t> </a:t>
            </a:r>
            <a:r>
              <a:rPr lang="fr-FR" i="1" dirty="0" err="1" smtClean="0"/>
              <a:t>from</a:t>
            </a:r>
            <a:r>
              <a:rPr lang="fr-FR" i="1" dirty="0" smtClean="0"/>
              <a:t> the plane</a:t>
            </a:r>
            <a:endParaRPr lang="fr-FR"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5" name="Picture 3" descr="The End"/>
          <p:cNvPicPr>
            <a:picLocks noChangeAspect="1" noChangeArrowheads="1"/>
          </p:cNvPicPr>
          <p:nvPr/>
        </p:nvPicPr>
        <p:blipFill>
          <a:blip r:embed="rId2" cstate="print"/>
          <a:srcRect/>
          <a:stretch>
            <a:fillRect/>
          </a:stretch>
        </p:blipFill>
        <p:spPr bwMode="auto">
          <a:xfrm>
            <a:off x="1428728" y="3286124"/>
            <a:ext cx="5715008" cy="3571876"/>
          </a:xfrm>
          <a:prstGeom prst="rect">
            <a:avLst/>
          </a:prstGeom>
          <a:noFill/>
        </p:spPr>
      </p:pic>
      <p:sp>
        <p:nvSpPr>
          <p:cNvPr id="28673" name="Rectangle 1"/>
          <p:cNvSpPr>
            <a:spLocks noChangeArrowheads="1"/>
          </p:cNvSpPr>
          <p:nvPr/>
        </p:nvSpPr>
        <p:spPr bwMode="auto">
          <a:xfrm>
            <a:off x="571472" y="1041898"/>
            <a:ext cx="828677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This is the end of an exceptional experience we won’t forget : we spent 13 fabulous days, discovering a country, its culture, its history, its people, and we </a:t>
            </a: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really</a:t>
            </a:r>
            <a:r>
              <a:rPr kumimoji="0" lang="en-US" sz="2400" b="0" i="0" u="none" strike="noStrike" cap="none" normalizeH="0" baseline="0" smtClean="0">
                <a:ln>
                  <a:noFill/>
                </a:ln>
                <a:solidFill>
                  <a:schemeClr val="bg1"/>
                </a:solidFill>
                <a:effectLst/>
                <a:latin typeface="Arial" pitchFamily="34" charset="0"/>
                <a:ea typeface="Times New Roman" pitchFamily="18" charset="0"/>
                <a:cs typeface="Arial" pitchFamily="34" charset="0"/>
              </a:rPr>
              <a:t> </a:t>
            </a:r>
            <a:r>
              <a:rPr lang="en-US" sz="2400" smtClean="0">
                <a:solidFill>
                  <a:schemeClr val="bg1"/>
                </a:solidFill>
                <a:latin typeface="Arial" pitchFamily="34" charset="0"/>
                <a:ea typeface="Times New Roman" pitchFamily="18" charset="0"/>
                <a:cs typeface="Arial" pitchFamily="34" charset="0"/>
              </a:rPr>
              <a:t>experi</a:t>
            </a:r>
            <a:r>
              <a:rPr kumimoji="0" lang="en-US" sz="2400" b="0" i="0" u="none" strike="noStrike" cap="none" normalizeH="0" baseline="0" smtClean="0">
                <a:ln>
                  <a:noFill/>
                </a:ln>
                <a:solidFill>
                  <a:schemeClr val="bg1"/>
                </a:solidFill>
                <a:effectLst/>
                <a:latin typeface="Arial" pitchFamily="34" charset="0"/>
                <a:ea typeface="Times New Roman" pitchFamily="18" charset="0"/>
                <a:cs typeface="Arial" pitchFamily="34" charset="0"/>
              </a:rPr>
              <a:t>enced </a:t>
            </a: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the World Cup euphoria. We were able to combine our two passions: history and football. Now we can state positively : watching a World Cup football match on TV has nothing to do with attending it in a stadium...</a:t>
            </a:r>
            <a:endParaRPr kumimoji="0" lang="fr-F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14282" y="1357298"/>
            <a:ext cx="3929090" cy="5016758"/>
          </a:xfrm>
          <a:prstGeom prst="rect">
            <a:avLst/>
          </a:prstGeom>
          <a:noFill/>
        </p:spPr>
        <p:txBody>
          <a:bodyPr wrap="square" rtlCol="0">
            <a:spAutoFit/>
          </a:bodyPr>
          <a:lstStyle/>
          <a:p>
            <a:r>
              <a:rPr lang="en-US" sz="2000" dirty="0" smtClean="0">
                <a:latin typeface="Maiandra GD" pitchFamily="34" charset="0"/>
              </a:rPr>
              <a:t>This summer, our common dream became true: we attended the football World Cup in South Africa. We had been waiting  for that for so many years!</a:t>
            </a:r>
          </a:p>
          <a:p>
            <a:endParaRPr lang="en-US" sz="2000" dirty="0" smtClean="0">
              <a:latin typeface="Maiandra GD" pitchFamily="34" charset="0"/>
            </a:endParaRPr>
          </a:p>
          <a:p>
            <a:r>
              <a:rPr lang="en-US" sz="2000" dirty="0" smtClean="0">
                <a:latin typeface="Maiandra GD" pitchFamily="34" charset="0"/>
              </a:rPr>
              <a:t>We decided to relate our trip day per day, according to the different cities we visited. That’s why Gloria wrote the first part (Nelspruit), Marco the second (</a:t>
            </a:r>
            <a:r>
              <a:rPr lang="en-US" sz="2000" dirty="0" err="1" smtClean="0">
                <a:latin typeface="Maiandra GD" pitchFamily="34" charset="0"/>
              </a:rPr>
              <a:t>Polokwane</a:t>
            </a:r>
            <a:r>
              <a:rPr lang="en-US" sz="2000" dirty="0" smtClean="0">
                <a:latin typeface="Maiandra GD" pitchFamily="34" charset="0"/>
              </a:rPr>
              <a:t>), and Maria the last one (Johannesburg). All the “articles” were written </a:t>
            </a:r>
            <a:r>
              <a:rPr lang="en-US" sz="2000" dirty="0" smtClean="0">
                <a:latin typeface="Maiandra GD" pitchFamily="34" charset="0"/>
              </a:rPr>
              <a:t>in </a:t>
            </a:r>
            <a:r>
              <a:rPr lang="en-US" sz="2000" dirty="0" smtClean="0">
                <a:latin typeface="Maiandra GD" pitchFamily="34" charset="0"/>
              </a:rPr>
              <a:t>the evening, just after the different events happened. Enjoy !</a:t>
            </a:r>
            <a:endParaRPr lang="en-US" sz="2000" dirty="0">
              <a:latin typeface="Maiandra GD" pitchFamily="34" charset="0"/>
            </a:endParaRPr>
          </a:p>
        </p:txBody>
      </p:sp>
      <p:pic>
        <p:nvPicPr>
          <p:cNvPr id="7" name="Image 6" descr="photo_1269037120374-1-0[1].jpg"/>
          <p:cNvPicPr>
            <a:picLocks noChangeAspect="1"/>
          </p:cNvPicPr>
          <p:nvPr/>
        </p:nvPicPr>
        <p:blipFill>
          <a:blip r:embed="rId2" cstate="print"/>
          <a:stretch>
            <a:fillRect/>
          </a:stretch>
        </p:blipFill>
        <p:spPr>
          <a:xfrm>
            <a:off x="4357686" y="396574"/>
            <a:ext cx="4567009" cy="5889946"/>
          </a:xfrm>
          <a:prstGeom prst="rect">
            <a:avLst/>
          </a:prstGeom>
        </p:spPr>
      </p:pic>
      <p:sp>
        <p:nvSpPr>
          <p:cNvPr id="8" name="ZoneTexte 7"/>
          <p:cNvSpPr txBox="1"/>
          <p:nvPr/>
        </p:nvSpPr>
        <p:spPr>
          <a:xfrm>
            <a:off x="285720" y="214290"/>
            <a:ext cx="3571900" cy="707886"/>
          </a:xfrm>
          <a:prstGeom prst="rect">
            <a:avLst/>
          </a:prstGeom>
          <a:noFill/>
        </p:spPr>
        <p:txBody>
          <a:bodyPr wrap="square" rtlCol="0">
            <a:spAutoFit/>
          </a:bodyPr>
          <a:lstStyle/>
          <a:p>
            <a:r>
              <a:rPr lang="en-US" sz="4000" u="sng" dirty="0" smtClean="0"/>
              <a:t>Our </a:t>
            </a:r>
            <a:r>
              <a:rPr lang="en-US" sz="4000" u="sng" dirty="0" smtClean="0">
                <a:latin typeface="Maiandra GD" pitchFamily="34" charset="0"/>
              </a:rPr>
              <a:t>project</a:t>
            </a:r>
            <a:r>
              <a:rPr lang="en-US" sz="4000" u="sng" dirty="0" smtClean="0"/>
              <a:t>:</a:t>
            </a:r>
            <a:endParaRPr lang="en-US" sz="4000"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28670"/>
            <a:ext cx="5072066"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effectLst/>
                <a:latin typeface="Maiandra GD"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effectLst/>
                <a:latin typeface="Maiandra GD" pitchFamily="34" charset="0"/>
                <a:cs typeface="Times New Roman" pitchFamily="18" charset="0"/>
              </a:rPr>
              <a:t>We took the plane from Roma’s </a:t>
            </a:r>
            <a:r>
              <a:rPr kumimoji="0" lang="en-GB" sz="1600" b="1" i="0" u="none" strike="noStrike" cap="none" normalizeH="0" baseline="0" dirty="0" err="1" smtClean="0">
                <a:ln>
                  <a:noFill/>
                </a:ln>
                <a:effectLst/>
                <a:latin typeface="Maiandra GD" pitchFamily="34" charset="0"/>
                <a:cs typeface="Times New Roman" pitchFamily="18" charset="0"/>
              </a:rPr>
              <a:t>Chimpino</a:t>
            </a:r>
            <a:r>
              <a:rPr kumimoji="0" lang="en-GB" sz="1600" b="1" i="0" u="none" strike="noStrike" cap="none" normalizeH="0" baseline="0" dirty="0" smtClean="0">
                <a:ln>
                  <a:noFill/>
                </a:ln>
                <a:effectLst/>
                <a:latin typeface="Maiandra GD" pitchFamily="34" charset="0"/>
                <a:cs typeface="Times New Roman" pitchFamily="18" charset="0"/>
              </a:rPr>
              <a:t> airport at 9:30 am. Our plane (company : </a:t>
            </a:r>
            <a:r>
              <a:rPr kumimoji="0" lang="en-GB" sz="1600" b="1" i="1" u="none" strike="noStrike" cap="none" normalizeH="0" baseline="0" dirty="0" err="1" smtClean="0">
                <a:ln>
                  <a:noFill/>
                </a:ln>
                <a:effectLst/>
                <a:latin typeface="Maiandra GD" pitchFamily="34" charset="0"/>
                <a:cs typeface="Times New Roman" pitchFamily="18" charset="0"/>
              </a:rPr>
              <a:t>Airvalid</a:t>
            </a:r>
            <a:r>
              <a:rPr kumimoji="0" lang="en-GB" sz="1600" b="1" i="0" u="none" strike="noStrike" cap="none" normalizeH="0" baseline="0" dirty="0" smtClean="0">
                <a:ln>
                  <a:noFill/>
                </a:ln>
                <a:effectLst/>
                <a:latin typeface="Maiandra GD" pitchFamily="34" charset="0"/>
                <a:cs typeface="Times New Roman" pitchFamily="18" charset="0"/>
              </a:rPr>
              <a:t>) was late, even though we had bought quite expensive tickets (5 325 € in all) ! What a start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effectLst/>
                <a:latin typeface="Maiandra GD" pitchFamily="34" charset="0"/>
                <a:cs typeface="Times New Roman" pitchFamily="18" charset="0"/>
              </a:rPr>
              <a:t>The travel </a:t>
            </a:r>
            <a:r>
              <a:rPr lang="en-GB" sz="1600" b="1" dirty="0" smtClean="0">
                <a:latin typeface="Maiandra GD" pitchFamily="34" charset="0"/>
                <a:cs typeface="Times New Roman" pitchFamily="18" charset="0"/>
              </a:rPr>
              <a:t>lasted </a:t>
            </a:r>
            <a:r>
              <a:rPr kumimoji="0" lang="en-GB" sz="1600" b="1" i="0" u="none" strike="noStrike" cap="none" normalizeH="0" baseline="0" dirty="0" smtClean="0">
                <a:ln>
                  <a:noFill/>
                </a:ln>
                <a:effectLst/>
                <a:latin typeface="Maiandra GD" pitchFamily="34" charset="0"/>
                <a:cs typeface="Times New Roman" pitchFamily="18" charset="0"/>
              </a:rPr>
              <a:t>29 hours but we had 2 stopovers : in Egypt and in Congo. We slept </a:t>
            </a:r>
            <a:r>
              <a:rPr kumimoji="0" lang="en-GB" sz="1600" b="1" i="0" u="none" strike="noStrike" cap="none" normalizeH="0" baseline="0" dirty="0" smtClean="0">
                <a:ln>
                  <a:noFill/>
                </a:ln>
                <a:effectLst/>
                <a:latin typeface="Maiandra GD" pitchFamily="34" charset="0"/>
                <a:cs typeface="Times New Roman" pitchFamily="18" charset="0"/>
              </a:rPr>
              <a:t>on </a:t>
            </a:r>
            <a:r>
              <a:rPr kumimoji="0" lang="en-GB" sz="1600" b="1" i="0" u="none" strike="noStrike" cap="none" normalizeH="0" baseline="0" dirty="0" smtClean="0">
                <a:ln>
                  <a:noFill/>
                </a:ln>
                <a:effectLst/>
                <a:latin typeface="Maiandra GD" pitchFamily="34" charset="0"/>
                <a:cs typeface="Times New Roman" pitchFamily="18" charset="0"/>
              </a:rPr>
              <a:t>the plane. Finally, we arrived in Kruger </a:t>
            </a:r>
            <a:r>
              <a:rPr lang="en-GB" sz="1600" b="1" dirty="0" smtClean="0">
                <a:latin typeface="Maiandra GD" pitchFamily="34" charset="0"/>
                <a:cs typeface="Times New Roman" pitchFamily="18" charset="0"/>
              </a:rPr>
              <a:t>Mpumalanga </a:t>
            </a:r>
            <a:r>
              <a:rPr kumimoji="0" lang="en-GB" sz="1600" b="1" i="0" u="none" strike="noStrike" cap="none" normalizeH="0" baseline="0" dirty="0" smtClean="0">
                <a:ln>
                  <a:noFill/>
                </a:ln>
                <a:effectLst/>
                <a:latin typeface="Maiandra GD" pitchFamily="34" charset="0"/>
                <a:cs typeface="Times New Roman" pitchFamily="18" charset="0"/>
              </a:rPr>
              <a:t>International airport in </a:t>
            </a:r>
            <a:r>
              <a:rPr kumimoji="0" lang="en-GB" sz="1600" b="1" i="0" u="none" strike="noStrike" cap="none" normalizeH="0" baseline="0" dirty="0" err="1" smtClean="0">
                <a:ln>
                  <a:noFill/>
                </a:ln>
                <a:effectLst/>
                <a:latin typeface="Maiandra GD" pitchFamily="34" charset="0"/>
                <a:cs typeface="Times New Roman" pitchFamily="18" charset="0"/>
              </a:rPr>
              <a:t>Neslpruit</a:t>
            </a:r>
            <a:r>
              <a:rPr kumimoji="0" lang="en-GB" sz="1600" b="1" i="0" u="none" strike="noStrike" cap="none" normalizeH="0" baseline="0" dirty="0" smtClean="0">
                <a:ln>
                  <a:noFill/>
                </a:ln>
                <a:effectLst/>
                <a:latin typeface="Maiandra GD" pitchFamily="34" charset="0"/>
                <a:cs typeface="Times New Roman" pitchFamily="18" charset="0"/>
              </a:rPr>
              <a:t> at 14:30 pm , local time the next day.</a:t>
            </a:r>
            <a:endParaRPr kumimoji="0" lang="en-GB" sz="1600" b="0" i="0" u="none" strike="noStrike" cap="none" normalizeH="0" baseline="0" dirty="0" smtClean="0">
              <a:ln>
                <a:noFill/>
              </a:ln>
              <a:effectLst/>
              <a:latin typeface="Maiandra GD" pitchFamily="34" charset="0"/>
              <a:cs typeface="Arial" pitchFamily="34" charset="0"/>
            </a:endParaRPr>
          </a:p>
        </p:txBody>
      </p:sp>
      <p:sp>
        <p:nvSpPr>
          <p:cNvPr id="7" name="ZoneTexte 6"/>
          <p:cNvSpPr txBox="1"/>
          <p:nvPr/>
        </p:nvSpPr>
        <p:spPr>
          <a:xfrm>
            <a:off x="0" y="285728"/>
            <a:ext cx="6572296" cy="523220"/>
          </a:xfrm>
          <a:prstGeom prst="rect">
            <a:avLst/>
          </a:prstGeom>
          <a:noFill/>
        </p:spPr>
        <p:txBody>
          <a:bodyPr wrap="square" rtlCol="0">
            <a:spAutoFit/>
          </a:bodyPr>
          <a:lstStyle/>
          <a:p>
            <a:pPr lvl="0" algn="just" fontAlgn="base">
              <a:spcBef>
                <a:spcPct val="0"/>
              </a:spcBef>
              <a:spcAft>
                <a:spcPct val="0"/>
              </a:spcAft>
            </a:pPr>
            <a:r>
              <a:rPr lang="en-GB" sz="2800" b="1" u="sng" dirty="0" smtClean="0">
                <a:latin typeface="Maiandra GD" pitchFamily="34" charset="0"/>
                <a:cs typeface="Arial" pitchFamily="34" charset="0"/>
              </a:rPr>
              <a:t>On the 18</a:t>
            </a:r>
            <a:r>
              <a:rPr lang="en-GB" sz="2800" b="1" u="sng" baseline="30000" dirty="0" smtClean="0">
                <a:latin typeface="Maiandra GD" pitchFamily="34" charset="0"/>
                <a:cs typeface="Arial" pitchFamily="34" charset="0"/>
              </a:rPr>
              <a:t>th</a:t>
            </a:r>
            <a:r>
              <a:rPr lang="en-GB" sz="2800" b="1" u="sng" dirty="0" smtClean="0">
                <a:latin typeface="Maiandra GD" pitchFamily="34" charset="0"/>
                <a:cs typeface="Arial" pitchFamily="34" charset="0"/>
              </a:rPr>
              <a:t> of June : departure</a:t>
            </a:r>
            <a:endParaRPr lang="en-GB" sz="2800" u="sng" dirty="0" smtClean="0">
              <a:latin typeface="Maiandra GD" pitchFamily="34" charset="0"/>
              <a:cs typeface="Arial" pitchFamily="34" charset="0"/>
            </a:endParaRPr>
          </a:p>
        </p:txBody>
      </p:sp>
      <p:sp>
        <p:nvSpPr>
          <p:cNvPr id="8" name="ZoneTexte 7"/>
          <p:cNvSpPr txBox="1"/>
          <p:nvPr/>
        </p:nvSpPr>
        <p:spPr>
          <a:xfrm>
            <a:off x="4643438" y="3929066"/>
            <a:ext cx="4214842" cy="2862322"/>
          </a:xfrm>
          <a:prstGeom prst="rect">
            <a:avLst/>
          </a:prstGeom>
          <a:noFill/>
        </p:spPr>
        <p:txBody>
          <a:bodyPr wrap="square" rtlCol="0">
            <a:spAutoFit/>
          </a:bodyPr>
          <a:lstStyle/>
          <a:p>
            <a:pPr lvl="0" algn="just" eaLnBrk="0" fontAlgn="base" hangingPunct="0">
              <a:spcBef>
                <a:spcPct val="0"/>
              </a:spcBef>
              <a:spcAft>
                <a:spcPct val="0"/>
              </a:spcAft>
            </a:pPr>
            <a:r>
              <a:rPr lang="en-GB" b="1" dirty="0" smtClean="0">
                <a:latin typeface="Maiandra GD" pitchFamily="34" charset="0"/>
                <a:cs typeface="Times New Roman" pitchFamily="18" charset="0"/>
              </a:rPr>
              <a:t>Fortunately, we had booked a hotel not far from the airport. The hotel (</a:t>
            </a:r>
            <a:r>
              <a:rPr lang="en-GB" b="1" i="1" dirty="0" err="1" smtClean="0">
                <a:latin typeface="Maiandra GD" pitchFamily="34" charset="0"/>
                <a:cs typeface="Times New Roman" pitchFamily="18" charset="0"/>
              </a:rPr>
              <a:t>Nomndeni</a:t>
            </a:r>
            <a:r>
              <a:rPr lang="en-GB" b="1" i="1" dirty="0" smtClean="0">
                <a:latin typeface="Maiandra GD" pitchFamily="34" charset="0"/>
                <a:cs typeface="Times New Roman" pitchFamily="18" charset="0"/>
              </a:rPr>
              <a:t> </a:t>
            </a:r>
            <a:r>
              <a:rPr lang="en-GB" b="1" i="1" dirty="0" err="1" smtClean="0">
                <a:latin typeface="Maiandra GD" pitchFamily="34" charset="0"/>
                <a:cs typeface="Times New Roman" pitchFamily="18" charset="0"/>
              </a:rPr>
              <a:t>Celoquhle</a:t>
            </a:r>
            <a:r>
              <a:rPr lang="en-GB" b="1" dirty="0" smtClean="0">
                <a:latin typeface="Maiandra GD" pitchFamily="34" charset="0"/>
                <a:cs typeface="Times New Roman" pitchFamily="18" charset="0"/>
              </a:rPr>
              <a:t>) was a very good one : for 90 € per night, we had dinner and a very beautiful view. We unpacked in our bedroom and, 2 hours later, we were prepared for the match between Italy and New Zealand the day after!</a:t>
            </a:r>
            <a:endParaRPr lang="en-GB" dirty="0" smtClean="0">
              <a:latin typeface="Maiandra GD" pitchFamily="34" charset="0"/>
              <a:cs typeface="Arial" pitchFamily="34" charset="0"/>
            </a:endParaRPr>
          </a:p>
        </p:txBody>
      </p:sp>
      <p:pic>
        <p:nvPicPr>
          <p:cNvPr id="1027" name="Picture 3" descr="http://www.mathovore.fr/maths-enigmes/avion.gif"/>
          <p:cNvPicPr>
            <a:picLocks noChangeAspect="1" noChangeArrowheads="1"/>
          </p:cNvPicPr>
          <p:nvPr/>
        </p:nvPicPr>
        <p:blipFill>
          <a:blip r:embed="rId2" cstate="print"/>
          <a:srcRect/>
          <a:stretch>
            <a:fillRect/>
          </a:stretch>
        </p:blipFill>
        <p:spPr bwMode="auto">
          <a:xfrm>
            <a:off x="5286380" y="690524"/>
            <a:ext cx="3143272" cy="3143272"/>
          </a:xfrm>
          <a:prstGeom prst="rect">
            <a:avLst/>
          </a:prstGeom>
          <a:noFill/>
        </p:spPr>
      </p:pic>
      <p:pic>
        <p:nvPicPr>
          <p:cNvPr id="1029" name="Picture 5" descr="http://www.hoteladriatico.it/img/florence_hotel.jpg"/>
          <p:cNvPicPr>
            <a:picLocks noChangeAspect="1" noChangeArrowheads="1"/>
          </p:cNvPicPr>
          <p:nvPr/>
        </p:nvPicPr>
        <p:blipFill>
          <a:blip r:embed="rId3" cstate="print"/>
          <a:srcRect/>
          <a:stretch>
            <a:fillRect/>
          </a:stretch>
        </p:blipFill>
        <p:spPr bwMode="auto">
          <a:xfrm>
            <a:off x="214282" y="3929066"/>
            <a:ext cx="3747011" cy="264318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214290"/>
            <a:ext cx="9144000" cy="1031051"/>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3200" b="1" i="0" u="sng" strike="noStrike" cap="none" normalizeH="0" baseline="0" dirty="0" smtClean="0">
                <a:ln>
                  <a:noFill/>
                </a:ln>
                <a:effectLst/>
                <a:latin typeface="Times New Roman" pitchFamily="18" charset="0"/>
                <a:cs typeface="Times New Roman" pitchFamily="18" charset="0"/>
              </a:rPr>
              <a:t>On the </a:t>
            </a:r>
            <a:r>
              <a:rPr lang="en-GB" sz="3200" b="1" u="sng" dirty="0" smtClean="0">
                <a:latin typeface="Times New Roman" pitchFamily="18" charset="0"/>
                <a:cs typeface="Times New Roman" pitchFamily="18" charset="0"/>
              </a:rPr>
              <a:t>19</a:t>
            </a:r>
            <a:r>
              <a:rPr kumimoji="0" lang="en-GB" sz="3200" b="1" i="0" u="sng" strike="noStrike" cap="none" normalizeH="0" baseline="0" dirty="0" smtClean="0">
                <a:ln>
                  <a:noFill/>
                </a:ln>
                <a:effectLst/>
                <a:latin typeface="Times New Roman" pitchFamily="18" charset="0"/>
                <a:cs typeface="Times New Roman" pitchFamily="18" charset="0"/>
              </a:rPr>
              <a:t>th of June : Italy </a:t>
            </a:r>
            <a:r>
              <a:rPr kumimoji="0" lang="en-GB" sz="3200" b="1" i="0" u="sng" strike="noStrike" cap="none" normalizeH="0" baseline="0" dirty="0" err="1" smtClean="0">
                <a:ln>
                  <a:noFill/>
                </a:ln>
                <a:effectLst/>
                <a:latin typeface="Times New Roman" pitchFamily="18" charset="0"/>
                <a:cs typeface="Times New Roman" pitchFamily="18" charset="0"/>
              </a:rPr>
              <a:t>vs</a:t>
            </a:r>
            <a:r>
              <a:rPr kumimoji="0" lang="en-GB" sz="3200" b="1" i="0" u="sng" strike="noStrike" cap="none" normalizeH="0" baseline="0" dirty="0" smtClean="0">
                <a:ln>
                  <a:noFill/>
                </a:ln>
                <a:effectLst/>
                <a:latin typeface="Times New Roman" pitchFamily="18" charset="0"/>
                <a:cs typeface="Times New Roman" pitchFamily="18" charset="0"/>
              </a:rPr>
              <a:t> New </a:t>
            </a:r>
            <a:r>
              <a:rPr kumimoji="0" lang="en-GB" sz="3200" b="1" i="0" u="sng" strike="noStrike" cap="none" normalizeH="0" baseline="0" dirty="0" smtClean="0">
                <a:ln>
                  <a:noFill/>
                </a:ln>
                <a:effectLst/>
                <a:latin typeface="Maiandra GD" pitchFamily="34" charset="0"/>
                <a:cs typeface="Times New Roman" pitchFamily="18" charset="0"/>
              </a:rPr>
              <a:t>Zealand</a:t>
            </a:r>
            <a:endParaRPr kumimoji="0" lang="en-GB" sz="3200" b="1" i="0" u="none" strike="noStrike" cap="none" normalizeH="0" baseline="0" dirty="0" smtClean="0">
              <a:ln>
                <a:noFill/>
              </a:ln>
              <a:effectLst/>
              <a:latin typeface="Maiandra GD"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3200" b="1" i="0" u="none" strike="noStrike" cap="none" normalizeH="0" baseline="0" dirty="0" smtClean="0">
                <a:ln>
                  <a:noFill/>
                </a:ln>
                <a:effectLst/>
                <a:latin typeface="Times New Roman" pitchFamily="18" charset="0"/>
                <a:cs typeface="Times New Roman" pitchFamily="18" charset="0"/>
              </a:rPr>
              <a:t> </a:t>
            </a:r>
            <a:endParaRPr kumimoji="0" lang="en-GB" sz="3200" b="0" i="0" u="none" strike="noStrike" cap="none" normalizeH="0" baseline="0" dirty="0" smtClean="0">
              <a:ln>
                <a:noFill/>
              </a:ln>
              <a:effectLst/>
              <a:latin typeface="Arial" pitchFamily="34" charset="0"/>
              <a:cs typeface="Arial" pitchFamily="34" charset="0"/>
            </a:endParaRPr>
          </a:p>
        </p:txBody>
      </p:sp>
      <p:sp>
        <p:nvSpPr>
          <p:cNvPr id="6" name="ZoneTexte 5"/>
          <p:cNvSpPr txBox="1"/>
          <p:nvPr/>
        </p:nvSpPr>
        <p:spPr>
          <a:xfrm>
            <a:off x="214282" y="4786322"/>
            <a:ext cx="8643966" cy="1754326"/>
          </a:xfrm>
          <a:prstGeom prst="rect">
            <a:avLst/>
          </a:prstGeom>
          <a:noFill/>
        </p:spPr>
        <p:txBody>
          <a:bodyPr wrap="square" rtlCol="0">
            <a:spAutoFit/>
          </a:bodyPr>
          <a:lstStyle/>
          <a:p>
            <a:pPr lvl="0" algn="just" eaLnBrk="0" fontAlgn="base" hangingPunct="0">
              <a:spcBef>
                <a:spcPct val="0"/>
              </a:spcBef>
              <a:spcAft>
                <a:spcPct val="0"/>
              </a:spcAft>
            </a:pPr>
            <a:r>
              <a:rPr lang="en-GB" b="1" dirty="0" smtClean="0">
                <a:latin typeface="Maiandra GD" pitchFamily="34" charset="0"/>
                <a:cs typeface="Times New Roman" pitchFamily="18" charset="0"/>
              </a:rPr>
              <a:t>We were terribly excited. We were going to see a World Cup match !  We bought our tickets </a:t>
            </a:r>
            <a:r>
              <a:rPr lang="en-GB" b="1" dirty="0" smtClean="0">
                <a:latin typeface="Maiandra GD" pitchFamily="34" charset="0"/>
                <a:cs typeface="Times New Roman" pitchFamily="18" charset="0"/>
              </a:rPr>
              <a:t>$80 </a:t>
            </a:r>
            <a:r>
              <a:rPr lang="en-GB" b="1" dirty="0" smtClean="0">
                <a:latin typeface="Maiandra GD" pitchFamily="34" charset="0"/>
                <a:cs typeface="Times New Roman" pitchFamily="18" charset="0"/>
              </a:rPr>
              <a:t>and for that price we were quite well placed. The atmosphere was electric and joyful. Italy played especially well and won 3 to 1. </a:t>
            </a:r>
            <a:endParaRPr lang="en-GB" sz="1600" dirty="0" smtClean="0">
              <a:latin typeface="Maiandra GD" pitchFamily="34" charset="0"/>
              <a:cs typeface="Arial" pitchFamily="34" charset="0"/>
            </a:endParaRPr>
          </a:p>
          <a:p>
            <a:pPr lvl="0" algn="just" eaLnBrk="0" fontAlgn="base" hangingPunct="0">
              <a:spcBef>
                <a:spcPct val="0"/>
              </a:spcBef>
              <a:spcAft>
                <a:spcPct val="0"/>
              </a:spcAft>
            </a:pPr>
            <a:r>
              <a:rPr lang="en-GB" b="1" dirty="0" smtClean="0">
                <a:latin typeface="Maiandra GD" pitchFamily="34" charset="0"/>
                <a:cs typeface="Times New Roman" pitchFamily="18" charset="0"/>
              </a:rPr>
              <a:t>We came back exhausted to  our hotel at about 11:00 pm.</a:t>
            </a:r>
            <a:endParaRPr lang="en-GB" sz="1600" dirty="0" smtClean="0">
              <a:latin typeface="Maiandra GD" pitchFamily="34" charset="0"/>
              <a:cs typeface="Arial" pitchFamily="34" charset="0"/>
            </a:endParaRPr>
          </a:p>
          <a:p>
            <a:pPr lvl="0" algn="just" eaLnBrk="0" fontAlgn="base" hangingPunct="0">
              <a:spcBef>
                <a:spcPct val="0"/>
              </a:spcBef>
              <a:spcAft>
                <a:spcPct val="0"/>
              </a:spcAft>
            </a:pPr>
            <a:r>
              <a:rPr lang="en-GB" b="1" dirty="0" smtClean="0">
                <a:latin typeface="Maiandra GD" pitchFamily="34" charset="0"/>
                <a:cs typeface="Times New Roman" pitchFamily="18" charset="0"/>
              </a:rPr>
              <a:t>It was a wonderful day, full of hope and </a:t>
            </a:r>
            <a:r>
              <a:rPr lang="en-GB" b="1" dirty="0" smtClean="0">
                <a:latin typeface="Maiandra GD" pitchFamily="34" charset="0"/>
                <a:cs typeface="Times New Roman" pitchFamily="18" charset="0"/>
              </a:rPr>
              <a:t>laughter. </a:t>
            </a:r>
            <a:r>
              <a:rPr lang="en-GB" b="1" dirty="0" smtClean="0">
                <a:latin typeface="Maiandra GD" pitchFamily="34" charset="0"/>
                <a:cs typeface="Times New Roman" pitchFamily="18" charset="0"/>
              </a:rPr>
              <a:t>Thank you Italy !</a:t>
            </a:r>
            <a:endParaRPr lang="en-GB" sz="2800" dirty="0" smtClean="0">
              <a:latin typeface="Maiandra GD" pitchFamily="34" charset="0"/>
              <a:cs typeface="Arial" pitchFamily="34" charset="0"/>
            </a:endParaRPr>
          </a:p>
        </p:txBody>
      </p:sp>
      <p:pic>
        <p:nvPicPr>
          <p:cNvPr id="26627" name="Picture 3" descr="http://www.cyberpresse.ca/images/bizphotos/435x290/201004/15/163109-billet-pour-mondial-2010-football.jpg"/>
          <p:cNvPicPr>
            <a:picLocks noChangeAspect="1" noChangeArrowheads="1"/>
          </p:cNvPicPr>
          <p:nvPr/>
        </p:nvPicPr>
        <p:blipFill>
          <a:blip r:embed="rId2" cstate="print"/>
          <a:srcRect/>
          <a:stretch>
            <a:fillRect/>
          </a:stretch>
        </p:blipFill>
        <p:spPr bwMode="auto">
          <a:xfrm>
            <a:off x="428596" y="1214422"/>
            <a:ext cx="4179123" cy="2786082"/>
          </a:xfrm>
          <a:prstGeom prst="rect">
            <a:avLst/>
          </a:prstGeom>
          <a:noFill/>
        </p:spPr>
      </p:pic>
      <p:pic>
        <p:nvPicPr>
          <p:cNvPr id="26629" name="Picture 5" descr="http://www.lefigaro.fr/medias/2008/06/16/20080616PHOWWW00143.jpg"/>
          <p:cNvPicPr>
            <a:picLocks noChangeAspect="1" noChangeArrowheads="1"/>
          </p:cNvPicPr>
          <p:nvPr/>
        </p:nvPicPr>
        <p:blipFill>
          <a:blip r:embed="rId3" cstate="print"/>
          <a:srcRect/>
          <a:stretch>
            <a:fillRect/>
          </a:stretch>
        </p:blipFill>
        <p:spPr bwMode="auto">
          <a:xfrm>
            <a:off x="5143504" y="1142984"/>
            <a:ext cx="3571900" cy="2892909"/>
          </a:xfrm>
          <a:prstGeom prst="rect">
            <a:avLst/>
          </a:prstGeom>
          <a:noFill/>
        </p:spPr>
      </p:pic>
      <p:sp>
        <p:nvSpPr>
          <p:cNvPr id="9" name="ZoneTexte 8"/>
          <p:cNvSpPr txBox="1"/>
          <p:nvPr/>
        </p:nvSpPr>
        <p:spPr>
          <a:xfrm>
            <a:off x="428596" y="4143380"/>
            <a:ext cx="3786214" cy="369332"/>
          </a:xfrm>
          <a:prstGeom prst="rect">
            <a:avLst/>
          </a:prstGeom>
          <a:noFill/>
        </p:spPr>
        <p:txBody>
          <a:bodyPr wrap="square" rtlCol="0">
            <a:spAutoFit/>
          </a:bodyPr>
          <a:lstStyle/>
          <a:p>
            <a:r>
              <a:rPr lang="fr-FR" i="1" dirty="0" err="1" smtClean="0"/>
              <a:t>Buying</a:t>
            </a:r>
            <a:r>
              <a:rPr lang="fr-FR" i="1" dirty="0" smtClean="0"/>
              <a:t> </a:t>
            </a:r>
            <a:r>
              <a:rPr lang="fr-FR" i="1" dirty="0" err="1" smtClean="0"/>
              <a:t>our</a:t>
            </a:r>
            <a:r>
              <a:rPr lang="fr-FR" i="1" dirty="0" smtClean="0"/>
              <a:t> </a:t>
            </a:r>
            <a:r>
              <a:rPr lang="en-US" i="1" dirty="0" smtClean="0"/>
              <a:t>tickets</a:t>
            </a:r>
            <a:endParaRPr lang="en-US" i="1" dirty="0"/>
          </a:p>
        </p:txBody>
      </p:sp>
      <p:sp>
        <p:nvSpPr>
          <p:cNvPr id="10" name="ZoneTexte 9"/>
          <p:cNvSpPr txBox="1"/>
          <p:nvPr/>
        </p:nvSpPr>
        <p:spPr>
          <a:xfrm>
            <a:off x="4857752" y="4143380"/>
            <a:ext cx="3714776" cy="369332"/>
          </a:xfrm>
          <a:prstGeom prst="rect">
            <a:avLst/>
          </a:prstGeom>
          <a:noFill/>
        </p:spPr>
        <p:txBody>
          <a:bodyPr wrap="square" rtlCol="0">
            <a:spAutoFit/>
          </a:bodyPr>
          <a:lstStyle/>
          <a:p>
            <a:r>
              <a:rPr lang="fr-FR" i="1" dirty="0" smtClean="0"/>
              <a:t>A </a:t>
            </a:r>
            <a:r>
              <a:rPr lang="fr-FR" i="1" dirty="0" err="1" smtClean="0"/>
              <a:t>compatriot</a:t>
            </a:r>
            <a:r>
              <a:rPr lang="fr-FR" i="1" dirty="0" smtClean="0"/>
              <a:t>!</a:t>
            </a:r>
            <a:endParaRPr lang="fr-FR"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214810" y="3133904"/>
            <a:ext cx="492919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i="0" u="sng" strike="noStrike" cap="none" normalizeH="0" baseline="0" dirty="0" smtClean="0">
                <a:ln>
                  <a:noFill/>
                </a:ln>
                <a:effectLst/>
                <a:latin typeface="Times New Roman" pitchFamily="18" charset="0"/>
                <a:cs typeface="Times New Roman" pitchFamily="18" charset="0"/>
              </a:rPr>
              <a:t>On the 21 of June</a:t>
            </a:r>
            <a:endParaRPr kumimoji="0" lang="en-GB" sz="2400" b="0" i="0" u="sng"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effectLst/>
                <a:latin typeface="Times New Roman" pitchFamily="18" charset="0"/>
                <a:cs typeface="Times New Roman" pitchFamily="18" charset="0"/>
              </a:rPr>
              <a:t> </a:t>
            </a:r>
            <a:endParaRPr kumimoji="0" lang="en-GB"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effectLst/>
                <a:latin typeface="Times New Roman" pitchFamily="18" charset="0"/>
                <a:cs typeface="Times New Roman" pitchFamily="18" charset="0"/>
              </a:rPr>
              <a:t>That day, we visited a picturesque village : the cultural village of  </a:t>
            </a:r>
            <a:r>
              <a:rPr kumimoji="0" lang="en-GB" sz="1600" b="1" i="0" u="none" strike="noStrike" cap="none" normalizeH="0" baseline="0" dirty="0" err="1" smtClean="0">
                <a:ln>
                  <a:noFill/>
                </a:ln>
                <a:effectLst/>
                <a:latin typeface="Times New Roman" pitchFamily="18" charset="0"/>
                <a:cs typeface="Times New Roman" pitchFamily="18" charset="0"/>
              </a:rPr>
              <a:t>Shangana</a:t>
            </a:r>
            <a:r>
              <a:rPr kumimoji="0" lang="en-GB" sz="1600" b="1" i="0" u="none" strike="noStrike" cap="none" normalizeH="0" baseline="0" dirty="0" smtClean="0">
                <a:ln>
                  <a:noFill/>
                </a:ln>
                <a:effectLst/>
                <a:latin typeface="Times New Roman" pitchFamily="18" charset="0"/>
                <a:cs typeface="Times New Roman" pitchFamily="18" charset="0"/>
              </a:rPr>
              <a:t> with a day tour.</a:t>
            </a:r>
            <a:endParaRPr kumimoji="0" lang="en-GB"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effectLst/>
                <a:latin typeface="Times New Roman" pitchFamily="18" charset="0"/>
                <a:cs typeface="Times New Roman" pitchFamily="18" charset="0"/>
              </a:rPr>
              <a:t>Midway between the </a:t>
            </a:r>
            <a:r>
              <a:rPr kumimoji="0" lang="en-GB" sz="1600" b="1" i="0" u="none" strike="noStrike" cap="none" normalizeH="0" baseline="0" dirty="0" err="1" smtClean="0">
                <a:ln>
                  <a:noFill/>
                </a:ln>
                <a:effectLst/>
                <a:latin typeface="Times New Roman" pitchFamily="18" charset="0"/>
                <a:cs typeface="Times New Roman" pitchFamily="18" charset="0"/>
              </a:rPr>
              <a:t>Blyde</a:t>
            </a:r>
            <a:r>
              <a:rPr kumimoji="0" lang="en-GB" sz="1600" b="1" i="0" u="none" strike="noStrike" cap="none" normalizeH="0" baseline="0" dirty="0" smtClean="0">
                <a:ln>
                  <a:noFill/>
                </a:ln>
                <a:effectLst/>
                <a:latin typeface="Times New Roman" pitchFamily="18" charset="0"/>
                <a:cs typeface="Times New Roman" pitchFamily="18" charset="0"/>
              </a:rPr>
              <a:t> River Canyon and the southern Kruger National Park, the residents of the traditional village of </a:t>
            </a:r>
            <a:r>
              <a:rPr kumimoji="0" lang="en-GB" sz="1600" b="1" i="0" u="none" strike="noStrike" cap="none" normalizeH="0" baseline="0" dirty="0" err="1" smtClean="0">
                <a:ln>
                  <a:noFill/>
                </a:ln>
                <a:effectLst/>
                <a:latin typeface="Times New Roman" pitchFamily="18" charset="0"/>
                <a:cs typeface="Times New Roman" pitchFamily="18" charset="0"/>
              </a:rPr>
              <a:t>Shangana</a:t>
            </a:r>
            <a:r>
              <a:rPr kumimoji="0" lang="en-GB" sz="1600" b="1" i="0" u="none" strike="noStrike" cap="none" normalizeH="0" baseline="0" dirty="0" smtClean="0">
                <a:ln>
                  <a:noFill/>
                </a:ln>
                <a:effectLst/>
                <a:latin typeface="Times New Roman" pitchFamily="18" charset="0"/>
                <a:cs typeface="Times New Roman" pitchFamily="18" charset="0"/>
              </a:rPr>
              <a:t> invite guests to share  the way of life of the </a:t>
            </a:r>
            <a:r>
              <a:rPr kumimoji="0" lang="en-GB" sz="1600" b="1" i="0" u="none" strike="noStrike" cap="none" normalizeH="0" baseline="0" dirty="0" err="1" smtClean="0">
                <a:ln>
                  <a:noFill/>
                </a:ln>
                <a:effectLst/>
                <a:latin typeface="Times New Roman" pitchFamily="18" charset="0"/>
                <a:cs typeface="Times New Roman" pitchFamily="18" charset="0"/>
              </a:rPr>
              <a:t>Shangaan</a:t>
            </a:r>
            <a:r>
              <a:rPr kumimoji="0" lang="en-GB" sz="1600" b="1" i="0" u="none" strike="noStrike" cap="none" normalizeH="0" baseline="0" dirty="0" smtClean="0">
                <a:ln>
                  <a:noFill/>
                </a:ln>
                <a:effectLst/>
                <a:latin typeface="Times New Roman" pitchFamily="18" charset="0"/>
                <a:cs typeface="Times New Roman" pitchFamily="18" charset="0"/>
              </a:rPr>
              <a:t> people. Shangana </a:t>
            </a:r>
            <a:r>
              <a:rPr kumimoji="0" lang="en-GB" sz="1600" b="1" i="0" u="none" strike="noStrike" cap="none" normalizeH="0" baseline="0" dirty="0" smtClean="0">
                <a:ln>
                  <a:noFill/>
                </a:ln>
                <a:effectLst/>
                <a:latin typeface="Times New Roman" pitchFamily="18" charset="0"/>
                <a:cs typeface="Times New Roman" pitchFamily="18" charset="0"/>
              </a:rPr>
              <a:t>was created </a:t>
            </a:r>
            <a:r>
              <a:rPr kumimoji="0" lang="en-GB" sz="1600" b="1" i="0" u="none" strike="noStrike" cap="none" normalizeH="0" baseline="0" dirty="0" smtClean="0">
                <a:ln>
                  <a:noFill/>
                </a:ln>
                <a:effectLst/>
                <a:latin typeface="Times New Roman" pitchFamily="18" charset="0"/>
                <a:cs typeface="Times New Roman" pitchFamily="18" charset="0"/>
              </a:rPr>
              <a:t>and built by local Shangaan people, and  preserves a rich heritage, as an example of South Africa's great cultural diversity. This village is due to the installation of the Zulus, a famous tribe in South Africa who fought  the English Colonizers in the nineteenth century.</a:t>
            </a:r>
            <a:endParaRPr kumimoji="0" lang="en-GB" sz="1600" b="0" i="0" u="none" strike="noStrike" cap="none" normalizeH="0" baseline="0" dirty="0" smtClean="0">
              <a:ln>
                <a:noFill/>
              </a:ln>
              <a:effectLst/>
              <a:latin typeface="Arial" pitchFamily="34" charset="0"/>
              <a:cs typeface="Arial" pitchFamily="34" charset="0"/>
            </a:endParaRPr>
          </a:p>
        </p:txBody>
      </p:sp>
      <p:pic>
        <p:nvPicPr>
          <p:cNvPr id="27651" name="Picture 3" descr="Petit marché">
            <a:hlinkClick r:id="rId2"/>
          </p:cNvPr>
          <p:cNvPicPr>
            <a:picLocks noChangeAspect="1" noChangeArrowheads="1"/>
          </p:cNvPicPr>
          <p:nvPr/>
        </p:nvPicPr>
        <p:blipFill>
          <a:blip r:embed="rId3" cstate="print"/>
          <a:srcRect/>
          <a:stretch>
            <a:fillRect/>
          </a:stretch>
        </p:blipFill>
        <p:spPr bwMode="auto">
          <a:xfrm>
            <a:off x="5000628" y="0"/>
            <a:ext cx="3786214" cy="2753589"/>
          </a:xfrm>
          <a:prstGeom prst="rect">
            <a:avLst/>
          </a:prstGeom>
          <a:noFill/>
        </p:spPr>
      </p:pic>
      <p:sp>
        <p:nvSpPr>
          <p:cNvPr id="7" name="ZoneTexte 6"/>
          <p:cNvSpPr txBox="1"/>
          <p:nvPr/>
        </p:nvSpPr>
        <p:spPr>
          <a:xfrm>
            <a:off x="0" y="0"/>
            <a:ext cx="4572000" cy="2246769"/>
          </a:xfrm>
          <a:prstGeom prst="rect">
            <a:avLst/>
          </a:prstGeom>
          <a:noFill/>
        </p:spPr>
        <p:txBody>
          <a:bodyPr wrap="square" rtlCol="0">
            <a:spAutoFit/>
          </a:bodyPr>
          <a:lstStyle/>
          <a:p>
            <a:pPr lvl="0" algn="just" fontAlgn="base">
              <a:spcBef>
                <a:spcPct val="0"/>
              </a:spcBef>
              <a:spcAft>
                <a:spcPct val="0"/>
              </a:spcAft>
            </a:pPr>
            <a:r>
              <a:rPr lang="en-GB" sz="3200" b="1" u="sng" dirty="0" smtClean="0">
                <a:latin typeface="Times New Roman" pitchFamily="18" charset="0"/>
                <a:cs typeface="Times New Roman" pitchFamily="18" charset="0"/>
              </a:rPr>
              <a:t>On the </a:t>
            </a:r>
            <a:r>
              <a:rPr lang="en-GB" sz="3200" b="1" u="sng" dirty="0" smtClean="0">
                <a:latin typeface="Times New Roman" pitchFamily="18" charset="0"/>
                <a:cs typeface="Times New Roman" pitchFamily="18" charset="0"/>
              </a:rPr>
              <a:t>20th </a:t>
            </a:r>
            <a:r>
              <a:rPr lang="en-GB" sz="3200" b="1" u="sng" dirty="0" smtClean="0">
                <a:latin typeface="Times New Roman" pitchFamily="18" charset="0"/>
                <a:cs typeface="Times New Roman" pitchFamily="18" charset="0"/>
              </a:rPr>
              <a:t>of June</a:t>
            </a:r>
            <a:endParaRPr lang="en-GB" sz="3200" u="sng" dirty="0" smtClean="0">
              <a:latin typeface="Arial" pitchFamily="34" charset="0"/>
              <a:cs typeface="Arial" pitchFamily="34" charset="0"/>
            </a:endParaRPr>
          </a:p>
          <a:p>
            <a:pPr lvl="0" algn="just" eaLnBrk="0" fontAlgn="base" hangingPunct="0">
              <a:spcBef>
                <a:spcPct val="0"/>
              </a:spcBef>
              <a:spcAft>
                <a:spcPct val="0"/>
              </a:spcAft>
            </a:pPr>
            <a:r>
              <a:rPr lang="en-GB" b="1" dirty="0" smtClean="0">
                <a:latin typeface="Times New Roman" pitchFamily="18" charset="0"/>
                <a:cs typeface="Times New Roman" pitchFamily="18" charset="0"/>
              </a:rPr>
              <a:t> </a:t>
            </a:r>
            <a:endParaRPr lang="en-GB" dirty="0" smtClean="0">
              <a:latin typeface="Arial" pitchFamily="34" charset="0"/>
              <a:cs typeface="Arial" pitchFamily="34" charset="0"/>
            </a:endParaRPr>
          </a:p>
          <a:p>
            <a:pPr lvl="0" algn="just" eaLnBrk="0" fontAlgn="base" hangingPunct="0">
              <a:spcBef>
                <a:spcPct val="0"/>
              </a:spcBef>
              <a:spcAft>
                <a:spcPct val="0"/>
              </a:spcAft>
            </a:pPr>
            <a:r>
              <a:rPr lang="en-GB" b="1" dirty="0" smtClean="0">
                <a:latin typeface="Times New Roman" pitchFamily="18" charset="0"/>
                <a:cs typeface="Times New Roman" pitchFamily="18" charset="0"/>
              </a:rPr>
              <a:t>Today, we walked around the city, in the hidden streets, the markets, the public gardens… we bought traditional handcraft and local food and </a:t>
            </a:r>
            <a:r>
              <a:rPr lang="en-GB" b="1" dirty="0" smtClean="0">
                <a:latin typeface="Times New Roman" pitchFamily="18" charset="0"/>
                <a:cs typeface="Times New Roman" pitchFamily="18" charset="0"/>
              </a:rPr>
              <a:t>fruit. </a:t>
            </a:r>
            <a:r>
              <a:rPr lang="en-GB" b="1" dirty="0" smtClean="0">
                <a:latin typeface="Times New Roman" pitchFamily="18" charset="0"/>
                <a:cs typeface="Times New Roman" pitchFamily="18" charset="0"/>
              </a:rPr>
              <a:t>It was so hot (around 45°C)!</a:t>
            </a:r>
          </a:p>
        </p:txBody>
      </p:sp>
      <p:pic>
        <p:nvPicPr>
          <p:cNvPr id="27653" name="Picture 5" descr="http://cache.virtualtourist.com/3912770-Entrance_to_Shangana_Village-Hazyview.jpg"/>
          <p:cNvPicPr>
            <a:picLocks noChangeAspect="1" noChangeArrowheads="1"/>
          </p:cNvPicPr>
          <p:nvPr/>
        </p:nvPicPr>
        <p:blipFill>
          <a:blip r:embed="rId4" cstate="print"/>
          <a:srcRect/>
          <a:stretch>
            <a:fillRect/>
          </a:stretch>
        </p:blipFill>
        <p:spPr bwMode="auto">
          <a:xfrm>
            <a:off x="285720" y="3000372"/>
            <a:ext cx="3857620" cy="2893215"/>
          </a:xfrm>
          <a:prstGeom prst="rect">
            <a:avLst/>
          </a:prstGeom>
          <a:noFill/>
        </p:spPr>
      </p:pic>
      <p:sp>
        <p:nvSpPr>
          <p:cNvPr id="10" name="ZoneTexte 9"/>
          <p:cNvSpPr txBox="1"/>
          <p:nvPr/>
        </p:nvSpPr>
        <p:spPr>
          <a:xfrm>
            <a:off x="357158" y="6000768"/>
            <a:ext cx="3133748" cy="369332"/>
          </a:xfrm>
          <a:prstGeom prst="rect">
            <a:avLst/>
          </a:prstGeom>
          <a:noFill/>
        </p:spPr>
        <p:txBody>
          <a:bodyPr wrap="square" rtlCol="0">
            <a:spAutoFit/>
          </a:bodyPr>
          <a:lstStyle/>
          <a:p>
            <a:r>
              <a:rPr lang="fr-FR" i="1" dirty="0" smtClean="0"/>
              <a:t>Entrance to </a:t>
            </a:r>
            <a:r>
              <a:rPr lang="fr-FR" i="1" dirty="0" err="1" smtClean="0"/>
              <a:t>Shangana</a:t>
            </a:r>
            <a:r>
              <a:rPr lang="fr-FR" i="1" dirty="0" smtClean="0"/>
              <a:t> village</a:t>
            </a:r>
            <a:endParaRPr lang="fr-FR" i="1" dirty="0"/>
          </a:p>
        </p:txBody>
      </p:sp>
      <p:sp>
        <p:nvSpPr>
          <p:cNvPr id="11" name="ZoneTexte 10"/>
          <p:cNvSpPr txBox="1"/>
          <p:nvPr/>
        </p:nvSpPr>
        <p:spPr>
          <a:xfrm>
            <a:off x="5286380" y="2714620"/>
            <a:ext cx="3500462" cy="369332"/>
          </a:xfrm>
          <a:prstGeom prst="rect">
            <a:avLst/>
          </a:prstGeom>
          <a:noFill/>
        </p:spPr>
        <p:txBody>
          <a:bodyPr wrap="square" rtlCol="0">
            <a:spAutoFit/>
          </a:bodyPr>
          <a:lstStyle/>
          <a:p>
            <a:r>
              <a:rPr lang="fr-FR" i="1" dirty="0" smtClean="0"/>
              <a:t>A </a:t>
            </a:r>
            <a:r>
              <a:rPr lang="fr-FR" i="1" dirty="0" err="1" smtClean="0"/>
              <a:t>typical</a:t>
            </a:r>
            <a:r>
              <a:rPr lang="fr-FR" i="1" dirty="0" smtClean="0"/>
              <a:t> South </a:t>
            </a:r>
            <a:r>
              <a:rPr lang="fr-FR" i="1" dirty="0" err="1" smtClean="0"/>
              <a:t>African</a:t>
            </a:r>
            <a:r>
              <a:rPr lang="fr-FR" i="1" dirty="0" smtClean="0"/>
              <a:t> </a:t>
            </a:r>
            <a:r>
              <a:rPr lang="fr-FR" i="1" dirty="0" err="1" smtClean="0"/>
              <a:t>market</a:t>
            </a:r>
            <a:endParaRPr lang="fr-FR"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3857652" cy="1200329"/>
          </a:xfrm>
          <a:prstGeom prst="rect">
            <a:avLst/>
          </a:prstGeom>
          <a:noFill/>
        </p:spPr>
        <p:txBody>
          <a:bodyPr wrap="square" rtlCol="0">
            <a:spAutoFit/>
          </a:bodyPr>
          <a:lstStyle/>
          <a:p>
            <a:r>
              <a:rPr lang="fr-FR" sz="3600" u="sng" dirty="0" smtClean="0"/>
              <a:t>On the </a:t>
            </a:r>
            <a:r>
              <a:rPr lang="fr-FR" sz="3600" u="sng" dirty="0" smtClean="0"/>
              <a:t>22nd </a:t>
            </a:r>
            <a:r>
              <a:rPr lang="fr-FR" sz="3600" u="sng" dirty="0" smtClean="0"/>
              <a:t>of </a:t>
            </a:r>
            <a:r>
              <a:rPr lang="fr-FR" sz="3600" u="sng" dirty="0" err="1" smtClean="0"/>
              <a:t>June</a:t>
            </a:r>
            <a:endParaRPr lang="fr-FR" sz="3600" u="sng" dirty="0"/>
          </a:p>
        </p:txBody>
      </p:sp>
      <p:sp>
        <p:nvSpPr>
          <p:cNvPr id="25601" name="Rectangle 1"/>
          <p:cNvSpPr>
            <a:spLocks noChangeArrowheads="1"/>
          </p:cNvSpPr>
          <p:nvPr/>
        </p:nvSpPr>
        <p:spPr bwMode="auto">
          <a:xfrm>
            <a:off x="285720" y="1582624"/>
            <a:ext cx="364330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effectLst/>
                <a:latin typeface="Times New Roman" pitchFamily="18" charset="0"/>
                <a:cs typeface="Times New Roman" pitchFamily="18" charset="0"/>
              </a:rPr>
              <a:t>We </a:t>
            </a:r>
            <a:r>
              <a:rPr kumimoji="0" lang="en-GB" sz="2000" b="1" i="0" u="none" strike="noStrike" cap="none" normalizeH="0" baseline="0" dirty="0" smtClean="0">
                <a:ln>
                  <a:noFill/>
                </a:ln>
                <a:effectLst/>
                <a:latin typeface="Times New Roman" pitchFamily="18" charset="0"/>
                <a:cs typeface="Times New Roman" pitchFamily="18" charset="0"/>
              </a:rPr>
              <a:t>had booked </a:t>
            </a:r>
            <a:r>
              <a:rPr kumimoji="0" lang="en-GB" sz="2000" b="1" i="0" u="none" strike="noStrike" cap="none" normalizeH="0" baseline="0" dirty="0" smtClean="0">
                <a:ln>
                  <a:noFill/>
                </a:ln>
                <a:effectLst/>
                <a:latin typeface="Times New Roman" pitchFamily="18" charset="0"/>
                <a:cs typeface="Times New Roman" pitchFamily="18" charset="0"/>
              </a:rPr>
              <a:t>a car from </a:t>
            </a:r>
            <a:r>
              <a:rPr kumimoji="0" lang="en-GB" sz="2000" b="1" i="0" u="none" strike="noStrike" cap="none" normalizeH="0" baseline="0" dirty="0" smtClean="0">
                <a:ln>
                  <a:noFill/>
                </a:ln>
                <a:effectLst/>
                <a:latin typeface="Times New Roman" pitchFamily="18" charset="0"/>
                <a:cs typeface="Times New Roman" pitchFamily="18" charset="0"/>
              </a:rPr>
              <a:t>Rome </a:t>
            </a:r>
            <a:r>
              <a:rPr kumimoji="0" lang="en-GB" sz="2000" b="1" i="0" u="none" strike="noStrike" cap="none" normalizeH="0" baseline="0" dirty="0" smtClean="0">
                <a:ln>
                  <a:noFill/>
                </a:ln>
                <a:effectLst/>
                <a:latin typeface="Times New Roman" pitchFamily="18" charset="0"/>
                <a:cs typeface="Times New Roman" pitchFamily="18" charset="0"/>
              </a:rPr>
              <a:t>and tomorrow, we’ll take it from the station. It does not cost a lot : around 15€ per day. We ate in a typical restaurant, but the South African food is inspired from Dutch cuisine (because of colonization).</a:t>
            </a:r>
            <a:endParaRPr kumimoji="0" lang="en-GB"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effectLst/>
                <a:latin typeface="Times New Roman" pitchFamily="18" charset="0"/>
                <a:cs typeface="Times New Roman" pitchFamily="18" charset="0"/>
              </a:rPr>
              <a:t>Then, we packed our suitcases and checked out of  the hotel. </a:t>
            </a:r>
            <a:endParaRPr kumimoji="0" lang="en-GB"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effectLst/>
                <a:latin typeface="Times New Roman" pitchFamily="18" charset="0"/>
                <a:cs typeface="Times New Roman" pitchFamily="18" charset="0"/>
              </a:rPr>
              <a:t>We left Nelspruit, to go to </a:t>
            </a:r>
            <a:r>
              <a:rPr kumimoji="0" lang="en-GB" sz="2000" b="1" i="0" u="none" strike="noStrike" cap="none" normalizeH="0" baseline="0" dirty="0" err="1" smtClean="0">
                <a:ln>
                  <a:noFill/>
                </a:ln>
                <a:effectLst/>
                <a:latin typeface="Times New Roman" pitchFamily="18" charset="0"/>
                <a:cs typeface="Times New Roman" pitchFamily="18" charset="0"/>
              </a:rPr>
              <a:t>Polokwane</a:t>
            </a:r>
            <a:r>
              <a:rPr kumimoji="0" lang="en-GB" sz="2000" b="1" i="0" u="none" strike="noStrike" cap="none" normalizeH="0" baseline="0" dirty="0" smtClean="0">
                <a:ln>
                  <a:noFill/>
                </a:ln>
                <a:effectLst/>
                <a:latin typeface="Times New Roman" pitchFamily="18" charset="0"/>
                <a:cs typeface="Times New Roman" pitchFamily="18" charset="0"/>
              </a:rPr>
              <a:t> for the rest of this incredible trip. </a:t>
            </a:r>
            <a:endParaRPr kumimoji="0" lang="en-GB" sz="2000" b="0" i="0" u="none" strike="noStrike" cap="none" normalizeH="0" baseline="0" dirty="0" smtClean="0">
              <a:ln>
                <a:noFill/>
              </a:ln>
              <a:effectLst/>
              <a:latin typeface="Arial" pitchFamily="34" charset="0"/>
              <a:cs typeface="Arial" pitchFamily="34" charset="0"/>
            </a:endParaRPr>
          </a:p>
        </p:txBody>
      </p:sp>
      <p:pic>
        <p:nvPicPr>
          <p:cNvPr id="25602" name="Picture 2" descr="http://www.car-rental.co.za/images/road-safety.jpg"/>
          <p:cNvPicPr>
            <a:picLocks noChangeAspect="1" noChangeArrowheads="1"/>
          </p:cNvPicPr>
          <p:nvPr/>
        </p:nvPicPr>
        <p:blipFill>
          <a:blip r:embed="rId2" cstate="print"/>
          <a:srcRect/>
          <a:stretch>
            <a:fillRect/>
          </a:stretch>
        </p:blipFill>
        <p:spPr bwMode="auto">
          <a:xfrm>
            <a:off x="4214810" y="3500438"/>
            <a:ext cx="4273613" cy="2795585"/>
          </a:xfrm>
          <a:prstGeom prst="rect">
            <a:avLst/>
          </a:prstGeom>
          <a:noFill/>
        </p:spPr>
      </p:pic>
      <p:sp>
        <p:nvSpPr>
          <p:cNvPr id="13" name="ZoneTexte 12"/>
          <p:cNvSpPr txBox="1"/>
          <p:nvPr/>
        </p:nvSpPr>
        <p:spPr>
          <a:xfrm>
            <a:off x="4572000" y="6286520"/>
            <a:ext cx="3000396" cy="369332"/>
          </a:xfrm>
          <a:prstGeom prst="rect">
            <a:avLst/>
          </a:prstGeom>
          <a:noFill/>
        </p:spPr>
        <p:txBody>
          <a:bodyPr wrap="square" rtlCol="0">
            <a:spAutoFit/>
          </a:bodyPr>
          <a:lstStyle/>
          <a:p>
            <a:r>
              <a:rPr lang="fr-FR" i="1" dirty="0" smtClean="0"/>
              <a:t>On </a:t>
            </a:r>
            <a:r>
              <a:rPr lang="fr-FR" i="1" dirty="0" err="1" smtClean="0"/>
              <a:t>our</a:t>
            </a:r>
            <a:r>
              <a:rPr lang="fr-FR" i="1" dirty="0" smtClean="0"/>
              <a:t> </a:t>
            </a:r>
            <a:r>
              <a:rPr lang="fr-FR" i="1" dirty="0" err="1" smtClean="0"/>
              <a:t>way</a:t>
            </a:r>
            <a:r>
              <a:rPr lang="fr-FR" i="1" dirty="0" smtClean="0"/>
              <a:t> to </a:t>
            </a:r>
            <a:r>
              <a:rPr lang="fr-FR" i="1" dirty="0" err="1" smtClean="0"/>
              <a:t>Polokwane</a:t>
            </a:r>
            <a:endParaRPr lang="fr-FR" i="1" dirty="0"/>
          </a:p>
        </p:txBody>
      </p:sp>
      <p:pic>
        <p:nvPicPr>
          <p:cNvPr id="25604" name="Picture 4" descr="http://www.searchisrael.fr/lieuximg/275-1227015904-2.jpeg"/>
          <p:cNvPicPr>
            <a:picLocks noChangeAspect="1" noChangeArrowheads="1"/>
          </p:cNvPicPr>
          <p:nvPr/>
        </p:nvPicPr>
        <p:blipFill>
          <a:blip r:embed="rId3" cstate="print"/>
          <a:srcRect/>
          <a:stretch>
            <a:fillRect/>
          </a:stretch>
        </p:blipFill>
        <p:spPr bwMode="auto">
          <a:xfrm>
            <a:off x="4643438" y="214290"/>
            <a:ext cx="3454734" cy="2589387"/>
          </a:xfrm>
          <a:prstGeom prst="rect">
            <a:avLst/>
          </a:prstGeom>
          <a:noFill/>
        </p:spPr>
      </p:pic>
      <p:sp>
        <p:nvSpPr>
          <p:cNvPr id="15" name="ZoneTexte 14"/>
          <p:cNvSpPr txBox="1"/>
          <p:nvPr/>
        </p:nvSpPr>
        <p:spPr>
          <a:xfrm>
            <a:off x="4643438" y="2857496"/>
            <a:ext cx="3429024" cy="369332"/>
          </a:xfrm>
          <a:prstGeom prst="rect">
            <a:avLst/>
          </a:prstGeom>
          <a:noFill/>
        </p:spPr>
        <p:txBody>
          <a:bodyPr wrap="square" rtlCol="0">
            <a:spAutoFit/>
          </a:bodyPr>
          <a:lstStyle/>
          <a:p>
            <a:r>
              <a:rPr lang="fr-FR" i="1" dirty="0" smtClean="0"/>
              <a:t>South </a:t>
            </a:r>
            <a:r>
              <a:rPr lang="fr-FR" i="1" dirty="0" err="1" smtClean="0"/>
              <a:t>African</a:t>
            </a:r>
            <a:r>
              <a:rPr lang="fr-FR" i="1" dirty="0" smtClean="0"/>
              <a:t> </a:t>
            </a:r>
            <a:r>
              <a:rPr lang="fr-FR" i="1" dirty="0" err="1" smtClean="0"/>
              <a:t>food</a:t>
            </a:r>
            <a:endParaRPr lang="fr-FR"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229600" cy="1143000"/>
          </a:xfrm>
        </p:spPr>
        <p:txBody>
          <a:bodyPr>
            <a:normAutofit fontScale="90000"/>
          </a:bodyPr>
          <a:lstStyle/>
          <a:p>
            <a:r>
              <a:rPr lang="fr-FR" u="sng" dirty="0" smtClean="0"/>
              <a:t>23rd </a:t>
            </a:r>
            <a:r>
              <a:rPr lang="fr-FR" u="sng" dirty="0" smtClean="0"/>
              <a:t>of </a:t>
            </a:r>
            <a:r>
              <a:rPr lang="fr-FR" u="sng" dirty="0" err="1" smtClean="0"/>
              <a:t>June:Polokwane</a:t>
            </a:r>
            <a:r>
              <a:rPr lang="fr-FR" u="sng" dirty="0" smtClean="0"/>
              <a:t>, </a:t>
            </a:r>
            <a:r>
              <a:rPr lang="fr-FR" u="sng" dirty="0" err="1" smtClean="0"/>
              <a:t>here</a:t>
            </a:r>
            <a:r>
              <a:rPr lang="fr-FR" u="sng" dirty="0" smtClean="0"/>
              <a:t> </a:t>
            </a:r>
            <a:r>
              <a:rPr lang="fr-FR" u="sng" dirty="0" err="1" smtClean="0"/>
              <a:t>we</a:t>
            </a:r>
            <a:r>
              <a:rPr lang="fr-FR" u="sng" dirty="0" smtClean="0"/>
              <a:t> are!</a:t>
            </a:r>
            <a:endParaRPr lang="fr-FR" u="sng" dirty="0"/>
          </a:p>
        </p:txBody>
      </p:sp>
      <p:sp>
        <p:nvSpPr>
          <p:cNvPr id="4" name="ZoneTexte 3"/>
          <p:cNvSpPr txBox="1"/>
          <p:nvPr/>
        </p:nvSpPr>
        <p:spPr>
          <a:xfrm>
            <a:off x="428596" y="1285860"/>
            <a:ext cx="3214678" cy="5324535"/>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The car trip was long (around 3 hours).  We really enjoyed those breathtaking landscapes. </a:t>
            </a:r>
          </a:p>
          <a:p>
            <a:r>
              <a:rPr lang="en-US" sz="2000" dirty="0" smtClean="0">
                <a:latin typeface="Times New Roman" pitchFamily="18" charset="0"/>
                <a:cs typeface="Times New Roman" pitchFamily="18" charset="0"/>
              </a:rPr>
              <a:t>We arrived around noon. We had to rush into the Town Lodge </a:t>
            </a:r>
            <a:r>
              <a:rPr lang="en-US" sz="2000" dirty="0" err="1" smtClean="0">
                <a:latin typeface="Times New Roman" pitchFamily="18" charset="0"/>
                <a:cs typeface="Times New Roman" pitchFamily="18" charset="0"/>
              </a:rPr>
              <a:t>Polokwane</a:t>
            </a:r>
            <a:r>
              <a:rPr lang="en-US" sz="2000" dirty="0" smtClean="0">
                <a:latin typeface="Times New Roman" pitchFamily="18" charset="0"/>
                <a:cs typeface="Times New Roman" pitchFamily="18" charset="0"/>
              </a:rPr>
              <a:t> hotel because we </a:t>
            </a:r>
            <a:r>
              <a:rPr lang="en-US" sz="2000" dirty="0" smtClean="0">
                <a:latin typeface="Times New Roman" pitchFamily="18" charset="0"/>
                <a:cs typeface="Times New Roman" pitchFamily="18" charset="0"/>
              </a:rPr>
              <a:t>hadn’t </a:t>
            </a:r>
            <a:r>
              <a:rPr lang="en-US" sz="2000" dirty="0" smtClean="0">
                <a:latin typeface="Times New Roman" pitchFamily="18" charset="0"/>
                <a:cs typeface="Times New Roman" pitchFamily="18" charset="0"/>
              </a:rPr>
              <a:t>booked in advance and crowds of tourists were seeking for a place to sleep. Once we booked our few nights there, we enjoyed walking in </a:t>
            </a:r>
            <a:r>
              <a:rPr lang="en-US" sz="2000" dirty="0" err="1" smtClean="0">
                <a:latin typeface="Times New Roman" pitchFamily="18" charset="0"/>
                <a:cs typeface="Times New Roman" pitchFamily="18" charset="0"/>
              </a:rPr>
              <a:t>Polokwane</a:t>
            </a:r>
            <a:r>
              <a:rPr lang="en-US" sz="2000" dirty="0" smtClean="0">
                <a:latin typeface="Times New Roman" pitchFamily="18" charset="0"/>
                <a:cs typeface="Times New Roman" pitchFamily="18" charset="0"/>
              </a:rPr>
              <a:t>  and booked to visit </a:t>
            </a:r>
            <a:r>
              <a:rPr lang="nn-NO" sz="2000" dirty="0" smtClean="0">
                <a:latin typeface="Times New Roman" pitchFamily="18" charset="0"/>
                <a:cs typeface="Times New Roman" pitchFamily="18" charset="0"/>
              </a:rPr>
              <a:t>Bakone Malapa Open Air Museum </a:t>
            </a:r>
            <a:r>
              <a:rPr lang="en-US" sz="2000" dirty="0" smtClean="0">
                <a:latin typeface="Times New Roman" pitchFamily="18" charset="0"/>
                <a:cs typeface="Times New Roman" pitchFamily="18" charset="0"/>
              </a:rPr>
              <a:t> on the 24</a:t>
            </a:r>
            <a:r>
              <a:rPr lang="en-US" sz="2000" baseline="30000" dirty="0"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of June.</a:t>
            </a:r>
            <a:endParaRPr lang="en-US" sz="2000" dirty="0">
              <a:latin typeface="Times New Roman" pitchFamily="18" charset="0"/>
              <a:cs typeface="Times New Roman" pitchFamily="18" charset="0"/>
            </a:endParaRPr>
          </a:p>
        </p:txBody>
      </p:sp>
      <p:pic>
        <p:nvPicPr>
          <p:cNvPr id="28674" name="Picture 2" descr="http://www.citylodge.co.za/images/Hotels_images/tl_polokwane/Hotel_polokwane.jpg"/>
          <p:cNvPicPr>
            <a:picLocks noChangeAspect="1" noChangeArrowheads="1"/>
          </p:cNvPicPr>
          <p:nvPr/>
        </p:nvPicPr>
        <p:blipFill>
          <a:blip r:embed="rId2" cstate="print"/>
          <a:srcRect/>
          <a:stretch>
            <a:fillRect/>
          </a:stretch>
        </p:blipFill>
        <p:spPr bwMode="auto">
          <a:xfrm>
            <a:off x="4143372" y="1500174"/>
            <a:ext cx="4468349" cy="3038477"/>
          </a:xfrm>
          <a:prstGeom prst="rect">
            <a:avLst/>
          </a:prstGeom>
          <a:noFill/>
        </p:spPr>
      </p:pic>
      <p:sp>
        <p:nvSpPr>
          <p:cNvPr id="6" name="ZoneTexte 5"/>
          <p:cNvSpPr txBox="1"/>
          <p:nvPr/>
        </p:nvSpPr>
        <p:spPr>
          <a:xfrm>
            <a:off x="3857620" y="4572008"/>
            <a:ext cx="4714908" cy="646331"/>
          </a:xfrm>
          <a:prstGeom prst="rect">
            <a:avLst/>
          </a:prstGeom>
          <a:noFill/>
        </p:spPr>
        <p:txBody>
          <a:bodyPr wrap="square" rtlCol="0">
            <a:spAutoFit/>
          </a:bodyPr>
          <a:lstStyle/>
          <a:p>
            <a:r>
              <a:rPr lang="fr-FR" i="1" dirty="0" smtClean="0"/>
              <a:t>                                   Our </a:t>
            </a:r>
            <a:r>
              <a:rPr lang="fr-FR" i="1" dirty="0" err="1" smtClean="0"/>
              <a:t>hotel</a:t>
            </a:r>
            <a:r>
              <a:rPr lang="fr-FR" i="1" dirty="0" smtClean="0"/>
              <a:t> </a:t>
            </a:r>
          </a:p>
          <a:p>
            <a:r>
              <a:rPr lang="fr-FR" i="1" dirty="0" smtClean="0"/>
              <a:t>( </a:t>
            </a:r>
            <a:r>
              <a:rPr lang="fr-FR" i="1" dirty="0" err="1" smtClean="0"/>
              <a:t>we</a:t>
            </a:r>
            <a:r>
              <a:rPr lang="fr-FR" i="1" dirty="0" smtClean="0"/>
              <a:t> </a:t>
            </a:r>
            <a:r>
              <a:rPr lang="fr-FR" i="1" dirty="0" err="1" smtClean="0"/>
              <a:t>enjoyed</a:t>
            </a:r>
            <a:r>
              <a:rPr lang="fr-FR" i="1" dirty="0" smtClean="0"/>
              <a:t> </a:t>
            </a:r>
            <a:r>
              <a:rPr lang="fr-FR" i="1" dirty="0" err="1" smtClean="0"/>
              <a:t>so</a:t>
            </a:r>
            <a:r>
              <a:rPr lang="fr-FR" i="1" dirty="0" smtClean="0"/>
              <a:t> </a:t>
            </a:r>
            <a:r>
              <a:rPr lang="fr-FR" i="1" dirty="0" err="1" smtClean="0"/>
              <a:t>much</a:t>
            </a:r>
            <a:r>
              <a:rPr lang="fr-FR" i="1" dirty="0" smtClean="0"/>
              <a:t> the </a:t>
            </a:r>
            <a:r>
              <a:rPr lang="fr-FR" i="1" dirty="0" err="1" smtClean="0"/>
              <a:t>swimming</a:t>
            </a:r>
            <a:r>
              <a:rPr lang="fr-FR" i="1" dirty="0" smtClean="0"/>
              <a:t> pool!)</a:t>
            </a:r>
            <a:endParaRPr lang="fr-FR"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523220"/>
          </a:xfrm>
          <a:prstGeom prst="rect">
            <a:avLst/>
          </a:prstGeom>
          <a:noFill/>
        </p:spPr>
        <p:txBody>
          <a:bodyPr wrap="square" rtlCol="0">
            <a:spAutoFit/>
          </a:bodyPr>
          <a:lstStyle/>
          <a:p>
            <a:r>
              <a:rPr lang="fr-FR" sz="2800" u="sng" dirty="0" smtClean="0">
                <a:latin typeface="Times New Roman" pitchFamily="18" charset="0"/>
                <a:cs typeface="Times New Roman" pitchFamily="18" charset="0"/>
              </a:rPr>
              <a:t>24th of </a:t>
            </a:r>
            <a:r>
              <a:rPr lang="fr-FR" sz="2800" u="sng" dirty="0" err="1" smtClean="0">
                <a:latin typeface="Times New Roman" pitchFamily="18" charset="0"/>
                <a:cs typeface="Times New Roman" pitchFamily="18" charset="0"/>
              </a:rPr>
              <a:t>June</a:t>
            </a:r>
            <a:r>
              <a:rPr lang="fr-FR" sz="2800" u="sng" dirty="0" smtClean="0">
                <a:latin typeface="Times New Roman" pitchFamily="18" charset="0"/>
                <a:cs typeface="Times New Roman" pitchFamily="18" charset="0"/>
              </a:rPr>
              <a:t>:</a:t>
            </a:r>
            <a:r>
              <a:rPr lang="nn-NO" sz="2800" u="sng" dirty="0" smtClean="0">
                <a:latin typeface="Times New Roman" pitchFamily="18" charset="0"/>
                <a:cs typeface="Times New Roman" pitchFamily="18" charset="0"/>
              </a:rPr>
              <a:t> Bakone Malapa Open Air Museum</a:t>
            </a:r>
            <a:endParaRPr lang="fr-FR" sz="2800" u="sng" dirty="0">
              <a:latin typeface="Times New Roman" pitchFamily="18" charset="0"/>
              <a:cs typeface="Times New Roman" pitchFamily="18" charset="0"/>
            </a:endParaRPr>
          </a:p>
        </p:txBody>
      </p:sp>
      <p:sp>
        <p:nvSpPr>
          <p:cNvPr id="6" name="ZoneTexte 5"/>
          <p:cNvSpPr txBox="1"/>
          <p:nvPr/>
        </p:nvSpPr>
        <p:spPr>
          <a:xfrm>
            <a:off x="0" y="2928934"/>
            <a:ext cx="4500562" cy="2031325"/>
          </a:xfrm>
          <a:prstGeom prst="rect">
            <a:avLst/>
          </a:prstGeom>
          <a:noFill/>
        </p:spPr>
        <p:txBody>
          <a:bodyPr wrap="square" rtlCol="0">
            <a:spAutoFit/>
          </a:bodyPr>
          <a:lstStyle/>
          <a:p>
            <a:pPr algn="just"/>
            <a:r>
              <a:rPr lang="en-US" dirty="0" smtClean="0"/>
              <a:t>Archaeological excavations like painted rocks have been carried out in the area around </a:t>
            </a:r>
            <a:r>
              <a:rPr lang="en-US" dirty="0" err="1" smtClean="0"/>
              <a:t>Bakone</a:t>
            </a:r>
            <a:r>
              <a:rPr lang="en-US" dirty="0" smtClean="0"/>
              <a:t> </a:t>
            </a:r>
            <a:r>
              <a:rPr lang="en-US" dirty="0" err="1" smtClean="0"/>
              <a:t>Malapa</a:t>
            </a:r>
            <a:r>
              <a:rPr lang="en-US" dirty="0" smtClean="0"/>
              <a:t> Museum. Researches proved that this area was first occupied by </a:t>
            </a:r>
          </a:p>
          <a:p>
            <a:r>
              <a:rPr lang="en-US" dirty="0" smtClean="0"/>
              <a:t>the San tribe, before being occupied by the</a:t>
            </a:r>
          </a:p>
          <a:p>
            <a:r>
              <a:rPr lang="en-US" dirty="0" smtClean="0"/>
              <a:t> </a:t>
            </a:r>
            <a:r>
              <a:rPr lang="en-US" dirty="0" err="1" smtClean="0"/>
              <a:t>Bakone</a:t>
            </a:r>
            <a:r>
              <a:rPr lang="en-US" dirty="0" smtClean="0"/>
              <a:t> people.</a:t>
            </a:r>
            <a:br>
              <a:rPr lang="en-US" dirty="0" smtClean="0"/>
            </a:br>
            <a:endParaRPr lang="fr-FR" dirty="0"/>
          </a:p>
        </p:txBody>
      </p:sp>
      <p:sp>
        <p:nvSpPr>
          <p:cNvPr id="7" name="ZoneTexte 6"/>
          <p:cNvSpPr txBox="1"/>
          <p:nvPr/>
        </p:nvSpPr>
        <p:spPr>
          <a:xfrm>
            <a:off x="0" y="1214422"/>
            <a:ext cx="4071934" cy="1477328"/>
          </a:xfrm>
          <a:prstGeom prst="rect">
            <a:avLst/>
          </a:prstGeom>
          <a:noFill/>
        </p:spPr>
        <p:txBody>
          <a:bodyPr wrap="square" rtlCol="0">
            <a:spAutoFit/>
          </a:bodyPr>
          <a:lstStyle/>
          <a:p>
            <a:pPr algn="just"/>
            <a:r>
              <a:rPr lang="en-US" dirty="0" smtClean="0"/>
              <a:t>What we found very interesting was that the museum invites visitors to take a step back in time and explore a traditional </a:t>
            </a:r>
            <a:r>
              <a:rPr lang="en-US" dirty="0" err="1" smtClean="0"/>
              <a:t>Bakone</a:t>
            </a:r>
            <a:r>
              <a:rPr lang="en-US" dirty="0" smtClean="0"/>
              <a:t> village as it existed 250 years ago as well as how  the inhabitants lived.</a:t>
            </a:r>
            <a:endParaRPr lang="fr-FR" dirty="0"/>
          </a:p>
        </p:txBody>
      </p:sp>
      <p:sp>
        <p:nvSpPr>
          <p:cNvPr id="9" name="ZoneTexte 8"/>
          <p:cNvSpPr txBox="1"/>
          <p:nvPr/>
        </p:nvSpPr>
        <p:spPr>
          <a:xfrm>
            <a:off x="4643438" y="3786190"/>
            <a:ext cx="4500562" cy="646331"/>
          </a:xfrm>
          <a:prstGeom prst="rect">
            <a:avLst/>
          </a:prstGeom>
          <a:noFill/>
        </p:spPr>
        <p:txBody>
          <a:bodyPr wrap="square" rtlCol="0">
            <a:spAutoFit/>
          </a:bodyPr>
          <a:lstStyle/>
          <a:p>
            <a:pPr algn="just"/>
            <a:r>
              <a:rPr lang="en-US" dirty="0" smtClean="0"/>
              <a:t>The museum is located about 9km of </a:t>
            </a:r>
            <a:r>
              <a:rPr lang="en-US" dirty="0" err="1" smtClean="0"/>
              <a:t>Polokwane</a:t>
            </a:r>
            <a:r>
              <a:rPr lang="en-US" dirty="0" smtClean="0"/>
              <a:t> along the road to Lebowakgomo </a:t>
            </a:r>
            <a:endParaRPr lang="fr-FR" dirty="0"/>
          </a:p>
        </p:txBody>
      </p:sp>
      <p:pic>
        <p:nvPicPr>
          <p:cNvPr id="29698" name="Picture 2" descr="http://www.encounter.co.za/images/culture_top.jpg"/>
          <p:cNvPicPr>
            <a:picLocks noChangeAspect="1" noChangeArrowheads="1"/>
          </p:cNvPicPr>
          <p:nvPr/>
        </p:nvPicPr>
        <p:blipFill>
          <a:blip r:embed="rId2" cstate="print"/>
          <a:srcRect/>
          <a:stretch>
            <a:fillRect/>
          </a:stretch>
        </p:blipFill>
        <p:spPr bwMode="auto">
          <a:xfrm>
            <a:off x="-95250" y="5143500"/>
            <a:ext cx="9239250" cy="1714500"/>
          </a:xfrm>
          <a:prstGeom prst="rect">
            <a:avLst/>
          </a:prstGeom>
          <a:noFill/>
        </p:spPr>
      </p:pic>
      <p:pic>
        <p:nvPicPr>
          <p:cNvPr id="29700" name="Picture 4" descr="http://farm1.static.flickr.com/119/291638471_0beb718abb.jpg?v=0"/>
          <p:cNvPicPr>
            <a:picLocks noChangeAspect="1" noChangeArrowheads="1"/>
          </p:cNvPicPr>
          <p:nvPr/>
        </p:nvPicPr>
        <p:blipFill>
          <a:blip r:embed="rId3" cstate="print"/>
          <a:srcRect/>
          <a:stretch>
            <a:fillRect/>
          </a:stretch>
        </p:blipFill>
        <p:spPr bwMode="auto">
          <a:xfrm>
            <a:off x="4840506" y="785794"/>
            <a:ext cx="4303494" cy="28575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357166"/>
            <a:ext cx="9144000" cy="584775"/>
          </a:xfrm>
          <a:prstGeom prst="rect">
            <a:avLst/>
          </a:prstGeom>
          <a:noFill/>
        </p:spPr>
        <p:txBody>
          <a:bodyPr wrap="square" rtlCol="0">
            <a:spAutoFit/>
          </a:bodyPr>
          <a:lstStyle/>
          <a:p>
            <a:r>
              <a:rPr lang="fr-FR" sz="3200" u="sng" dirty="0" smtClean="0"/>
              <a:t>25th of </a:t>
            </a:r>
            <a:r>
              <a:rPr lang="fr-FR" sz="3200" u="sng" dirty="0" err="1" smtClean="0"/>
              <a:t>June</a:t>
            </a:r>
            <a:r>
              <a:rPr lang="fr-FR" sz="3200" u="sng" dirty="0" smtClean="0"/>
              <a:t>: </a:t>
            </a:r>
            <a:r>
              <a:rPr lang="fr-FR" sz="3200" u="sng" dirty="0" err="1" smtClean="0"/>
              <a:t>Italy</a:t>
            </a:r>
            <a:r>
              <a:rPr lang="fr-FR" sz="3200" u="sng" dirty="0" smtClean="0"/>
              <a:t> vs </a:t>
            </a:r>
            <a:r>
              <a:rPr lang="fr-FR" sz="3200" u="sng" dirty="0" err="1" smtClean="0"/>
              <a:t>North</a:t>
            </a:r>
            <a:r>
              <a:rPr lang="fr-FR" sz="3200" u="sng" dirty="0" smtClean="0"/>
              <a:t> </a:t>
            </a:r>
            <a:r>
              <a:rPr lang="fr-FR" sz="3200" u="sng" dirty="0" err="1" smtClean="0"/>
              <a:t>Korea</a:t>
            </a:r>
            <a:r>
              <a:rPr lang="fr-FR" sz="3200" u="sng" dirty="0" smtClean="0"/>
              <a:t> </a:t>
            </a:r>
            <a:endParaRPr lang="fr-FR" sz="3200" u="sng" dirty="0"/>
          </a:p>
        </p:txBody>
      </p:sp>
      <p:sp>
        <p:nvSpPr>
          <p:cNvPr id="5" name="ZoneTexte 4"/>
          <p:cNvSpPr txBox="1"/>
          <p:nvPr/>
        </p:nvSpPr>
        <p:spPr>
          <a:xfrm>
            <a:off x="0" y="1357298"/>
            <a:ext cx="9144000" cy="1200329"/>
          </a:xfrm>
          <a:prstGeom prst="rect">
            <a:avLst/>
          </a:prstGeom>
          <a:noFill/>
        </p:spPr>
        <p:txBody>
          <a:bodyPr wrap="square" rtlCol="0">
            <a:spAutoFit/>
          </a:bodyPr>
          <a:lstStyle/>
          <a:p>
            <a:pPr algn="just"/>
            <a:r>
              <a:rPr lang="en-US" dirty="0" smtClean="0"/>
              <a:t>Our second match was awesome! Tickets were about the same price </a:t>
            </a:r>
            <a:r>
              <a:rPr lang="en-US" dirty="0" smtClean="0"/>
              <a:t>as </a:t>
            </a:r>
            <a:r>
              <a:rPr lang="en-US" dirty="0" smtClean="0"/>
              <a:t>the previous match. The Northern Korean team played very well; but we must admit that we defended ourselves pretty well! We could hardly say who was going to win before the </a:t>
            </a:r>
            <a:r>
              <a:rPr lang="en-US" dirty="0" smtClean="0">
                <a:solidFill>
                  <a:srgbClr val="FF0000"/>
                </a:solidFill>
              </a:rPr>
              <a:t> </a:t>
            </a:r>
            <a:r>
              <a:rPr lang="en-US" dirty="0" smtClean="0"/>
              <a:t>referee whistled the end of the match. And guess what? We WON 2 to 1</a:t>
            </a:r>
            <a:endParaRPr lang="en-US" dirty="0"/>
          </a:p>
        </p:txBody>
      </p:sp>
      <p:pic>
        <p:nvPicPr>
          <p:cNvPr id="30722" name="Picture 2" descr="http://www.coupedumonde365.com/wp-content/uploads/2010/03/equipe-coreedusud-coupe-monde.jpg"/>
          <p:cNvPicPr>
            <a:picLocks noChangeAspect="1" noChangeArrowheads="1"/>
          </p:cNvPicPr>
          <p:nvPr/>
        </p:nvPicPr>
        <p:blipFill>
          <a:blip r:embed="rId2" cstate="print"/>
          <a:srcRect/>
          <a:stretch>
            <a:fillRect/>
          </a:stretch>
        </p:blipFill>
        <p:spPr bwMode="auto">
          <a:xfrm>
            <a:off x="285720" y="2857496"/>
            <a:ext cx="4286280" cy="2857500"/>
          </a:xfrm>
          <a:prstGeom prst="rect">
            <a:avLst/>
          </a:prstGeom>
          <a:noFill/>
        </p:spPr>
      </p:pic>
      <p:pic>
        <p:nvPicPr>
          <p:cNvPr id="30724" name="Picture 4" descr="http://footballlegend.free.fr/EquipeItalie.jpg"/>
          <p:cNvPicPr>
            <a:picLocks noChangeAspect="1" noChangeArrowheads="1"/>
          </p:cNvPicPr>
          <p:nvPr/>
        </p:nvPicPr>
        <p:blipFill>
          <a:blip r:embed="rId3" cstate="print"/>
          <a:srcRect/>
          <a:stretch>
            <a:fillRect/>
          </a:stretch>
        </p:blipFill>
        <p:spPr bwMode="auto">
          <a:xfrm>
            <a:off x="4786314" y="2809868"/>
            <a:ext cx="4357686" cy="2905124"/>
          </a:xfrm>
          <a:prstGeom prst="rect">
            <a:avLst/>
          </a:prstGeom>
          <a:noFill/>
        </p:spPr>
      </p:pic>
      <p:sp>
        <p:nvSpPr>
          <p:cNvPr id="8" name="ZoneTexte 7"/>
          <p:cNvSpPr txBox="1"/>
          <p:nvPr/>
        </p:nvSpPr>
        <p:spPr>
          <a:xfrm>
            <a:off x="0" y="5786454"/>
            <a:ext cx="4286248" cy="369332"/>
          </a:xfrm>
          <a:prstGeom prst="rect">
            <a:avLst/>
          </a:prstGeom>
          <a:noFill/>
        </p:spPr>
        <p:txBody>
          <a:bodyPr wrap="square" rtlCol="0">
            <a:spAutoFit/>
          </a:bodyPr>
          <a:lstStyle/>
          <a:p>
            <a:r>
              <a:rPr lang="fr-FR" i="1" dirty="0" smtClean="0"/>
              <a:t>The </a:t>
            </a:r>
            <a:r>
              <a:rPr lang="fr-FR" i="1" dirty="0" err="1" smtClean="0"/>
              <a:t>Northern</a:t>
            </a:r>
            <a:r>
              <a:rPr lang="fr-FR" i="1" dirty="0" smtClean="0"/>
              <a:t>  </a:t>
            </a:r>
            <a:r>
              <a:rPr lang="fr-FR" i="1" dirty="0" err="1" smtClean="0"/>
              <a:t>Korean</a:t>
            </a:r>
            <a:r>
              <a:rPr lang="fr-FR" i="1" dirty="0" smtClean="0"/>
              <a:t> team</a:t>
            </a:r>
            <a:endParaRPr lang="fr-FR" i="1" dirty="0"/>
          </a:p>
        </p:txBody>
      </p:sp>
      <p:sp>
        <p:nvSpPr>
          <p:cNvPr id="9" name="ZoneTexte 8"/>
          <p:cNvSpPr txBox="1"/>
          <p:nvPr/>
        </p:nvSpPr>
        <p:spPr>
          <a:xfrm>
            <a:off x="5572132" y="5786454"/>
            <a:ext cx="2643206" cy="369332"/>
          </a:xfrm>
          <a:prstGeom prst="rect">
            <a:avLst/>
          </a:prstGeom>
          <a:noFill/>
        </p:spPr>
        <p:txBody>
          <a:bodyPr wrap="square" rtlCol="0">
            <a:spAutoFit/>
          </a:bodyPr>
          <a:lstStyle/>
          <a:p>
            <a:r>
              <a:rPr lang="fr-FR" i="1" dirty="0" smtClean="0"/>
              <a:t>Our national team</a:t>
            </a:r>
            <a:endParaRPr lang="fr-FR" i="1"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380</TotalTime>
  <Words>994</Words>
  <Application>Microsoft Office PowerPoint</Application>
  <PresentationFormat>Affichage à l'écran (4:3)</PresentationFormat>
  <Paragraphs>86</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Our trip to South Africa (from the 18th of June to the 2nd of July, 2010) </vt:lpstr>
      <vt:lpstr>Diapositive 2</vt:lpstr>
      <vt:lpstr>Diapositive 3</vt:lpstr>
      <vt:lpstr>Diapositive 4</vt:lpstr>
      <vt:lpstr>Diapositive 5</vt:lpstr>
      <vt:lpstr>Diapositive 6</vt:lpstr>
      <vt:lpstr>23rd of June:Polokwane, here we are!</vt:lpstr>
      <vt:lpstr>Diapositive 8</vt:lpstr>
      <vt:lpstr>Diapositive 9</vt:lpstr>
      <vt:lpstr>26th of June: leaving Polokwane</vt:lpstr>
      <vt:lpstr>Diapositive 11</vt:lpstr>
      <vt:lpstr>Diapositive 12</vt:lpstr>
      <vt:lpstr>Diapositive 13</vt:lpstr>
      <vt:lpstr>Diapositive 14</vt:lpstr>
      <vt:lpstr>Diapositive 15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Italian delegation’s trip to  South Africa</dc:title>
  <dc:creator>Gilles</dc:creator>
  <cp:lastModifiedBy>Leonora</cp:lastModifiedBy>
  <cp:revision>46</cp:revision>
  <dcterms:created xsi:type="dcterms:W3CDTF">2010-06-03T09:25:58Z</dcterms:created>
  <dcterms:modified xsi:type="dcterms:W3CDTF">2010-06-06T15:19:47Z</dcterms:modified>
</cp:coreProperties>
</file>