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980E-28CB-45B0-A28D-79EEC7F2B97D}" type="datetimeFigureOut">
              <a:rPr lang="fr-FR" smtClean="0"/>
              <a:t>20/03/2019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EDE42-70EC-41EB-A43A-FD42070AFE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915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980E-28CB-45B0-A28D-79EEC7F2B97D}" type="datetimeFigureOut">
              <a:rPr lang="fr-FR" smtClean="0"/>
              <a:t>20/03/2019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EDE42-70EC-41EB-A43A-FD42070AFE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7073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980E-28CB-45B0-A28D-79EEC7F2B97D}" type="datetimeFigureOut">
              <a:rPr lang="fr-FR" smtClean="0"/>
              <a:t>20/03/2019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EDE42-70EC-41EB-A43A-FD42070AFE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677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980E-28CB-45B0-A28D-79EEC7F2B97D}" type="datetimeFigureOut">
              <a:rPr lang="fr-FR" smtClean="0"/>
              <a:t>20/03/2019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EDE42-70EC-41EB-A43A-FD42070AFE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4563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980E-28CB-45B0-A28D-79EEC7F2B97D}" type="datetimeFigureOut">
              <a:rPr lang="fr-FR" smtClean="0"/>
              <a:t>20/03/2019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EDE42-70EC-41EB-A43A-FD42070AFE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4050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980E-28CB-45B0-A28D-79EEC7F2B97D}" type="datetimeFigureOut">
              <a:rPr lang="fr-FR" smtClean="0"/>
              <a:t>20/03/2019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EDE42-70EC-41EB-A43A-FD42070AFE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4383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980E-28CB-45B0-A28D-79EEC7F2B97D}" type="datetimeFigureOut">
              <a:rPr lang="fr-FR" smtClean="0"/>
              <a:t>20/03/2019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EDE42-70EC-41EB-A43A-FD42070AFE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7156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980E-28CB-45B0-A28D-79EEC7F2B97D}" type="datetimeFigureOut">
              <a:rPr lang="fr-FR" smtClean="0"/>
              <a:t>20/03/2019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EDE42-70EC-41EB-A43A-FD42070AFE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930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980E-28CB-45B0-A28D-79EEC7F2B97D}" type="datetimeFigureOut">
              <a:rPr lang="fr-FR" smtClean="0"/>
              <a:t>20/03/2019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EDE42-70EC-41EB-A43A-FD42070AFE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1952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980E-28CB-45B0-A28D-79EEC7F2B97D}" type="datetimeFigureOut">
              <a:rPr lang="fr-FR" smtClean="0"/>
              <a:t>20/03/2019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EDE42-70EC-41EB-A43A-FD42070AFE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849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980E-28CB-45B0-A28D-79EEC7F2B97D}" type="datetimeFigureOut">
              <a:rPr lang="fr-FR" smtClean="0"/>
              <a:t>20/03/2019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EDE42-70EC-41EB-A43A-FD42070AFE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7365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9980E-28CB-45B0-A28D-79EEC7F2B97D}" type="datetimeFigureOut">
              <a:rPr lang="fr-FR" smtClean="0"/>
              <a:t>20/03/2019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EDE42-70EC-41EB-A43A-FD42070AFE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8305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7772400" cy="1470025"/>
          </a:xfrm>
        </p:spPr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1988840"/>
            <a:ext cx="6400800" cy="4608512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3016" y="-531440"/>
            <a:ext cx="195072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769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200" dirty="0" smtClean="0"/>
              <a:t>Femmes de Venise - bronze</a:t>
            </a:r>
            <a:endParaRPr lang="fr-FR" sz="12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36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1200" dirty="0">
                <a:latin typeface="Garamond" panose="02020404030301010803" pitchFamily="18" charset="0"/>
              </a:rPr>
              <a:t>Alberto Giacometti rue d’Alésia, Paris, 1961 © Henri Cartier-Bresson/Magnum Photos</a:t>
            </a:r>
            <a:endParaRPr lang="fr-FR" sz="1200" dirty="0">
              <a:latin typeface="Garamond" panose="02020404030301010803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286" y="1600200"/>
            <a:ext cx="300142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35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200" dirty="0"/>
              <a:t>Alberto Giacometti, </a:t>
            </a:r>
            <a:r>
              <a:rPr lang="fr-FR" sz="1200" dirty="0" err="1"/>
              <a:t>Maeght</a:t>
            </a:r>
            <a:r>
              <a:rPr lang="fr-FR" sz="1200" dirty="0"/>
              <a:t> </a:t>
            </a:r>
            <a:r>
              <a:rPr lang="fr-FR" sz="1200" dirty="0" err="1"/>
              <a:t>Gallery</a:t>
            </a:r>
            <a:r>
              <a:rPr lang="fr-FR" sz="1200" dirty="0"/>
              <a:t>, Paris, 1961 © Henri Cartier-Bresson/Magnum Photos</a:t>
            </a:r>
            <a:endParaRPr lang="fr-FR" sz="1200" dirty="0">
              <a:latin typeface="Garamond" panose="02020404030301010803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2" y="1600200"/>
            <a:ext cx="30035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39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6" name="Picture 2" descr="C:\Users\Sébastien Labrusse\Desktop\Fondation Giacometti - Fonds Photographique_files\article_288_image_f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365760"/>
            <a:ext cx="8305800" cy="612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74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1200" b="1" dirty="0"/>
              <a:t>Alberto Giacometti</a:t>
            </a:r>
            <a:r>
              <a:rPr lang="it-IT" sz="1200" dirty="0" smtClean="0"/>
              <a:t/>
            </a:r>
            <a:br>
              <a:rPr lang="it-IT" sz="1200" dirty="0" smtClean="0"/>
            </a:br>
            <a:r>
              <a:rPr lang="it-IT" sz="1200" i="1" dirty="0"/>
              <a:t>Homme qui </a:t>
            </a:r>
            <a:r>
              <a:rPr lang="it-IT" sz="1200" i="1" dirty="0" smtClean="0"/>
              <a:t>marche</a:t>
            </a:r>
            <a:r>
              <a:rPr lang="it-IT" sz="1200" dirty="0" smtClean="0"/>
              <a:t/>
            </a:r>
            <a:br>
              <a:rPr lang="it-IT" sz="1200" dirty="0" smtClean="0"/>
            </a:br>
            <a:r>
              <a:rPr lang="it-IT" sz="1200" dirty="0"/>
              <a:t>1960</a:t>
            </a:r>
            <a:r>
              <a:rPr lang="it-IT" sz="1200" dirty="0" smtClean="0"/>
              <a:t/>
            </a:r>
            <a:br>
              <a:rPr lang="it-IT" sz="1200" dirty="0" smtClean="0"/>
            </a:br>
            <a:r>
              <a:rPr lang="it-IT" sz="1200" dirty="0"/>
              <a:t>Bronze</a:t>
            </a:r>
            <a:r>
              <a:rPr lang="it-IT" sz="1200" dirty="0" smtClean="0"/>
              <a:t/>
            </a:r>
            <a:br>
              <a:rPr lang="it-IT" sz="1200" dirty="0" smtClean="0"/>
            </a:br>
            <a:r>
              <a:rPr lang="it-IT" sz="1200" dirty="0"/>
              <a:t>180.5 x 27 x 97 cm</a:t>
            </a:r>
            <a:r>
              <a:rPr lang="it-IT" sz="1200" dirty="0" smtClean="0"/>
              <a:t/>
            </a:r>
            <a:br>
              <a:rPr lang="it-IT" sz="1200" dirty="0" smtClean="0"/>
            </a:br>
            <a:r>
              <a:rPr lang="it-IT" sz="1200" dirty="0"/>
              <a:t>Collection Fondation Giacometti, Paris </a:t>
            </a:r>
            <a:endParaRPr lang="fr-FR" sz="1200" dirty="0">
              <a:latin typeface="Garamond" panose="02020404030301010803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827" y="1600200"/>
            <a:ext cx="236034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954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200" b="1" dirty="0"/>
              <a:t>Alberto Giacometti</a:t>
            </a:r>
            <a:r>
              <a:rPr lang="fr-FR" sz="1200" dirty="0" smtClean="0"/>
              <a:t/>
            </a:r>
            <a:br>
              <a:rPr lang="fr-FR" sz="1200" dirty="0" smtClean="0"/>
            </a:br>
            <a:r>
              <a:rPr lang="fr-FR" sz="1200" i="1" dirty="0"/>
              <a:t>Homme qui </a:t>
            </a:r>
            <a:r>
              <a:rPr lang="fr-FR" sz="1200" i="1" dirty="0" smtClean="0"/>
              <a:t>chavire</a:t>
            </a:r>
            <a:r>
              <a:rPr lang="fr-FR" sz="1200" dirty="0" smtClean="0"/>
              <a:t/>
            </a:r>
            <a:br>
              <a:rPr lang="fr-FR" sz="1200" dirty="0" smtClean="0"/>
            </a:br>
            <a:r>
              <a:rPr lang="fr-FR" sz="1200" dirty="0"/>
              <a:t>1950</a:t>
            </a:r>
            <a:r>
              <a:rPr lang="fr-FR" sz="1200" dirty="0" smtClean="0"/>
              <a:t/>
            </a:r>
            <a:br>
              <a:rPr lang="fr-FR" sz="1200" dirty="0" smtClean="0"/>
            </a:br>
            <a:r>
              <a:rPr lang="fr-FR" sz="1200" dirty="0"/>
              <a:t>Bronze, 60 x 22 x 36 cm</a:t>
            </a:r>
            <a:r>
              <a:rPr lang="fr-FR" sz="1200" dirty="0" smtClean="0"/>
              <a:t/>
            </a:r>
            <a:br>
              <a:rPr lang="fr-FR" sz="1200" dirty="0" smtClean="0"/>
            </a:br>
            <a:r>
              <a:rPr lang="fr-FR" sz="1200" dirty="0"/>
              <a:t>Avignon, Musée Calvet (</a:t>
            </a:r>
            <a:r>
              <a:rPr lang="fr-FR" sz="1200" dirty="0" err="1"/>
              <a:t>Depot</a:t>
            </a:r>
            <a:r>
              <a:rPr lang="fr-FR" sz="1200" dirty="0"/>
              <a:t> Musée d’Orsay)</a:t>
            </a:r>
            <a:endParaRPr lang="fr-FR" sz="1200" dirty="0">
              <a:latin typeface="Garamond" panose="02020404030301010803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374" y="1600200"/>
            <a:ext cx="344325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32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200" b="1" dirty="0"/>
              <a:t>Alberto Giacometti</a:t>
            </a:r>
            <a:r>
              <a:rPr lang="fr-FR" sz="1200" dirty="0" smtClean="0"/>
              <a:t/>
            </a:r>
            <a:br>
              <a:rPr lang="fr-FR" sz="1200" dirty="0" smtClean="0"/>
            </a:br>
            <a:r>
              <a:rPr lang="fr-FR" sz="1200" i="1" dirty="0"/>
              <a:t>Figurine dans une boîte entre deux boîtes qui sont des </a:t>
            </a:r>
            <a:r>
              <a:rPr lang="fr-FR" sz="1200" i="1" dirty="0" smtClean="0"/>
              <a:t>maisons</a:t>
            </a:r>
            <a:r>
              <a:rPr lang="fr-FR" sz="1200" dirty="0" smtClean="0"/>
              <a:t/>
            </a:r>
            <a:br>
              <a:rPr lang="fr-FR" sz="1200" dirty="0" smtClean="0"/>
            </a:br>
            <a:r>
              <a:rPr lang="fr-FR" sz="1200" dirty="0"/>
              <a:t>1950</a:t>
            </a:r>
            <a:r>
              <a:rPr lang="fr-FR" sz="1200" dirty="0" smtClean="0"/>
              <a:t/>
            </a:r>
            <a:br>
              <a:rPr lang="fr-FR" sz="1200" dirty="0" smtClean="0"/>
            </a:br>
            <a:r>
              <a:rPr lang="fr-FR" sz="1200" dirty="0" smtClean="0"/>
              <a:t>Bronze, 29.5 </a:t>
            </a:r>
            <a:r>
              <a:rPr lang="fr-FR" sz="1200" dirty="0"/>
              <a:t>x 53.5 x 9.4 cm</a:t>
            </a:r>
            <a:r>
              <a:rPr lang="fr-FR" sz="1200" dirty="0" smtClean="0"/>
              <a:t/>
            </a:r>
            <a:br>
              <a:rPr lang="fr-FR" sz="1200" dirty="0" smtClean="0"/>
            </a:br>
            <a:r>
              <a:rPr lang="fr-FR" sz="1200" dirty="0" smtClean="0"/>
              <a:t>Collection privée</a:t>
            </a:r>
            <a:endParaRPr lang="fr-FR" sz="1200" dirty="0">
              <a:latin typeface="Garamond" panose="02020404030301010803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92" y="1600200"/>
            <a:ext cx="769721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859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1200" b="1" dirty="0"/>
              <a:t>Alberto Giacometti</a:t>
            </a:r>
            <a:r>
              <a:rPr lang="fr-FR" sz="1200" dirty="0" smtClean="0"/>
              <a:t/>
            </a:r>
            <a:br>
              <a:rPr lang="fr-FR" sz="1200" dirty="0" smtClean="0"/>
            </a:br>
            <a:r>
              <a:rPr lang="fr-FR" sz="1200" i="1" dirty="0"/>
              <a:t>Homme qui marche sous la </a:t>
            </a:r>
            <a:r>
              <a:rPr lang="fr-FR" sz="1200" i="1" dirty="0" smtClean="0"/>
              <a:t>pluie</a:t>
            </a:r>
            <a:r>
              <a:rPr lang="fr-FR" sz="1200" dirty="0" smtClean="0"/>
              <a:t/>
            </a:r>
            <a:br>
              <a:rPr lang="fr-FR" sz="1200" dirty="0" smtClean="0"/>
            </a:br>
            <a:r>
              <a:rPr lang="fr-FR" sz="1200" dirty="0"/>
              <a:t>1948</a:t>
            </a:r>
            <a:r>
              <a:rPr lang="fr-FR" sz="1200" dirty="0" smtClean="0"/>
              <a:t/>
            </a:r>
            <a:br>
              <a:rPr lang="fr-FR" sz="1200" dirty="0" smtClean="0"/>
            </a:br>
            <a:r>
              <a:rPr lang="fr-FR" sz="1200" dirty="0"/>
              <a:t>Bronze</a:t>
            </a:r>
            <a:r>
              <a:rPr lang="fr-FR" sz="1200" dirty="0" smtClean="0"/>
              <a:t/>
            </a:r>
            <a:br>
              <a:rPr lang="fr-FR" sz="1200" dirty="0" smtClean="0"/>
            </a:br>
            <a:r>
              <a:rPr lang="fr-FR" sz="1200" dirty="0"/>
              <a:t>46.5 x 77 x 15 cm</a:t>
            </a:r>
            <a:r>
              <a:rPr lang="fr-FR" sz="1200" dirty="0" smtClean="0"/>
              <a:t/>
            </a:r>
            <a:br>
              <a:rPr lang="fr-FR" sz="1200" dirty="0" smtClean="0"/>
            </a:br>
            <a:r>
              <a:rPr lang="fr-FR" sz="1200" dirty="0" err="1"/>
              <a:t>Kunsthaus</a:t>
            </a:r>
            <a:r>
              <a:rPr lang="fr-FR" sz="1200" dirty="0"/>
              <a:t> Zürich, Alberto Giacometti-</a:t>
            </a:r>
            <a:r>
              <a:rPr lang="fr-FR" sz="1200" dirty="0" err="1"/>
              <a:t>Stiftung</a:t>
            </a:r>
            <a:endParaRPr lang="fr-FR" sz="1200" dirty="0">
              <a:latin typeface="Garamond" panose="02020404030301010803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774" y="1600200"/>
            <a:ext cx="581245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8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1200" dirty="0" smtClean="0">
                <a:latin typeface="Garamond" panose="02020404030301010803" pitchFamily="18" charset="0"/>
              </a:rPr>
              <a:t>Alberto Giacometti</a:t>
            </a:r>
            <a:br>
              <a:rPr lang="it-IT" sz="1200" dirty="0" smtClean="0">
                <a:latin typeface="Garamond" panose="02020404030301010803" pitchFamily="18" charset="0"/>
              </a:rPr>
            </a:br>
            <a:r>
              <a:rPr lang="it-IT" sz="1200" dirty="0" smtClean="0">
                <a:latin typeface="Garamond" panose="02020404030301010803" pitchFamily="18" charset="0"/>
              </a:rPr>
              <a:t>Grande tête mince</a:t>
            </a:r>
            <a:br>
              <a:rPr lang="it-IT" sz="1200" dirty="0" smtClean="0">
                <a:latin typeface="Garamond" panose="02020404030301010803" pitchFamily="18" charset="0"/>
              </a:rPr>
            </a:br>
            <a:r>
              <a:rPr lang="it-IT" sz="1200" dirty="0" smtClean="0">
                <a:latin typeface="Garamond" panose="02020404030301010803" pitchFamily="18" charset="0"/>
              </a:rPr>
              <a:t>1954</a:t>
            </a:r>
            <a:br>
              <a:rPr lang="it-IT" sz="1200" dirty="0" smtClean="0">
                <a:latin typeface="Garamond" panose="02020404030301010803" pitchFamily="18" charset="0"/>
              </a:rPr>
            </a:br>
            <a:r>
              <a:rPr lang="it-IT" sz="1200" dirty="0" smtClean="0">
                <a:latin typeface="Garamond" panose="02020404030301010803" pitchFamily="18" charset="0"/>
              </a:rPr>
              <a:t>Bronze, 4/6</a:t>
            </a:r>
            <a:br>
              <a:rPr lang="it-IT" sz="1200" dirty="0" smtClean="0">
                <a:latin typeface="Garamond" panose="02020404030301010803" pitchFamily="18" charset="0"/>
              </a:rPr>
            </a:br>
            <a:r>
              <a:rPr lang="it-IT" sz="1200" dirty="0" smtClean="0">
                <a:latin typeface="Garamond" panose="02020404030301010803" pitchFamily="18" charset="0"/>
              </a:rPr>
              <a:t>64.5 x 38.1 x 24.4 cm</a:t>
            </a:r>
            <a:br>
              <a:rPr lang="it-IT" sz="1200" dirty="0" smtClean="0">
                <a:latin typeface="Garamond" panose="02020404030301010803" pitchFamily="18" charset="0"/>
              </a:rPr>
            </a:br>
            <a:r>
              <a:rPr lang="it-IT" sz="1200" dirty="0" smtClean="0">
                <a:latin typeface="Garamond" panose="02020404030301010803" pitchFamily="18" charset="0"/>
              </a:rPr>
              <a:t>Collection Fondation Giacometti, Paris</a:t>
            </a:r>
            <a:endParaRPr lang="fr-FR" sz="1200" dirty="0">
              <a:latin typeface="Garamond" panose="02020404030301010803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28800"/>
            <a:ext cx="34058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41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1200" dirty="0" smtClean="0">
                <a:latin typeface="Garamond" panose="02020404030301010803" pitchFamily="18" charset="0"/>
              </a:rPr>
              <a:t>Alberto Giacometti</a:t>
            </a:r>
            <a:br>
              <a:rPr lang="it-IT" sz="1200" dirty="0" smtClean="0">
                <a:latin typeface="Garamond" panose="02020404030301010803" pitchFamily="18" charset="0"/>
              </a:rPr>
            </a:br>
            <a:r>
              <a:rPr lang="it-IT" sz="1200" dirty="0" smtClean="0">
                <a:latin typeface="Garamond" panose="02020404030301010803" pitchFamily="18" charset="0"/>
              </a:rPr>
              <a:t>La Cage</a:t>
            </a:r>
            <a:br>
              <a:rPr lang="it-IT" sz="1200" dirty="0" smtClean="0">
                <a:latin typeface="Garamond" panose="02020404030301010803" pitchFamily="18" charset="0"/>
              </a:rPr>
            </a:br>
            <a:r>
              <a:rPr lang="it-IT" sz="1200" dirty="0" smtClean="0">
                <a:latin typeface="Garamond" panose="02020404030301010803" pitchFamily="18" charset="0"/>
              </a:rPr>
              <a:t>1950</a:t>
            </a:r>
            <a:br>
              <a:rPr lang="it-IT" sz="1200" dirty="0" smtClean="0">
                <a:latin typeface="Garamond" panose="02020404030301010803" pitchFamily="18" charset="0"/>
              </a:rPr>
            </a:br>
            <a:r>
              <a:rPr lang="it-IT" sz="1200" dirty="0" smtClean="0">
                <a:latin typeface="Garamond" panose="02020404030301010803" pitchFamily="18" charset="0"/>
              </a:rPr>
              <a:t>Bronze</a:t>
            </a:r>
            <a:br>
              <a:rPr lang="it-IT" sz="1200" dirty="0" smtClean="0">
                <a:latin typeface="Garamond" panose="02020404030301010803" pitchFamily="18" charset="0"/>
              </a:rPr>
            </a:br>
            <a:r>
              <a:rPr lang="it-IT" sz="1200" dirty="0" smtClean="0">
                <a:latin typeface="Garamond" panose="02020404030301010803" pitchFamily="18" charset="0"/>
              </a:rPr>
              <a:t>175.6 x 37 x 39.6 cm</a:t>
            </a:r>
            <a:br>
              <a:rPr lang="it-IT" sz="1200" dirty="0" smtClean="0">
                <a:latin typeface="Garamond" panose="02020404030301010803" pitchFamily="18" charset="0"/>
              </a:rPr>
            </a:br>
            <a:r>
              <a:rPr lang="it-IT" sz="1200" dirty="0" smtClean="0">
                <a:latin typeface="Garamond" panose="02020404030301010803" pitchFamily="18" charset="0"/>
              </a:rPr>
              <a:t>Collection Fondation Giacometti, Paris</a:t>
            </a:r>
            <a:endParaRPr lang="fr-FR" sz="1200" dirty="0">
              <a:latin typeface="Garamond" panose="02020404030301010803" pitchFamily="18" charset="0"/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80" y="1600200"/>
            <a:ext cx="210184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02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249" y="1600200"/>
            <a:ext cx="655350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17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200" dirty="0">
                <a:latin typeface="Garamond" panose="02020404030301010803" pitchFamily="18" charset="0"/>
              </a:rPr>
              <a:t>Alberto Giacometti, </a:t>
            </a:r>
            <a:r>
              <a:rPr lang="fr-FR" sz="1200" dirty="0" smtClean="0">
                <a:latin typeface="Garamond" panose="02020404030301010803" pitchFamily="18" charset="0"/>
              </a:rPr>
              <a:t>Femmes </a:t>
            </a:r>
            <a:r>
              <a:rPr lang="fr-FR" sz="1200" dirty="0">
                <a:latin typeface="Garamond" panose="02020404030301010803" pitchFamily="18" charset="0"/>
              </a:rPr>
              <a:t>de </a:t>
            </a:r>
            <a:r>
              <a:rPr lang="fr-FR" sz="1200" dirty="0" smtClean="0">
                <a:latin typeface="Garamond" panose="02020404030301010803" pitchFamily="18" charset="0"/>
              </a:rPr>
              <a:t>Venise, 1956</a:t>
            </a:r>
            <a:r>
              <a:rPr lang="fr-FR" sz="1200" dirty="0">
                <a:latin typeface="Garamond" panose="02020404030301010803" pitchFamily="18" charset="0"/>
              </a:rPr>
              <a:t>, </a:t>
            </a:r>
            <a:r>
              <a:rPr lang="fr-FR" sz="1200" dirty="0" smtClean="0">
                <a:latin typeface="Garamond" panose="02020404030301010803" pitchFamily="18" charset="0"/>
              </a:rPr>
              <a:t>plâtre, 108  x 138 </a:t>
            </a:r>
            <a:r>
              <a:rPr lang="fr-FR" sz="1200" dirty="0">
                <a:latin typeface="Garamond" panose="02020404030301010803" pitchFamily="18" charset="0"/>
              </a:rPr>
              <a:t>cm, Fondation Giacometti, </a:t>
            </a:r>
            <a:r>
              <a:rPr lang="fr-FR" sz="1200" dirty="0" smtClean="0">
                <a:latin typeface="Garamond" panose="02020404030301010803" pitchFamily="18" charset="0"/>
              </a:rPr>
              <a:t>Paris</a:t>
            </a:r>
            <a:endParaRPr lang="fr-FR" sz="1200" dirty="0">
              <a:latin typeface="Garamond" panose="02020404030301010803" pitchFamily="18" charset="0"/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776" y="1600200"/>
            <a:ext cx="507844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45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62</Words>
  <Application>Microsoft Office PowerPoint</Application>
  <PresentationFormat>Affichage à l'écran (4:3)</PresentationFormat>
  <Paragraphs>10</Paragraphs>
  <Slides>13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Thème Office</vt:lpstr>
      <vt:lpstr>Présentation PowerPoint</vt:lpstr>
      <vt:lpstr>Alberto Giacometti Homme qui marche 1960 Bronze 180.5 x 27 x 97 cm Collection Fondation Giacometti, Paris </vt:lpstr>
      <vt:lpstr>Alberto Giacometti Homme qui chavire 1950 Bronze, 60 x 22 x 36 cm Avignon, Musée Calvet (Depot Musée d’Orsay)</vt:lpstr>
      <vt:lpstr>Alberto Giacometti Figurine dans une boîte entre deux boîtes qui sont des maisons 1950 Bronze, 29.5 x 53.5 x 9.4 cm Collection privée</vt:lpstr>
      <vt:lpstr>Alberto Giacometti Homme qui marche sous la pluie 1948 Bronze 46.5 x 77 x 15 cm Kunsthaus Zürich, Alberto Giacometti-Stiftung</vt:lpstr>
      <vt:lpstr>Alberto Giacometti Grande tête mince 1954 Bronze, 4/6 64.5 x 38.1 x 24.4 cm Collection Fondation Giacometti, Paris</vt:lpstr>
      <vt:lpstr>Alberto Giacometti La Cage 1950 Bronze 175.6 x 37 x 39.6 cm Collection Fondation Giacometti, Paris</vt:lpstr>
      <vt:lpstr>Présentation PowerPoint</vt:lpstr>
      <vt:lpstr>Alberto Giacometti, Femmes de Venise, 1956, plâtre, 108  x 138 cm, Fondation Giacometti, Paris</vt:lpstr>
      <vt:lpstr>Femmes de Venise - bronze</vt:lpstr>
      <vt:lpstr>Alberto Giacometti rue d’Alésia, Paris, 1961 © Henri Cartier-Bresson/Magnum Photos</vt:lpstr>
      <vt:lpstr>Alberto Giacometti, Maeght Gallery, Paris, 1961 © Henri Cartier-Bresson/Magnum Photos</vt:lpstr>
      <vt:lpstr>Présentation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Sébastien Labrusse</dc:creator>
  <cp:lastModifiedBy>Sébastien Labrusse</cp:lastModifiedBy>
  <cp:revision>5</cp:revision>
  <dcterms:created xsi:type="dcterms:W3CDTF">2019-03-20T17:13:50Z</dcterms:created>
  <dcterms:modified xsi:type="dcterms:W3CDTF">2019-03-20T18:19:15Z</dcterms:modified>
</cp:coreProperties>
</file>