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57" r:id="rId3"/>
    <p:sldId id="260" r:id="rId4"/>
    <p:sldId id="258" r:id="rId5"/>
    <p:sldId id="261" r:id="rId6"/>
    <p:sldId id="262" r:id="rId7"/>
    <p:sldId id="259" r:id="rId8"/>
    <p:sldId id="263" r:id="rId9"/>
    <p:sldId id="264" r:id="rId10"/>
    <p:sldId id="265" r:id="rId11"/>
    <p:sldId id="266" r:id="rId12"/>
    <p:sldId id="267" r:id="rId13"/>
    <p:sldId id="268" r:id="rId14"/>
    <p:sldId id="272" r:id="rId15"/>
    <p:sldId id="273" r:id="rId16"/>
    <p:sldId id="275" r:id="rId17"/>
    <p:sldId id="276" r:id="rId18"/>
    <p:sldId id="277" r:id="rId19"/>
    <p:sldId id="278" r:id="rId20"/>
    <p:sldId id="279" r:id="rId21"/>
    <p:sldId id="280" r:id="rId22"/>
    <p:sldId id="282" r:id="rId23"/>
    <p:sldId id="283" r:id="rId24"/>
    <p:sldId id="285" r:id="rId25"/>
    <p:sldId id="286" r:id="rId26"/>
    <p:sldId id="287" r:id="rId27"/>
    <p:sldId id="288" r:id="rId28"/>
    <p:sldId id="289" r:id="rId29"/>
    <p:sldId id="290" r:id="rId30"/>
    <p:sldId id="291" r:id="rId31"/>
    <p:sldId id="29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2" d="100"/>
          <a:sy n="92" d="100"/>
        </p:scale>
        <p:origin x="-624"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F7C3A-3B91-432A-8727-0E3A4325A7B7}" type="datetimeFigureOut">
              <a:rPr lang="fr-FR" smtClean="0"/>
              <a:t>21/02/17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40EA6-EADE-4853-BD3E-59691C2C1F5F}" type="slidenum">
              <a:rPr lang="fr-FR" smtClean="0"/>
              <a:t>‹#›</a:t>
            </a:fld>
            <a:endParaRPr lang="fr-FR"/>
          </a:p>
        </p:txBody>
      </p:sp>
    </p:spTree>
    <p:extLst>
      <p:ext uri="{BB962C8B-B14F-4D97-AF65-F5344CB8AC3E}">
        <p14:creationId xmlns:p14="http://schemas.microsoft.com/office/powerpoint/2010/main" val="813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21/02/17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21/02/17</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32958" y="1159190"/>
            <a:ext cx="9906001" cy="3069770"/>
          </a:xfrm>
        </p:spPr>
        <p:txBody>
          <a:bodyPr/>
          <a:lstStyle/>
          <a:p>
            <a:pPr algn="l"/>
            <a:r>
              <a:rPr lang="fr-FR" i="1" dirty="0">
                <a:effectLst>
                  <a:outerShdw blurRad="38100" dist="38100" dir="2700000" algn="tl">
                    <a:srgbClr val="000000">
                      <a:alpha val="43137"/>
                    </a:srgbClr>
                  </a:outerShdw>
                </a:effectLst>
              </a:rPr>
              <a:t>Le Fil à recoudre les Âmes. </a:t>
            </a:r>
          </a:p>
        </p:txBody>
      </p:sp>
    </p:spTree>
    <p:extLst>
      <p:ext uri="{BB962C8B-B14F-4D97-AF65-F5344CB8AC3E}">
        <p14:creationId xmlns:p14="http://schemas.microsoft.com/office/powerpoint/2010/main" val="680559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40005" y="739588"/>
            <a:ext cx="10018713" cy="1752599"/>
          </a:xfrm>
        </p:spPr>
        <p:txBody>
          <a:bodyPr/>
          <a:lstStyle/>
          <a:p>
            <a:r>
              <a:rPr lang="fr-FR" dirty="0"/>
              <a:t>Mon avis </a:t>
            </a:r>
          </a:p>
        </p:txBody>
      </p:sp>
      <p:sp>
        <p:nvSpPr>
          <p:cNvPr id="4" name="ZoneTexte 3"/>
          <p:cNvSpPr txBox="1"/>
          <p:nvPr/>
        </p:nvSpPr>
        <p:spPr>
          <a:xfrm>
            <a:off x="1500205" y="3697941"/>
            <a:ext cx="10406231" cy="1754326"/>
          </a:xfrm>
          <a:prstGeom prst="rect">
            <a:avLst/>
          </a:prstGeom>
          <a:noFill/>
        </p:spPr>
        <p:txBody>
          <a:bodyPr wrap="square" rtlCol="0">
            <a:spAutoFit/>
          </a:bodyPr>
          <a:lstStyle/>
          <a:p>
            <a:r>
              <a:rPr lang="fr-FR" dirty="0"/>
              <a:t>Ce livre m’a marqué et passionné.</a:t>
            </a:r>
          </a:p>
          <a:p>
            <a:r>
              <a:rPr lang="fr-FR" dirty="0"/>
              <a:t>Mes passions pour la Guerre du Pacifique et pour les Etats-Unis étaient totalement réunies dans cet ouvrage.</a:t>
            </a:r>
          </a:p>
          <a:p>
            <a:r>
              <a:rPr lang="fr-FR" dirty="0"/>
              <a:t>Mais il n’y a pas que le côté historique qui m’a plu, il y a aussi cette transmission des émotions sans limites et cette description des faits si précise qui m’ont réellement transporté.</a:t>
            </a:r>
          </a:p>
          <a:p>
            <a:endParaRPr lang="fr-FR" dirty="0"/>
          </a:p>
          <a:p>
            <a:r>
              <a:rPr lang="fr-FR" dirty="0"/>
              <a:t>Je le conseille à tous les amateurs d’histoire et à tous ceux qui cherchent des émotions fortes.</a:t>
            </a:r>
          </a:p>
        </p:txBody>
      </p:sp>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070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Amertume</a:t>
            </a:r>
          </a:p>
        </p:txBody>
      </p:sp>
      <p:sp>
        <p:nvSpPr>
          <p:cNvPr id="4" name="ZoneTexte 3"/>
          <p:cNvSpPr txBox="1"/>
          <p:nvPr/>
        </p:nvSpPr>
        <p:spPr>
          <a:xfrm>
            <a:off x="1484311" y="2183802"/>
            <a:ext cx="10707689" cy="1200329"/>
          </a:xfrm>
          <a:prstGeom prst="rect">
            <a:avLst/>
          </a:prstGeom>
          <a:noFill/>
        </p:spPr>
        <p:txBody>
          <a:bodyPr wrap="square" rtlCol="0">
            <a:spAutoFit/>
          </a:bodyPr>
          <a:lstStyle/>
          <a:p>
            <a:r>
              <a:rPr lang="fr-FR" dirty="0"/>
              <a:t>J’ai choisi ce mot car ce livre est un véritable témoignage historique qui amène à des sentiments très forts:</a:t>
            </a:r>
          </a:p>
          <a:p>
            <a:r>
              <a:rPr lang="fr-FR" dirty="0"/>
              <a:t>L’amertume en fait partie. La violence, l’épouvante, la haine et les cadavres créent une réelle sorte de mélancolie mêlée à du ressentiment. </a:t>
            </a:r>
          </a:p>
          <a:p>
            <a:r>
              <a:rPr lang="fr-FR" dirty="0"/>
              <a:t>Cette déception est envers l’humanité, qui n’est pas capable de maintenir une paix durable dans le monde.</a:t>
            </a:r>
          </a:p>
        </p:txBody>
      </p:sp>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326" y="3384131"/>
            <a:ext cx="3349662" cy="334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588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Boue</a:t>
            </a:r>
          </a:p>
        </p:txBody>
      </p:sp>
      <p:sp>
        <p:nvSpPr>
          <p:cNvPr id="4" name="ZoneTexte 3"/>
          <p:cNvSpPr txBox="1"/>
          <p:nvPr/>
        </p:nvSpPr>
        <p:spPr>
          <a:xfrm>
            <a:off x="1344706" y="2438399"/>
            <a:ext cx="10632141" cy="1200329"/>
          </a:xfrm>
          <a:prstGeom prst="rect">
            <a:avLst/>
          </a:prstGeom>
          <a:noFill/>
        </p:spPr>
        <p:txBody>
          <a:bodyPr wrap="square" rtlCol="0">
            <a:spAutoFit/>
          </a:bodyPr>
          <a:lstStyle/>
          <a:p>
            <a:r>
              <a:rPr lang="fr-FR" dirty="0"/>
              <a:t>J’ai choisi ce mot pour symboliser la qualité de vie des Japonais dans les camps car ils dorment dans des box de chevaux et sur de la paille </a:t>
            </a:r>
            <a:r>
              <a:rPr lang="fr-FR" dirty="0">
                <a:solidFill>
                  <a:srgbClr val="FF0000"/>
                </a:solidFill>
              </a:rPr>
              <a:t>rempli </a:t>
            </a:r>
            <a:r>
              <a:rPr lang="fr-FR" dirty="0"/>
              <a:t>d’excréments de cheval. </a:t>
            </a:r>
          </a:p>
          <a:p>
            <a:r>
              <a:rPr lang="fr-FR" dirty="0"/>
              <a:t>Ce mot symbolise donc pour moi les camps et le racisme car pendant que de riches Américains dorment dans des lits douillets, des Japonais discriminés au quotidien dorment sur de la paille sale et inconfortable.</a:t>
            </a:r>
          </a:p>
        </p:txBody>
      </p:sp>
    </p:spTree>
    <p:extLst>
      <p:ext uri="{BB962C8B-B14F-4D97-AF65-F5344CB8AC3E}">
        <p14:creationId xmlns:p14="http://schemas.microsoft.com/office/powerpoint/2010/main" val="1701945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Courage</a:t>
            </a:r>
          </a:p>
        </p:txBody>
      </p:sp>
      <p:sp>
        <p:nvSpPr>
          <p:cNvPr id="4" name="ZoneTexte 3"/>
          <p:cNvSpPr txBox="1"/>
          <p:nvPr/>
        </p:nvSpPr>
        <p:spPr>
          <a:xfrm>
            <a:off x="1656678" y="1968649"/>
            <a:ext cx="10535322" cy="923330"/>
          </a:xfrm>
          <a:prstGeom prst="rect">
            <a:avLst/>
          </a:prstGeom>
          <a:noFill/>
        </p:spPr>
        <p:txBody>
          <a:bodyPr wrap="square" rtlCol="0">
            <a:spAutoFit/>
          </a:bodyPr>
          <a:lstStyle/>
          <a:p>
            <a:r>
              <a:rPr lang="fr-FR" dirty="0"/>
              <a:t>Pour survivre dans les camps, il faut de la détermination et du courage.</a:t>
            </a:r>
          </a:p>
          <a:p>
            <a:r>
              <a:rPr lang="fr-FR" dirty="0"/>
              <a:t>Entre les qualités de vie affreuses et la violence autant physique que psychologique, les Japonais n’ont jamais baissé les bras et ont toujours envisagé un avenir meilleur excepté lors de quelques moments plus difficiles. </a:t>
            </a:r>
          </a:p>
        </p:txBody>
      </p:sp>
      <p:pic>
        <p:nvPicPr>
          <p:cNvPr id="5" name="Image 4"/>
          <p:cNvPicPr>
            <a:picLocks noChangeAspect="1"/>
          </p:cNvPicPr>
          <p:nvPr/>
        </p:nvPicPr>
        <p:blipFill>
          <a:blip r:embed="rId2"/>
          <a:stretch>
            <a:fillRect/>
          </a:stretch>
        </p:blipFill>
        <p:spPr>
          <a:xfrm>
            <a:off x="4769529" y="3288509"/>
            <a:ext cx="4062499" cy="3171458"/>
          </a:xfrm>
          <a:prstGeom prst="rect">
            <a:avLst/>
          </a:prstGeom>
        </p:spPr>
      </p:pic>
    </p:spTree>
    <p:extLst>
      <p:ext uri="{BB962C8B-B14F-4D97-AF65-F5344CB8AC3E}">
        <p14:creationId xmlns:p14="http://schemas.microsoft.com/office/powerpoint/2010/main" val="158307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Désespoir</a:t>
            </a:r>
          </a:p>
        </p:txBody>
      </p:sp>
      <p:sp>
        <p:nvSpPr>
          <p:cNvPr id="4" name="ZoneTexte 3"/>
          <p:cNvSpPr txBox="1"/>
          <p:nvPr/>
        </p:nvSpPr>
        <p:spPr>
          <a:xfrm>
            <a:off x="1484311" y="2043953"/>
            <a:ext cx="10707689" cy="1200329"/>
          </a:xfrm>
          <a:prstGeom prst="rect">
            <a:avLst/>
          </a:prstGeom>
          <a:noFill/>
        </p:spPr>
        <p:txBody>
          <a:bodyPr wrap="square" rtlCol="0">
            <a:spAutoFit/>
          </a:bodyPr>
          <a:lstStyle/>
          <a:p>
            <a:r>
              <a:rPr lang="fr-FR" dirty="0"/>
              <a:t>Je parlais de moments de faiblesse lors de la dernière diapositive.</a:t>
            </a:r>
          </a:p>
          <a:p>
            <a:r>
              <a:rPr lang="fr-FR" dirty="0"/>
              <a:t>Ces moments ont lieu à cause de montée de désespoir et de perte de la volonté de vivre.</a:t>
            </a:r>
          </a:p>
          <a:p>
            <a:r>
              <a:rPr lang="fr-FR" dirty="0"/>
              <a:t>Le désespoir est aussi omniprésent chez  </a:t>
            </a:r>
            <a:r>
              <a:rPr lang="fr-FR" dirty="0" err="1"/>
              <a:t>Yuriko</a:t>
            </a:r>
            <a:r>
              <a:rPr lang="fr-FR" dirty="0"/>
              <a:t> qui retourne chez elle après de années mais subit la bombe atomique d’Hiroshima et perd sa mère.</a:t>
            </a:r>
          </a:p>
        </p:txBody>
      </p:sp>
    </p:spTree>
    <p:extLst>
      <p:ext uri="{BB962C8B-B14F-4D97-AF65-F5344CB8AC3E}">
        <p14:creationId xmlns:p14="http://schemas.microsoft.com/office/powerpoint/2010/main" val="387993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Ecriture</a:t>
            </a:r>
          </a:p>
        </p:txBody>
      </p:sp>
      <p:sp>
        <p:nvSpPr>
          <p:cNvPr id="4" name="ZoneTexte 3"/>
          <p:cNvSpPr txBox="1"/>
          <p:nvPr/>
        </p:nvSpPr>
        <p:spPr>
          <a:xfrm>
            <a:off x="2130014" y="1968649"/>
            <a:ext cx="10061986" cy="1200329"/>
          </a:xfrm>
          <a:prstGeom prst="rect">
            <a:avLst/>
          </a:prstGeom>
          <a:noFill/>
        </p:spPr>
        <p:txBody>
          <a:bodyPr wrap="square" rtlCol="0">
            <a:spAutoFit/>
          </a:bodyPr>
          <a:lstStyle/>
          <a:p>
            <a:r>
              <a:rPr lang="fr-FR" dirty="0"/>
              <a:t>Ce livre est encore la preuve que l’écriture est le meilleur des recueils et la meilleure des mémoires pour notre famille ou pour le monde entier. L’écriture est essentielle à la vie et cet ouvrage le rappelle de par son thème et de par son importance pour l’auteur des lettres.</a:t>
            </a:r>
          </a:p>
          <a:p>
            <a:r>
              <a:rPr lang="fr-FR" dirty="0"/>
              <a:t>Ce dernier devient dépendant des réponses de sa maîtresse.</a:t>
            </a:r>
          </a:p>
        </p:txBody>
      </p:sp>
      <p:pic>
        <p:nvPicPr>
          <p:cNvPr id="3074"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746" y="3620800"/>
            <a:ext cx="5461314" cy="279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84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Foi</a:t>
            </a:r>
          </a:p>
        </p:txBody>
      </p:sp>
      <p:sp>
        <p:nvSpPr>
          <p:cNvPr id="4" name="ZoneTexte 3"/>
          <p:cNvSpPr txBox="1"/>
          <p:nvPr/>
        </p:nvSpPr>
        <p:spPr>
          <a:xfrm>
            <a:off x="1527586" y="2657139"/>
            <a:ext cx="10664414" cy="1477328"/>
          </a:xfrm>
          <a:prstGeom prst="rect">
            <a:avLst/>
          </a:prstGeom>
          <a:noFill/>
        </p:spPr>
        <p:txBody>
          <a:bodyPr wrap="square" rtlCol="0">
            <a:spAutoFit/>
          </a:bodyPr>
          <a:lstStyle/>
          <a:p>
            <a:r>
              <a:rPr lang="fr-FR" dirty="0"/>
              <a:t>Dans les moments de désespoir, il faut garder la foi en son dieu si on en a un et sinon en la vie.</a:t>
            </a:r>
          </a:p>
          <a:p>
            <a:r>
              <a:rPr lang="fr-FR" dirty="0"/>
              <a:t>Il est important de souligner aussi l’influence qu’à un dieu sur un humain, il est capable de le motiver, de le faire se surpasser et de se battre contre des fatalités. L ’exemple est dans ce livre, où un pauvre enfant se bat contre la fatalité d’un avenir catastrophique en imaginant un bel </a:t>
            </a:r>
            <a:r>
              <a:rPr lang="fr-FR" dirty="0">
                <a:solidFill>
                  <a:srgbClr val="FF0000"/>
                </a:solidFill>
              </a:rPr>
              <a:t>avenir </a:t>
            </a:r>
            <a:r>
              <a:rPr lang="fr-FR" dirty="0"/>
              <a:t>bien qu’incertain.</a:t>
            </a:r>
          </a:p>
          <a:p>
            <a:r>
              <a:rPr lang="fr-FR" dirty="0"/>
              <a:t>Son courage et sa détermination sont comme émanant d’un dieu.</a:t>
            </a:r>
          </a:p>
        </p:txBody>
      </p:sp>
    </p:spTree>
    <p:extLst>
      <p:ext uri="{BB962C8B-B14F-4D97-AF65-F5344CB8AC3E}">
        <p14:creationId xmlns:p14="http://schemas.microsoft.com/office/powerpoint/2010/main" val="1441329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Gouvernement</a:t>
            </a:r>
          </a:p>
        </p:txBody>
      </p:sp>
      <p:sp>
        <p:nvSpPr>
          <p:cNvPr id="4" name="ZoneTexte 3"/>
          <p:cNvSpPr txBox="1"/>
          <p:nvPr/>
        </p:nvSpPr>
        <p:spPr>
          <a:xfrm>
            <a:off x="1409252" y="2732442"/>
            <a:ext cx="10782748" cy="2308324"/>
          </a:xfrm>
          <a:prstGeom prst="rect">
            <a:avLst/>
          </a:prstGeom>
          <a:noFill/>
        </p:spPr>
        <p:txBody>
          <a:bodyPr wrap="square" rtlCol="0">
            <a:spAutoFit/>
          </a:bodyPr>
          <a:lstStyle/>
          <a:p>
            <a:r>
              <a:rPr lang="fr-FR" dirty="0"/>
              <a:t>De nos jours et depuis bien longtemps, les Hommes se battent et meurent aux noms de personnes qui n’ont ni cœur ni âme. </a:t>
            </a:r>
          </a:p>
          <a:p>
            <a:r>
              <a:rPr lang="fr-FR" dirty="0"/>
              <a:t>J’appelle ces personnes « les gouvernements marionnettes » car ils gouvernent un pays et manipulent ses habitants comme des pions sur un échiquier.</a:t>
            </a:r>
          </a:p>
          <a:p>
            <a:r>
              <a:rPr lang="fr-FR" dirty="0"/>
              <a:t>Une vie humaine n’a que peu de valeur pour eux. </a:t>
            </a:r>
          </a:p>
          <a:p>
            <a:r>
              <a:rPr lang="fr-FR" dirty="0"/>
              <a:t>Alors que gagner 200 mètres de territoire national, ça c’est essentiel et réjouissant.</a:t>
            </a:r>
          </a:p>
          <a:p>
            <a:r>
              <a:rPr lang="fr-FR" dirty="0"/>
              <a:t>Pendant cette période historique, il y a clairement le gouvernement nippon (</a:t>
            </a:r>
            <a:r>
              <a:rPr lang="fr-FR" dirty="0" err="1"/>
              <a:t>Hiro</a:t>
            </a:r>
            <a:r>
              <a:rPr lang="fr-FR" dirty="0"/>
              <a:t> </a:t>
            </a:r>
            <a:r>
              <a:rPr lang="fr-FR" dirty="0" err="1"/>
              <a:t>Hito</a:t>
            </a:r>
            <a:r>
              <a:rPr lang="fr-FR" dirty="0"/>
              <a:t>) et le gouvernement allemand (Hitler) que je considère comme étant des « gouvernements marionnettes ».</a:t>
            </a:r>
          </a:p>
        </p:txBody>
      </p:sp>
    </p:spTree>
    <p:extLst>
      <p:ext uri="{BB962C8B-B14F-4D97-AF65-F5344CB8AC3E}">
        <p14:creationId xmlns:p14="http://schemas.microsoft.com/office/powerpoint/2010/main" val="290469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Haine</a:t>
            </a:r>
          </a:p>
        </p:txBody>
      </p:sp>
      <p:sp>
        <p:nvSpPr>
          <p:cNvPr id="5" name="ZoneTexte 4"/>
          <p:cNvSpPr txBox="1"/>
          <p:nvPr/>
        </p:nvSpPr>
        <p:spPr>
          <a:xfrm>
            <a:off x="1796527" y="2115233"/>
            <a:ext cx="10395473" cy="2031325"/>
          </a:xfrm>
          <a:prstGeom prst="rect">
            <a:avLst/>
          </a:prstGeom>
          <a:noFill/>
        </p:spPr>
        <p:txBody>
          <a:bodyPr wrap="square" rtlCol="0">
            <a:spAutoFit/>
          </a:bodyPr>
          <a:lstStyle/>
          <a:p>
            <a:r>
              <a:rPr lang="fr-FR" dirty="0"/>
              <a:t>Ce livre est l’exemple même de ce que peut entraîner la haine et de ce qui peut l’entraîner.</a:t>
            </a:r>
          </a:p>
          <a:p>
            <a:r>
              <a:rPr lang="fr-FR" dirty="0"/>
              <a:t>Cette Guerre Mondiale est un réel bafouage des droits de la guerre, notamment sur les populations civiles:</a:t>
            </a:r>
          </a:p>
          <a:p>
            <a:r>
              <a:rPr lang="fr-FR" dirty="0"/>
              <a:t>-Pearl Harbor</a:t>
            </a:r>
          </a:p>
          <a:p>
            <a:r>
              <a:rPr lang="fr-FR" dirty="0"/>
              <a:t>-Hiroshima</a:t>
            </a:r>
          </a:p>
          <a:p>
            <a:r>
              <a:rPr lang="fr-FR" dirty="0"/>
              <a:t>-Nagasaki</a:t>
            </a:r>
          </a:p>
          <a:p>
            <a:r>
              <a:rPr lang="fr-FR" dirty="0"/>
              <a:t>Tout cela entraîne une haine autant dans la rue qu’au front. Cette haine est répercuté sur des pauvres civils japonais ou enfants de Japonais qui subissent la haine des civils américains.</a:t>
            </a:r>
          </a:p>
        </p:txBody>
      </p:sp>
    </p:spTree>
    <p:extLst>
      <p:ext uri="{BB962C8B-B14F-4D97-AF65-F5344CB8AC3E}">
        <p14:creationId xmlns:p14="http://schemas.microsoft.com/office/powerpoint/2010/main" val="3779366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Inspiration</a:t>
            </a:r>
          </a:p>
        </p:txBody>
      </p:sp>
      <p:sp>
        <p:nvSpPr>
          <p:cNvPr id="4" name="ZoneTexte 3"/>
          <p:cNvSpPr txBox="1"/>
          <p:nvPr/>
        </p:nvSpPr>
        <p:spPr>
          <a:xfrm>
            <a:off x="1484311" y="2000922"/>
            <a:ext cx="10707689" cy="1477328"/>
          </a:xfrm>
          <a:prstGeom prst="rect">
            <a:avLst/>
          </a:prstGeom>
          <a:noFill/>
        </p:spPr>
        <p:txBody>
          <a:bodyPr wrap="square" rtlCol="0">
            <a:spAutoFit/>
          </a:bodyPr>
          <a:lstStyle/>
          <a:p>
            <a:r>
              <a:rPr lang="fr-FR" dirty="0"/>
              <a:t>Cela est malheureusement triste de se dire qu’une guerre peut inspirer mais c’est la vérité.</a:t>
            </a:r>
          </a:p>
          <a:p>
            <a:r>
              <a:rPr lang="fr-FR" dirty="0"/>
              <a:t>Cet ouvrage le montre en étant un véritable « récit de guerre loin du front » et un cocon rempli d’informations et de sentiments.</a:t>
            </a:r>
          </a:p>
          <a:p>
            <a:r>
              <a:rPr lang="fr-FR" dirty="0"/>
              <a:t>Ce n’est pas pour autant que je dirais que la guerre est nécessaire et bénéfique mais il faut avouer qu’elle a donné naissance à un magnifique ouvrage.</a:t>
            </a:r>
          </a:p>
        </p:txBody>
      </p:sp>
      <p:pic>
        <p:nvPicPr>
          <p:cNvPr id="5" name="Image 4"/>
          <p:cNvPicPr>
            <a:picLocks noChangeAspect="1"/>
          </p:cNvPicPr>
          <p:nvPr/>
        </p:nvPicPr>
        <p:blipFill>
          <a:blip r:embed="rId2"/>
          <a:stretch>
            <a:fillRect/>
          </a:stretch>
        </p:blipFill>
        <p:spPr>
          <a:xfrm>
            <a:off x="3774726" y="3593054"/>
            <a:ext cx="5437882" cy="3059094"/>
          </a:xfrm>
          <a:prstGeom prst="rect">
            <a:avLst/>
          </a:prstGeom>
        </p:spPr>
      </p:pic>
    </p:spTree>
    <p:extLst>
      <p:ext uri="{BB962C8B-B14F-4D97-AF65-F5344CB8AC3E}">
        <p14:creationId xmlns:p14="http://schemas.microsoft.com/office/powerpoint/2010/main" val="194591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5711" y="163285"/>
            <a:ext cx="10018713" cy="1752599"/>
          </a:xfrm>
        </p:spPr>
        <p:txBody>
          <a:bodyPr/>
          <a:lstStyle/>
          <a:p>
            <a:r>
              <a:rPr lang="fr-FR" dirty="0"/>
              <a:t>Fiche de lecture</a:t>
            </a:r>
          </a:p>
        </p:txBody>
      </p:sp>
      <p:sp>
        <p:nvSpPr>
          <p:cNvPr id="5" name="ZoneTexte 4"/>
          <p:cNvSpPr txBox="1"/>
          <p:nvPr/>
        </p:nvSpPr>
        <p:spPr>
          <a:xfrm>
            <a:off x="2170052" y="3331147"/>
            <a:ext cx="9437915" cy="3693319"/>
          </a:xfrm>
          <a:prstGeom prst="rect">
            <a:avLst/>
          </a:prstGeom>
          <a:noFill/>
        </p:spPr>
        <p:txBody>
          <a:bodyPr wrap="square" rtlCol="0">
            <a:spAutoFit/>
          </a:bodyPr>
          <a:lstStyle/>
          <a:p>
            <a:r>
              <a:rPr lang="fr-FR" dirty="0"/>
              <a:t>Date de parution: le 20 Avril 2012</a:t>
            </a:r>
          </a:p>
          <a:p>
            <a:r>
              <a:rPr lang="fr-FR" dirty="0"/>
              <a:t>Titre: Le fil à recoudre les âmes</a:t>
            </a:r>
          </a:p>
          <a:p>
            <a:r>
              <a:rPr lang="fr-FR" dirty="0"/>
              <a:t>Auteur: Jean-Jacques </a:t>
            </a:r>
            <a:r>
              <a:rPr lang="fr-FR" dirty="0" err="1"/>
              <a:t>Greif</a:t>
            </a:r>
            <a:endParaRPr lang="fr-FR" dirty="0"/>
          </a:p>
          <a:p>
            <a:r>
              <a:rPr lang="fr-FR" dirty="0"/>
              <a:t>Editeur: L’école des Loisirs</a:t>
            </a:r>
          </a:p>
          <a:p>
            <a:r>
              <a:rPr lang="fr-FR" dirty="0"/>
              <a:t>Collection: Médium</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3" name="Image 2"/>
          <p:cNvPicPr>
            <a:picLocks noChangeAspect="1"/>
          </p:cNvPicPr>
          <p:nvPr/>
        </p:nvPicPr>
        <p:blipFill>
          <a:blip r:embed="rId2"/>
          <a:stretch>
            <a:fillRect/>
          </a:stretch>
        </p:blipFill>
        <p:spPr>
          <a:xfrm>
            <a:off x="7265525" y="1915884"/>
            <a:ext cx="2281885" cy="3228867"/>
          </a:xfrm>
          <a:prstGeom prst="rect">
            <a:avLst/>
          </a:prstGeom>
        </p:spPr>
      </p:pic>
      <p:sp>
        <p:nvSpPr>
          <p:cNvPr id="4" name="ZoneTexte 3"/>
          <p:cNvSpPr txBox="1"/>
          <p:nvPr/>
        </p:nvSpPr>
        <p:spPr>
          <a:xfrm>
            <a:off x="9547410" y="1915884"/>
            <a:ext cx="2393578" cy="369332"/>
          </a:xfrm>
          <a:prstGeom prst="rect">
            <a:avLst/>
          </a:prstGeom>
          <a:noFill/>
        </p:spPr>
        <p:txBody>
          <a:bodyPr wrap="square" rtlCol="0">
            <a:spAutoFit/>
          </a:bodyPr>
          <a:lstStyle/>
          <a:p>
            <a:r>
              <a:rPr lang="fr-FR" dirty="0"/>
              <a:t>Jean- Jacques </a:t>
            </a:r>
            <a:r>
              <a:rPr lang="fr-FR" dirty="0" err="1"/>
              <a:t>Greif</a:t>
            </a:r>
            <a:endParaRPr lang="fr-FR" dirty="0"/>
          </a:p>
        </p:txBody>
      </p:sp>
    </p:spTree>
    <p:extLst>
      <p:ext uri="{BB962C8B-B14F-4D97-AF65-F5344CB8AC3E}">
        <p14:creationId xmlns:p14="http://schemas.microsoft.com/office/powerpoint/2010/main" val="392599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Jap</a:t>
            </a:r>
          </a:p>
        </p:txBody>
      </p:sp>
      <p:sp>
        <p:nvSpPr>
          <p:cNvPr id="4" name="ZoneTexte 3"/>
          <p:cNvSpPr txBox="1"/>
          <p:nvPr/>
        </p:nvSpPr>
        <p:spPr>
          <a:xfrm>
            <a:off x="1678193" y="2076226"/>
            <a:ext cx="10513807" cy="1477328"/>
          </a:xfrm>
          <a:prstGeom prst="rect">
            <a:avLst/>
          </a:prstGeom>
          <a:noFill/>
        </p:spPr>
        <p:txBody>
          <a:bodyPr wrap="square" rtlCol="0">
            <a:spAutoFit/>
          </a:bodyPr>
          <a:lstStyle/>
          <a:p>
            <a:r>
              <a:rPr lang="fr-FR" dirty="0"/>
              <a:t>Ce mot symbolise simplement le racisme aux Etats-Unis à cette époque.</a:t>
            </a:r>
          </a:p>
          <a:p>
            <a:r>
              <a:rPr lang="fr-FR" dirty="0"/>
              <a:t>Ce surnom donné aux ennemis japonais est une abréviation très péjorative.</a:t>
            </a:r>
          </a:p>
          <a:p>
            <a:r>
              <a:rPr lang="fr-FR" dirty="0"/>
              <a:t>Elle était prononcée par beaucoup d’américains notamment ayant vécu la Première Guerre Mondiale et rejetant toute forme de guerre.</a:t>
            </a:r>
          </a:p>
          <a:p>
            <a:r>
              <a:rPr lang="fr-FR" dirty="0"/>
              <a:t>C’est malheureusement ce mot qui m’a le plus marqué dans cet ouvrage.</a:t>
            </a:r>
          </a:p>
        </p:txBody>
      </p:sp>
    </p:spTree>
    <p:extLst>
      <p:ext uri="{BB962C8B-B14F-4D97-AF65-F5344CB8AC3E}">
        <p14:creationId xmlns:p14="http://schemas.microsoft.com/office/powerpoint/2010/main" val="1575561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Loi</a:t>
            </a:r>
          </a:p>
        </p:txBody>
      </p:sp>
      <p:sp>
        <p:nvSpPr>
          <p:cNvPr id="4" name="ZoneTexte 3"/>
          <p:cNvSpPr txBox="1"/>
          <p:nvPr/>
        </p:nvSpPr>
        <p:spPr>
          <a:xfrm>
            <a:off x="1925619" y="2438399"/>
            <a:ext cx="10266381" cy="1754326"/>
          </a:xfrm>
          <a:prstGeom prst="rect">
            <a:avLst/>
          </a:prstGeom>
          <a:noFill/>
        </p:spPr>
        <p:txBody>
          <a:bodyPr wrap="square" rtlCol="0">
            <a:spAutoFit/>
          </a:bodyPr>
          <a:lstStyle/>
          <a:p>
            <a:r>
              <a:rPr lang="fr-FR" dirty="0"/>
              <a:t>J’ai choisi ce mot pour rappeler que toutes les lois étaient bafouées lors des déportations des populations japonaises, lors des moments où ils considéraient des citoyens américains comme des Japonais à cause de leurs yeux bridés et de leurs parents. </a:t>
            </a:r>
          </a:p>
          <a:p>
            <a:r>
              <a:rPr lang="fr-FR" dirty="0"/>
              <a:t>A quoi est-ce-que cela sert de créer une constitution pour que son créateur, le gouvernement, ne le respecte pas à la première occasion ?</a:t>
            </a:r>
          </a:p>
          <a:p>
            <a:r>
              <a:rPr lang="fr-FR" dirty="0"/>
              <a:t>Comment la faire respecter par les civils quand elle ne l’ai pas par les hommes politiques ?</a:t>
            </a:r>
          </a:p>
        </p:txBody>
      </p:sp>
    </p:spTree>
    <p:extLst>
      <p:ext uri="{BB962C8B-B14F-4D97-AF65-F5344CB8AC3E}">
        <p14:creationId xmlns:p14="http://schemas.microsoft.com/office/powerpoint/2010/main" val="3327026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Martyr</a:t>
            </a:r>
          </a:p>
        </p:txBody>
      </p:sp>
      <p:sp>
        <p:nvSpPr>
          <p:cNvPr id="4" name="ZoneTexte 3"/>
          <p:cNvSpPr txBox="1"/>
          <p:nvPr/>
        </p:nvSpPr>
        <p:spPr>
          <a:xfrm>
            <a:off x="1559859" y="2438399"/>
            <a:ext cx="10632141" cy="1200329"/>
          </a:xfrm>
          <a:prstGeom prst="rect">
            <a:avLst/>
          </a:prstGeom>
          <a:noFill/>
        </p:spPr>
        <p:txBody>
          <a:bodyPr wrap="square" rtlCol="0">
            <a:spAutoFit/>
          </a:bodyPr>
          <a:lstStyle/>
          <a:p>
            <a:r>
              <a:rPr lang="fr-FR" dirty="0"/>
              <a:t>C’est malheureux de rappeler que des familles ou des enfants comme </a:t>
            </a:r>
            <a:r>
              <a:rPr lang="fr-FR" dirty="0" err="1"/>
              <a:t>Kenichiro</a:t>
            </a:r>
            <a:r>
              <a:rPr lang="fr-FR" dirty="0"/>
              <a:t> seront de véritables martyrs qui subissent pour les générations suivantes. Et à cela, tout le monde se demande pourquoi eux?</a:t>
            </a:r>
          </a:p>
          <a:p>
            <a:r>
              <a:rPr lang="fr-FR" dirty="0"/>
              <a:t>Pourquoi des pauvres gens que l’on récupère sur le chemin vont subir une partie de la souffrance du monde entier? </a:t>
            </a:r>
          </a:p>
        </p:txBody>
      </p:sp>
    </p:spTree>
    <p:extLst>
      <p:ext uri="{BB962C8B-B14F-4D97-AF65-F5344CB8AC3E}">
        <p14:creationId xmlns:p14="http://schemas.microsoft.com/office/powerpoint/2010/main" val="3243596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Néant</a:t>
            </a:r>
          </a:p>
        </p:txBody>
      </p:sp>
      <p:sp>
        <p:nvSpPr>
          <p:cNvPr id="4" name="ZoneTexte 3"/>
          <p:cNvSpPr txBox="1"/>
          <p:nvPr/>
        </p:nvSpPr>
        <p:spPr>
          <a:xfrm>
            <a:off x="1957892" y="2248348"/>
            <a:ext cx="10234108" cy="1477328"/>
          </a:xfrm>
          <a:prstGeom prst="rect">
            <a:avLst/>
          </a:prstGeom>
          <a:noFill/>
        </p:spPr>
        <p:txBody>
          <a:bodyPr wrap="square" rtlCol="0">
            <a:spAutoFit/>
          </a:bodyPr>
          <a:lstStyle/>
          <a:p>
            <a:r>
              <a:rPr lang="fr-FR" dirty="0"/>
              <a:t>J’ai choisi ce mot pour rappeler que la Seconde Guerre mondiale est une guerre d’anéantissement, qui vise à réduire à néant ses adversaires (militairement et socialement parlant). </a:t>
            </a:r>
          </a:p>
          <a:p>
            <a:r>
              <a:rPr lang="fr-FR" dirty="0"/>
              <a:t>Hiroshima en est la preuve et encore une fois ce sont des pauvres civiles qui subirent à la place de deux personnes dirigeant deux pays différents.</a:t>
            </a:r>
          </a:p>
          <a:p>
            <a:r>
              <a:rPr lang="fr-FR" dirty="0"/>
              <a:t>On peut dire que Hiroshima devant le néant mais cette fois-ci au sens propre.</a:t>
            </a:r>
          </a:p>
        </p:txBody>
      </p:sp>
      <p:pic>
        <p:nvPicPr>
          <p:cNvPr id="2050"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100" y="3894267"/>
            <a:ext cx="3639654" cy="250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69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Oublier</a:t>
            </a:r>
          </a:p>
        </p:txBody>
      </p:sp>
      <p:sp>
        <p:nvSpPr>
          <p:cNvPr id="4" name="ZoneTexte 3"/>
          <p:cNvSpPr txBox="1"/>
          <p:nvPr/>
        </p:nvSpPr>
        <p:spPr>
          <a:xfrm>
            <a:off x="2000922" y="2657139"/>
            <a:ext cx="10191078" cy="1477328"/>
          </a:xfrm>
          <a:prstGeom prst="rect">
            <a:avLst/>
          </a:prstGeom>
          <a:noFill/>
        </p:spPr>
        <p:txBody>
          <a:bodyPr wrap="square" rtlCol="0">
            <a:spAutoFit/>
          </a:bodyPr>
          <a:lstStyle/>
          <a:p>
            <a:r>
              <a:rPr lang="fr-FR" dirty="0"/>
              <a:t>Ce recueil de lettres et de témoignages transmet un message simple:</a:t>
            </a:r>
          </a:p>
          <a:p>
            <a:r>
              <a:rPr lang="fr-FR" dirty="0"/>
              <a:t>« Nous n’oublierons pas ceux qui ont subi ces horreurs ».</a:t>
            </a:r>
          </a:p>
          <a:p>
            <a:r>
              <a:rPr lang="fr-FR" dirty="0"/>
              <a:t>Et cela est encore grâce à l’écriture que l’oubli n’est pas permis.</a:t>
            </a:r>
          </a:p>
          <a:p>
            <a:r>
              <a:rPr lang="fr-FR" dirty="0"/>
              <a:t>Sans des ouvrages comme celui-ci, l’histoire serait remplie de trous noirs et de moments inconnus de l’humanité. </a:t>
            </a:r>
          </a:p>
        </p:txBody>
      </p:sp>
    </p:spTree>
    <p:extLst>
      <p:ext uri="{BB962C8B-B14F-4D97-AF65-F5344CB8AC3E}">
        <p14:creationId xmlns:p14="http://schemas.microsoft.com/office/powerpoint/2010/main" val="1934825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Pouvoir</a:t>
            </a:r>
          </a:p>
        </p:txBody>
      </p:sp>
      <p:sp>
        <p:nvSpPr>
          <p:cNvPr id="4" name="ZoneTexte 3"/>
          <p:cNvSpPr txBox="1"/>
          <p:nvPr/>
        </p:nvSpPr>
        <p:spPr>
          <a:xfrm>
            <a:off x="2269864" y="2183802"/>
            <a:ext cx="9922136" cy="1200329"/>
          </a:xfrm>
          <a:prstGeom prst="rect">
            <a:avLst/>
          </a:prstGeom>
          <a:noFill/>
        </p:spPr>
        <p:txBody>
          <a:bodyPr wrap="square" rtlCol="0">
            <a:spAutoFit/>
          </a:bodyPr>
          <a:lstStyle/>
          <a:p>
            <a:r>
              <a:rPr lang="fr-FR" dirty="0"/>
              <a:t>J’ai choisi ce mot pour symboliser la soif de pouvoir de </a:t>
            </a:r>
            <a:r>
              <a:rPr lang="fr-FR" dirty="0" err="1"/>
              <a:t>Hiro</a:t>
            </a:r>
            <a:r>
              <a:rPr lang="fr-FR" dirty="0"/>
              <a:t> </a:t>
            </a:r>
            <a:r>
              <a:rPr lang="fr-FR" dirty="0" err="1"/>
              <a:t>Hito</a:t>
            </a:r>
            <a:r>
              <a:rPr lang="fr-FR" dirty="0"/>
              <a:t> qui entraîna une guerre sur tout le Pacifique ainsi que des dommages collatéraux ( Déportation des populations japonaises, bombes atomiques…). Cet empereur est un de ceux qui n’a jamais su s’arrêter et qui malgré une immense extension en quelques années, continua sa conquête vers l’Est.</a:t>
            </a:r>
          </a:p>
        </p:txBody>
      </p:sp>
    </p:spTree>
    <p:extLst>
      <p:ext uri="{BB962C8B-B14F-4D97-AF65-F5344CB8AC3E}">
        <p14:creationId xmlns:p14="http://schemas.microsoft.com/office/powerpoint/2010/main" val="4021931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Radicalité</a:t>
            </a:r>
          </a:p>
        </p:txBody>
      </p:sp>
      <p:sp>
        <p:nvSpPr>
          <p:cNvPr id="4" name="ZoneTexte 3"/>
          <p:cNvSpPr txBox="1"/>
          <p:nvPr/>
        </p:nvSpPr>
        <p:spPr>
          <a:xfrm>
            <a:off x="2495774" y="2312894"/>
            <a:ext cx="9696226" cy="1200329"/>
          </a:xfrm>
          <a:prstGeom prst="rect">
            <a:avLst/>
          </a:prstGeom>
          <a:noFill/>
        </p:spPr>
        <p:txBody>
          <a:bodyPr wrap="square" rtlCol="0">
            <a:spAutoFit/>
          </a:bodyPr>
          <a:lstStyle/>
          <a:p>
            <a:r>
              <a:rPr lang="fr-FR" dirty="0"/>
              <a:t>A cette époque, la radicalité était présente en Europe comme en Amérique. </a:t>
            </a:r>
          </a:p>
          <a:p>
            <a:r>
              <a:rPr lang="fr-FR" dirty="0"/>
              <a:t>Elle se traduit en une violence incontrôlable contre des minorités qui servent de boucs-émissaires.</a:t>
            </a:r>
          </a:p>
          <a:p>
            <a:r>
              <a:rPr lang="fr-FR" dirty="0"/>
              <a:t>En Europe cette violence eut lieu contre les Juifs, les Tziganes, les handicapés mentaux et les roux.</a:t>
            </a:r>
          </a:p>
          <a:p>
            <a:r>
              <a:rPr lang="fr-FR" dirty="0"/>
              <a:t>En Amérique, ce fut contre les Japonais.</a:t>
            </a:r>
          </a:p>
        </p:txBody>
      </p:sp>
    </p:spTree>
    <p:extLst>
      <p:ext uri="{BB962C8B-B14F-4D97-AF65-F5344CB8AC3E}">
        <p14:creationId xmlns:p14="http://schemas.microsoft.com/office/powerpoint/2010/main" val="2503322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Sourire</a:t>
            </a:r>
          </a:p>
        </p:txBody>
      </p:sp>
      <p:sp>
        <p:nvSpPr>
          <p:cNvPr id="4" name="ZoneTexte 3"/>
          <p:cNvSpPr txBox="1"/>
          <p:nvPr/>
        </p:nvSpPr>
        <p:spPr>
          <a:xfrm>
            <a:off x="2194560" y="2438399"/>
            <a:ext cx="9997440" cy="1200329"/>
          </a:xfrm>
          <a:prstGeom prst="rect">
            <a:avLst/>
          </a:prstGeom>
          <a:noFill/>
        </p:spPr>
        <p:txBody>
          <a:bodyPr wrap="square" rtlCol="0">
            <a:spAutoFit/>
          </a:bodyPr>
          <a:lstStyle/>
          <a:p>
            <a:r>
              <a:rPr lang="fr-FR" dirty="0"/>
              <a:t>Je me suis demandé pendant ma lecture, combien de temps cela prendrait aux personnages principaux de retrouver le sourire et une vie heureuse ( ce que tout le monde devrait avoir).</a:t>
            </a:r>
          </a:p>
          <a:p>
            <a:r>
              <a:rPr lang="fr-FR" dirty="0"/>
              <a:t>Ma réponse arriva rapidement en réfléchissant et en analysant le texte, ils ont toujours eu le sourire mais ils garderont toujours en mémoire cette histoire qui est leur</a:t>
            </a:r>
            <a:r>
              <a:rPr lang="fr-FR" dirty="0">
                <a:solidFill>
                  <a:srgbClr val="FF0000"/>
                </a:solidFill>
              </a:rPr>
              <a:t>s</a:t>
            </a:r>
            <a:r>
              <a:rPr lang="fr-FR" dirty="0"/>
              <a:t> passé</a:t>
            </a:r>
            <a:r>
              <a:rPr lang="fr-FR" dirty="0">
                <a:solidFill>
                  <a:srgbClr val="FF0000"/>
                </a:solidFill>
              </a:rPr>
              <a:t>s</a:t>
            </a:r>
            <a:r>
              <a:rPr lang="fr-FR" dirty="0"/>
              <a:t>.</a:t>
            </a:r>
          </a:p>
        </p:txBody>
      </p:sp>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576" y="3765177"/>
            <a:ext cx="5654154" cy="280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431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Tous</a:t>
            </a:r>
          </a:p>
        </p:txBody>
      </p:sp>
      <p:sp>
        <p:nvSpPr>
          <p:cNvPr id="5" name="ZoneTexte 4"/>
          <p:cNvSpPr txBox="1"/>
          <p:nvPr/>
        </p:nvSpPr>
        <p:spPr>
          <a:xfrm>
            <a:off x="1688951" y="2269864"/>
            <a:ext cx="10503049" cy="1477328"/>
          </a:xfrm>
          <a:prstGeom prst="rect">
            <a:avLst/>
          </a:prstGeom>
          <a:noFill/>
        </p:spPr>
        <p:txBody>
          <a:bodyPr wrap="square" rtlCol="0">
            <a:spAutoFit/>
          </a:bodyPr>
          <a:lstStyle/>
          <a:p>
            <a:r>
              <a:rPr lang="fr-FR" dirty="0"/>
              <a:t>C ’est malheureusement à tous que cela pourrait arriver un jour, il faut donc rester soudés et se battre pour une paix ainsi qu' une liberté durable. Je pense que les générations précédentes ont suffisamment enduré de souffrance pour l’humanité. Mais la guerre continue, comme éternelle. C’est désolant mais c’est à ce moment là que nous devons apporter toute notre énergie pour vaincre le terrorisme, vaincre les dictatures et vaincre les inégalités.</a:t>
            </a:r>
          </a:p>
        </p:txBody>
      </p:sp>
    </p:spTree>
    <p:extLst>
      <p:ext uri="{BB962C8B-B14F-4D97-AF65-F5344CB8AC3E}">
        <p14:creationId xmlns:p14="http://schemas.microsoft.com/office/powerpoint/2010/main" val="2218119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Union</a:t>
            </a:r>
          </a:p>
        </p:txBody>
      </p:sp>
      <p:sp>
        <p:nvSpPr>
          <p:cNvPr id="5" name="ZoneTexte 4"/>
          <p:cNvSpPr txBox="1"/>
          <p:nvPr/>
        </p:nvSpPr>
        <p:spPr>
          <a:xfrm>
            <a:off x="2431228" y="2183802"/>
            <a:ext cx="9760772" cy="1200329"/>
          </a:xfrm>
          <a:prstGeom prst="rect">
            <a:avLst/>
          </a:prstGeom>
          <a:noFill/>
        </p:spPr>
        <p:txBody>
          <a:bodyPr wrap="square" rtlCol="0">
            <a:spAutoFit/>
          </a:bodyPr>
          <a:lstStyle/>
          <a:p>
            <a:r>
              <a:rPr lang="fr-FR" dirty="0"/>
              <a:t>Pour arriver à vaincre tous ces ennemis à la démocratie et à la paix, nous devons rester unis dans le désespoir comme dans le bonheur, comme ils l’ont fait dans les années 40.</a:t>
            </a:r>
          </a:p>
          <a:p>
            <a:r>
              <a:rPr lang="fr-FR" dirty="0"/>
              <a:t>Nous devons rester main dans la main, tous ensemble , le monde entier et s’unir pour que plus jamais cela ne se reproduise.</a:t>
            </a:r>
          </a:p>
        </p:txBody>
      </p:sp>
      <p:pic>
        <p:nvPicPr>
          <p:cNvPr id="6" name="Image 5"/>
          <p:cNvPicPr>
            <a:picLocks noChangeAspect="1"/>
          </p:cNvPicPr>
          <p:nvPr/>
        </p:nvPicPr>
        <p:blipFill>
          <a:blip r:embed="rId2"/>
          <a:stretch>
            <a:fillRect/>
          </a:stretch>
        </p:blipFill>
        <p:spPr>
          <a:xfrm>
            <a:off x="4100793" y="3660402"/>
            <a:ext cx="4286250" cy="2847975"/>
          </a:xfrm>
          <a:prstGeom prst="rect">
            <a:avLst/>
          </a:prstGeom>
        </p:spPr>
      </p:pic>
    </p:spTree>
    <p:extLst>
      <p:ext uri="{BB962C8B-B14F-4D97-AF65-F5344CB8AC3E}">
        <p14:creationId xmlns:p14="http://schemas.microsoft.com/office/powerpoint/2010/main" val="367553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09" y="0"/>
            <a:ext cx="10018713" cy="1752599"/>
          </a:xfrm>
        </p:spPr>
        <p:txBody>
          <a:bodyPr/>
          <a:lstStyle/>
          <a:p>
            <a:r>
              <a:rPr lang="fr-FR" dirty="0"/>
              <a:t>Résumé</a:t>
            </a:r>
          </a:p>
        </p:txBody>
      </p:sp>
      <p:sp>
        <p:nvSpPr>
          <p:cNvPr id="3" name="Espace réservé du contenu 2"/>
          <p:cNvSpPr>
            <a:spLocks noGrp="1"/>
          </p:cNvSpPr>
          <p:nvPr>
            <p:ph idx="1"/>
          </p:nvPr>
        </p:nvSpPr>
        <p:spPr>
          <a:xfrm>
            <a:off x="2251431" y="2728888"/>
            <a:ext cx="10018713" cy="3418114"/>
          </a:xfrm>
        </p:spPr>
        <p:txBody>
          <a:bodyPr>
            <a:normAutofit fontScale="25000" lnSpcReduction="20000"/>
          </a:bodyPr>
          <a:lstStyle/>
          <a:p>
            <a:r>
              <a:rPr lang="fr-FR" sz="6400" dirty="0"/>
              <a:t>Résumé: </a:t>
            </a:r>
            <a:r>
              <a:rPr lang="fr-FR" sz="6400" dirty="0" err="1"/>
              <a:t>Kenichiro</a:t>
            </a:r>
            <a:r>
              <a:rPr lang="fr-FR" sz="6400" dirty="0"/>
              <a:t> est né et habite avec sa famille aux Etats-Unis. Du jour au lendemain, sa vie bascule : son père est soupçonné d'espionnage, il est envoyé avec sa mère et sa sœur dans un camp, constitué en une portion de réserve indienne. Que se passe-t-il ? L'action se situe après 1941 et la défaite de Pearl Harbor, alors que le gouvernement américain fait la chasse aux Japonais présents sur son territoire. Nous lisons les lettres que le jeune garçon, par ailleurs excellent élève, envoie à son ancienne institutrice. Les familles acceptent la fatalité, s'organisent et se soutiennent, parvenant même à inventer un nouveau système de production : hôpital, école, potager, menuiserie... </a:t>
            </a:r>
            <a:r>
              <a:rPr lang="fr-FR" sz="6400" dirty="0" err="1"/>
              <a:t>Kenichiro</a:t>
            </a:r>
            <a:r>
              <a:rPr lang="fr-FR" sz="6400" dirty="0"/>
              <a:t> grandit, apprend, noue de nouvelles amitiés. </a:t>
            </a:r>
            <a:br>
              <a:rPr lang="fr-FR" sz="6400" dirty="0"/>
            </a:br>
            <a:r>
              <a:rPr lang="fr-FR" sz="6400" dirty="0"/>
              <a:t>Puis c'est l'exil forcé au Japon, et le choc de la découverte d'une culture dont il ne connaît aucun code. </a:t>
            </a:r>
            <a:r>
              <a:rPr lang="fr-FR" sz="6400" dirty="0" err="1"/>
              <a:t>Kenichiro</a:t>
            </a:r>
            <a:r>
              <a:rPr lang="fr-FR" sz="6400" dirty="0"/>
              <a:t> ne sent plus accepté nulle part. Une fois de plus, l'espoir refait peu à peu surface, et il tombe amoureux de la fragile </a:t>
            </a:r>
            <a:r>
              <a:rPr lang="fr-FR" sz="6400" dirty="0" err="1"/>
              <a:t>Yuriko</a:t>
            </a:r>
            <a:r>
              <a:rPr lang="fr-FR" sz="6400" dirty="0"/>
              <a:t>. Mais la jeune fille rejoint sa mère à Hiroshima, quelques jours avant que la bombe atomique – en japonais « </a:t>
            </a:r>
            <a:r>
              <a:rPr lang="fr-FR" sz="6400" dirty="0" err="1"/>
              <a:t>pika-pika</a:t>
            </a:r>
            <a:r>
              <a:rPr lang="fr-FR" sz="6400" dirty="0"/>
              <a:t> », une onomatopée qui désigne quelque chose qui brille - n'y soit déclenchée. Elle se retrouve orpheline, défigurée. Un pasteur la prend sous son aile, l'emmène aux Etats-Unis quelques années après la guerre pour qu'elle y subisse des opérations de chirurgie esthétique. Elle retrouve alors </a:t>
            </a:r>
            <a:r>
              <a:rPr lang="fr-FR" sz="6400" dirty="0" err="1"/>
              <a:t>Kenichiro</a:t>
            </a:r>
            <a:r>
              <a:rPr lang="fr-FR" sz="6400" dirty="0"/>
              <a:t> : la vie continue, pardon ou pas...</a:t>
            </a:r>
            <a:br>
              <a:rPr lang="fr-FR" sz="6400" dirty="0"/>
            </a:br>
            <a:r>
              <a:rPr lang="fr-FR" sz="6400" dirty="0"/>
              <a:t>Le roman magistral tient à la fois par l'intérêt de son thème, qui découvre un pan méconnu de l'histoire de la Seconde Guerre Mondiale, et par la qualité de son écriture très sensible. Le lecteur débute avec les lettres très descriptives de </a:t>
            </a:r>
            <a:r>
              <a:rPr lang="fr-FR" sz="6400" dirty="0" err="1"/>
              <a:t>Kenichiro</a:t>
            </a:r>
            <a:r>
              <a:rPr lang="fr-FR" sz="6400" dirty="0"/>
              <a:t>, imaginées à la fois comme un journal quotidien et des réponses à des questions de l'institutrice. Puis, nous basculons dans la tête de </a:t>
            </a:r>
            <a:r>
              <a:rPr lang="fr-FR" sz="6400" dirty="0" err="1"/>
              <a:t>Yukiro</a:t>
            </a:r>
            <a:r>
              <a:rPr lang="fr-FR" sz="6400" dirty="0"/>
              <a:t> à Hiroshima, oscillant alors entre un « je » et un « elle afin de mieux montrer l'instabilité psychique de la jeune héroïne. En effet, si </a:t>
            </a:r>
            <a:r>
              <a:rPr lang="fr-FR" sz="6400" dirty="0" err="1"/>
              <a:t>Kenichiro</a:t>
            </a:r>
            <a:r>
              <a:rPr lang="fr-FR" sz="6400" dirty="0"/>
              <a:t> a la chance de rester entouré par les siens, de ne pas sentir non plus sa seule famille visée par l'Etat américain, </a:t>
            </a:r>
            <a:r>
              <a:rPr lang="fr-FR" sz="6400" dirty="0" err="1"/>
              <a:t>Yukiro</a:t>
            </a:r>
            <a:r>
              <a:rPr lang="fr-FR" sz="6400" dirty="0"/>
              <a:t> doit faire face à un avenir brutalement interrompu sans l'aide de personne. Elle se réinventera dans le métier de couturière, qui répare symboliquement les âmes meurtries... Habilement, c'est alors une narration externe qui finit l'ouvrage, façon de montrer que la paix intérieure est possible. </a:t>
            </a:r>
            <a:br>
              <a:rPr lang="fr-FR" sz="6400" dirty="0"/>
            </a:br>
            <a:r>
              <a:rPr lang="fr-FR" sz="6400" dirty="0"/>
              <a:t>Jean-Jacques </a:t>
            </a:r>
            <a:r>
              <a:rPr lang="fr-FR" sz="6400" dirty="0" err="1"/>
              <a:t>Greif</a:t>
            </a:r>
            <a:r>
              <a:rPr lang="fr-FR" sz="6400" dirty="0"/>
              <a:t> ne prend jamais position, laissant chacun se forger sa propre opinion. En effet, tous les Américains n'ont pas voulu cette guerre (voir le physicien chez qui </a:t>
            </a:r>
            <a:r>
              <a:rPr lang="fr-FR" sz="6400" dirty="0" err="1"/>
              <a:t>Yukiro</a:t>
            </a:r>
            <a:r>
              <a:rPr lang="fr-FR" sz="6400" dirty="0"/>
              <a:t> loge pendant son séjour sur la côte est), et tous les Japonais n'ont pas forcément réagi solidairement face au malheur de leurs exilés. De fait, le roman nuancé, pourtant dense, se lit d'une traite sous le coup de l'émotion qu'il suscite. </a:t>
            </a:r>
            <a:r>
              <a:rPr lang="fr-FR" sz="6400" dirty="0" smtClean="0">
                <a:solidFill>
                  <a:srgbClr val="FF0000"/>
                </a:solidFill>
              </a:rPr>
              <a:t>Résumé très long et exhaustif</a:t>
            </a:r>
            <a:endParaRPr lang="fr-FR" sz="6400" dirty="0"/>
          </a:p>
          <a:p>
            <a:endParaRPr lang="fr-FR" sz="2500" dirty="0"/>
          </a:p>
        </p:txBody>
      </p:sp>
    </p:spTree>
    <p:extLst>
      <p:ext uri="{BB962C8B-B14F-4D97-AF65-F5344CB8AC3E}">
        <p14:creationId xmlns:p14="http://schemas.microsoft.com/office/powerpoint/2010/main" val="2413524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Vie</a:t>
            </a:r>
          </a:p>
        </p:txBody>
      </p:sp>
      <p:sp>
        <p:nvSpPr>
          <p:cNvPr id="4" name="ZoneTexte 3"/>
          <p:cNvSpPr txBox="1"/>
          <p:nvPr/>
        </p:nvSpPr>
        <p:spPr>
          <a:xfrm>
            <a:off x="1936376" y="2043953"/>
            <a:ext cx="10255624" cy="2031325"/>
          </a:xfrm>
          <a:prstGeom prst="rect">
            <a:avLst/>
          </a:prstGeom>
          <a:noFill/>
        </p:spPr>
        <p:txBody>
          <a:bodyPr wrap="square" rtlCol="0">
            <a:spAutoFit/>
          </a:bodyPr>
          <a:lstStyle/>
          <a:p>
            <a:r>
              <a:rPr lang="fr-FR" dirty="0"/>
              <a:t>Le plus triste dans ce genre d’histoire est malheureusement qu’elles ne touchent pas les bonnes personnes et leurs arrachent la vie. Que ce soit des enfants, des personnes âgés, la mort ne sélectionne pas et elle prend beaucoup trop de vies. Hiroshima en est la preuve, car cette bombe atomique n’était même pas nécessaire à la victoire des Etats-Unis d’Amérique.</a:t>
            </a:r>
          </a:p>
          <a:p>
            <a:endParaRPr lang="fr-FR" dirty="0"/>
          </a:p>
          <a:p>
            <a:r>
              <a:rPr lang="fr-FR" dirty="0"/>
              <a:t>La vie à une valeur inestimable que beaucoup trop de gens n’ont pas le temps de mesurer.</a:t>
            </a:r>
          </a:p>
          <a:p>
            <a:r>
              <a:rPr lang="fr-FR" dirty="0"/>
              <a:t>C’est malheureusement la partie la plus dramatique de la guerre.</a:t>
            </a:r>
          </a:p>
        </p:txBody>
      </p:sp>
      <p:pic>
        <p:nvPicPr>
          <p:cNvPr id="3" name="Image 2"/>
          <p:cNvPicPr>
            <a:picLocks noChangeAspect="1"/>
          </p:cNvPicPr>
          <p:nvPr/>
        </p:nvPicPr>
        <p:blipFill>
          <a:blip r:embed="rId2"/>
          <a:stretch>
            <a:fillRect/>
          </a:stretch>
        </p:blipFill>
        <p:spPr>
          <a:xfrm>
            <a:off x="4159623" y="4193388"/>
            <a:ext cx="3607398" cy="2480086"/>
          </a:xfrm>
          <a:prstGeom prst="rect">
            <a:avLst/>
          </a:prstGeom>
        </p:spPr>
      </p:pic>
    </p:spTree>
    <p:extLst>
      <p:ext uri="{BB962C8B-B14F-4D97-AF65-F5344CB8AC3E}">
        <p14:creationId xmlns:p14="http://schemas.microsoft.com/office/powerpoint/2010/main" val="1904878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09" y="1938618"/>
            <a:ext cx="10018713" cy="1752599"/>
          </a:xfrm>
        </p:spPr>
        <p:txBody>
          <a:bodyPr/>
          <a:lstStyle/>
          <a:p>
            <a:r>
              <a:rPr lang="fr-FR" dirty="0"/>
              <a:t>Fin</a:t>
            </a:r>
          </a:p>
        </p:txBody>
      </p:sp>
    </p:spTree>
    <p:extLst>
      <p:ext uri="{BB962C8B-B14F-4D97-AF65-F5344CB8AC3E}">
        <p14:creationId xmlns:p14="http://schemas.microsoft.com/office/powerpoint/2010/main" val="1461712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Auteur </a:t>
            </a:r>
          </a:p>
        </p:txBody>
      </p:sp>
      <p:sp>
        <p:nvSpPr>
          <p:cNvPr id="6" name="ZoneTexte 5"/>
          <p:cNvSpPr txBox="1"/>
          <p:nvPr/>
        </p:nvSpPr>
        <p:spPr>
          <a:xfrm>
            <a:off x="1484311" y="1981200"/>
            <a:ext cx="10707689" cy="3139321"/>
          </a:xfrm>
          <a:prstGeom prst="rect">
            <a:avLst/>
          </a:prstGeom>
          <a:noFill/>
        </p:spPr>
        <p:txBody>
          <a:bodyPr wrap="square" rtlCol="0">
            <a:spAutoFit/>
          </a:bodyPr>
          <a:lstStyle/>
          <a:p>
            <a:r>
              <a:rPr lang="fr-FR" dirty="0"/>
              <a:t>Jean-Jacques </a:t>
            </a:r>
            <a:r>
              <a:rPr lang="fr-FR" dirty="0" err="1"/>
              <a:t>Greif</a:t>
            </a:r>
            <a:r>
              <a:rPr lang="fr-FR" dirty="0"/>
              <a:t> est né le 23 septembre 1944 à Paris.</a:t>
            </a:r>
          </a:p>
          <a:p>
            <a:endParaRPr lang="fr-FR" dirty="0"/>
          </a:p>
          <a:p>
            <a:r>
              <a:rPr lang="fr-FR" dirty="0"/>
              <a:t>Il a 72 ans aujourd’hui.</a:t>
            </a:r>
          </a:p>
          <a:p>
            <a:endParaRPr lang="fr-FR" dirty="0"/>
          </a:p>
          <a:p>
            <a:r>
              <a:rPr lang="fr-FR" b="1" dirty="0">
                <a:solidFill>
                  <a:schemeClr val="tx2"/>
                </a:solidFill>
              </a:rPr>
              <a:t>Jean-Jacques </a:t>
            </a:r>
            <a:r>
              <a:rPr lang="fr-FR" b="1" dirty="0" err="1">
                <a:solidFill>
                  <a:schemeClr val="tx2"/>
                </a:solidFill>
              </a:rPr>
              <a:t>Greif</a:t>
            </a:r>
            <a:r>
              <a:rPr lang="fr-FR" b="1" dirty="0">
                <a:solidFill>
                  <a:schemeClr val="tx2"/>
                </a:solidFill>
              </a:rPr>
              <a:t> </a:t>
            </a:r>
            <a:r>
              <a:rPr lang="fr-FR" dirty="0">
                <a:solidFill>
                  <a:schemeClr val="tx2"/>
                </a:solidFill>
              </a:rPr>
              <a:t>est un journaliste et un écrivain, notamment d'œuvres pour enfants et adolescents.</a:t>
            </a:r>
          </a:p>
          <a:p>
            <a:endParaRPr lang="fr-FR" dirty="0">
              <a:solidFill>
                <a:schemeClr val="tx2"/>
              </a:solidFill>
            </a:endParaRPr>
          </a:p>
          <a:p>
            <a:r>
              <a:rPr lang="fr-FR" dirty="0">
                <a:solidFill>
                  <a:schemeClr val="tx2"/>
                </a:solidFill>
              </a:rPr>
              <a:t>Il fait ses études à l’Ecole Polytechnique (X1964), puis suit la publicité, puis travaille comme journaliste chez </a:t>
            </a:r>
            <a:r>
              <a:rPr lang="fr-FR" dirty="0">
                <a:solidFill>
                  <a:srgbClr val="FF0000"/>
                </a:solidFill>
              </a:rPr>
              <a:t>Marie-Claire</a:t>
            </a:r>
            <a:r>
              <a:rPr lang="fr-FR" dirty="0" smtClean="0">
                <a:solidFill>
                  <a:schemeClr val="tx2"/>
                </a:solidFill>
              </a:rPr>
              <a:t>. </a:t>
            </a:r>
            <a:r>
              <a:rPr lang="fr-FR" dirty="0" smtClean="0">
                <a:solidFill>
                  <a:srgbClr val="FF0000"/>
                </a:solidFill>
              </a:rPr>
              <a:t>Mettre en italique les titres des magazines</a:t>
            </a:r>
            <a:endParaRPr lang="fr-FR" dirty="0">
              <a:solidFill>
                <a:schemeClr val="tx2"/>
              </a:solidFill>
            </a:endParaRPr>
          </a:p>
          <a:p>
            <a:endParaRPr lang="fr-FR" dirty="0">
              <a:solidFill>
                <a:schemeClr val="tx2"/>
              </a:solidFill>
            </a:endParaRPr>
          </a:p>
          <a:p>
            <a:r>
              <a:rPr lang="fr-FR" dirty="0">
                <a:solidFill>
                  <a:schemeClr val="tx2"/>
                </a:solidFill>
              </a:rPr>
              <a:t>Il est le frère du compositeur Olivier </a:t>
            </a:r>
            <a:r>
              <a:rPr lang="fr-FR" dirty="0" err="1">
                <a:solidFill>
                  <a:schemeClr val="tx2"/>
                </a:solidFill>
              </a:rPr>
              <a:t>Greif</a:t>
            </a:r>
            <a:r>
              <a:rPr lang="fr-FR" dirty="0">
                <a:solidFill>
                  <a:schemeClr val="tx2"/>
                </a:solidFill>
              </a:rPr>
              <a:t> (1950-2000).</a:t>
            </a:r>
          </a:p>
          <a:p>
            <a:endParaRPr lang="fr-FR" dirty="0"/>
          </a:p>
        </p:txBody>
      </p:sp>
    </p:spTree>
    <p:extLst>
      <p:ext uri="{BB962C8B-B14F-4D97-AF65-F5344CB8AC3E}">
        <p14:creationId xmlns:p14="http://schemas.microsoft.com/office/powerpoint/2010/main" val="211511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572" y="0"/>
            <a:ext cx="10018713" cy="1752599"/>
          </a:xfrm>
        </p:spPr>
        <p:txBody>
          <a:bodyPr/>
          <a:lstStyle/>
          <a:p>
            <a:r>
              <a:rPr lang="fr-FR" dirty="0"/>
              <a:t>Description de la première de couverture</a:t>
            </a:r>
          </a:p>
        </p:txBody>
      </p:sp>
      <p:sp>
        <p:nvSpPr>
          <p:cNvPr id="4" name="ZoneTexte 3"/>
          <p:cNvSpPr txBox="1"/>
          <p:nvPr/>
        </p:nvSpPr>
        <p:spPr>
          <a:xfrm>
            <a:off x="932982" y="1867299"/>
            <a:ext cx="10628800" cy="2585323"/>
          </a:xfrm>
          <a:prstGeom prst="rect">
            <a:avLst/>
          </a:prstGeom>
          <a:noFill/>
        </p:spPr>
        <p:txBody>
          <a:bodyPr wrap="square" rtlCol="0">
            <a:spAutoFit/>
          </a:bodyPr>
          <a:lstStyle/>
          <a:p>
            <a:r>
              <a:rPr lang="fr-FR" dirty="0"/>
              <a:t>Sur la première de couverture, j’aperçois une famille japonaise qui est probablement</a:t>
            </a:r>
          </a:p>
          <a:p>
            <a:r>
              <a:rPr lang="fr-FR" dirty="0"/>
              <a:t>en train d’effectuer « a garage sale » un vide-grenier en français.</a:t>
            </a:r>
          </a:p>
          <a:p>
            <a:r>
              <a:rPr lang="fr-FR" dirty="0"/>
              <a:t>On peut aussi observer la tristesse qui apparaît sur le visage de la famille toute entière.</a:t>
            </a:r>
          </a:p>
          <a:p>
            <a:r>
              <a:rPr lang="fr-FR" dirty="0"/>
              <a:t>Les personnages adultes ou adolescents ( en haut à droite de la page ) sont indignés et</a:t>
            </a:r>
          </a:p>
          <a:p>
            <a:r>
              <a:rPr lang="fr-FR" dirty="0"/>
              <a:t>regardent le sol.</a:t>
            </a:r>
          </a:p>
          <a:p>
            <a:r>
              <a:rPr lang="fr-FR" dirty="0"/>
              <a:t>La petite fille ( milieu de la page) regarde à l’horizon pour témoigner du fait que son </a:t>
            </a:r>
          </a:p>
          <a:p>
            <a:r>
              <a:rPr lang="fr-FR" dirty="0"/>
              <a:t>devenir est incertain, elle est la seule à encore croire en un futur meilleur</a:t>
            </a:r>
            <a:r>
              <a:rPr lang="fr-FR" dirty="0">
                <a:solidFill>
                  <a:srgbClr val="FF0000"/>
                </a:solidFill>
              </a:rPr>
              <a:t>e</a:t>
            </a:r>
            <a:r>
              <a:rPr lang="fr-FR" dirty="0"/>
              <a:t>.</a:t>
            </a:r>
          </a:p>
          <a:p>
            <a:r>
              <a:rPr lang="fr-FR" dirty="0"/>
              <a:t>On peut bien évidemment voir le titre du livre, l’auteur et la collection </a:t>
            </a:r>
            <a:r>
              <a:rPr lang="fr-FR" dirty="0">
                <a:solidFill>
                  <a:srgbClr val="FF0000"/>
                </a:solidFill>
              </a:rPr>
              <a:t>du livre </a:t>
            </a:r>
            <a:r>
              <a:rPr lang="fr-FR" dirty="0"/>
              <a:t>au milieu</a:t>
            </a:r>
          </a:p>
          <a:p>
            <a:r>
              <a:rPr lang="fr-FR" dirty="0"/>
              <a:t>à droite de la page.</a:t>
            </a:r>
          </a:p>
        </p:txBody>
      </p:sp>
      <p:pic>
        <p:nvPicPr>
          <p:cNvPr id="5" name="Image 4"/>
          <p:cNvPicPr>
            <a:picLocks noChangeAspect="1"/>
          </p:cNvPicPr>
          <p:nvPr/>
        </p:nvPicPr>
        <p:blipFill>
          <a:blip r:embed="rId2"/>
          <a:stretch>
            <a:fillRect/>
          </a:stretch>
        </p:blipFill>
        <p:spPr>
          <a:xfrm>
            <a:off x="9255611" y="12544"/>
            <a:ext cx="2857500" cy="4448175"/>
          </a:xfrm>
          <a:prstGeom prst="rect">
            <a:avLst/>
          </a:prstGeom>
        </p:spPr>
      </p:pic>
    </p:spTree>
    <p:extLst>
      <p:ext uri="{BB962C8B-B14F-4D97-AF65-F5344CB8AC3E}">
        <p14:creationId xmlns:p14="http://schemas.microsoft.com/office/powerpoint/2010/main" val="47401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85800"/>
            <a:ext cx="10018713" cy="1752599"/>
          </a:xfrm>
        </p:spPr>
        <p:txBody>
          <a:bodyPr/>
          <a:lstStyle/>
          <a:p>
            <a:r>
              <a:rPr lang="fr-FR" dirty="0"/>
              <a:t>Description de la quatrième de couverture</a:t>
            </a:r>
          </a:p>
        </p:txBody>
      </p:sp>
      <p:sp>
        <p:nvSpPr>
          <p:cNvPr id="5" name="ZoneTexte 4"/>
          <p:cNvSpPr txBox="1"/>
          <p:nvPr/>
        </p:nvSpPr>
        <p:spPr>
          <a:xfrm>
            <a:off x="1775012" y="2753958"/>
            <a:ext cx="10416988" cy="646331"/>
          </a:xfrm>
          <a:prstGeom prst="rect">
            <a:avLst/>
          </a:prstGeom>
          <a:noFill/>
        </p:spPr>
        <p:txBody>
          <a:bodyPr wrap="square" rtlCol="0">
            <a:spAutoFit/>
          </a:bodyPr>
          <a:lstStyle/>
          <a:p>
            <a:r>
              <a:rPr lang="fr-FR" dirty="0"/>
              <a:t>La quatrième de couverture est très </a:t>
            </a:r>
            <a:r>
              <a:rPr lang="fr-FR" dirty="0">
                <a:solidFill>
                  <a:srgbClr val="FF0000"/>
                </a:solidFill>
              </a:rPr>
              <a:t>basique</a:t>
            </a:r>
            <a:r>
              <a:rPr lang="fr-FR" dirty="0"/>
              <a:t>, </a:t>
            </a:r>
            <a:r>
              <a:rPr lang="fr-FR" dirty="0" smtClean="0">
                <a:solidFill>
                  <a:srgbClr val="FF0000"/>
                </a:solidFill>
              </a:rPr>
              <a:t>à éviter à l’écrit </a:t>
            </a:r>
            <a:r>
              <a:rPr lang="fr-FR" dirty="0" smtClean="0"/>
              <a:t>elle </a:t>
            </a:r>
            <a:r>
              <a:rPr lang="fr-FR" dirty="0"/>
              <a:t>est entièrement blanche et contient un résumé, les références de la photo de la première de couverture et son code barre. </a:t>
            </a:r>
          </a:p>
        </p:txBody>
      </p:sp>
    </p:spTree>
    <p:extLst>
      <p:ext uri="{BB962C8B-B14F-4D97-AF65-F5344CB8AC3E}">
        <p14:creationId xmlns:p14="http://schemas.microsoft.com/office/powerpoint/2010/main" val="430290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5597" y="0"/>
            <a:ext cx="10018713" cy="1752599"/>
          </a:xfrm>
        </p:spPr>
        <p:txBody>
          <a:bodyPr/>
          <a:lstStyle/>
          <a:p>
            <a:r>
              <a:rPr lang="fr-FR" dirty="0"/>
              <a:t>Ouvrages</a:t>
            </a:r>
          </a:p>
        </p:txBody>
      </p:sp>
      <p:sp>
        <p:nvSpPr>
          <p:cNvPr id="5" name="ZoneTexte 4"/>
          <p:cNvSpPr txBox="1"/>
          <p:nvPr/>
        </p:nvSpPr>
        <p:spPr>
          <a:xfrm>
            <a:off x="1458686" y="1959429"/>
            <a:ext cx="10101943" cy="4247317"/>
          </a:xfrm>
          <a:prstGeom prst="rect">
            <a:avLst/>
          </a:prstGeom>
          <a:noFill/>
        </p:spPr>
        <p:txBody>
          <a:bodyPr wrap="square" rtlCol="0">
            <a:spAutoFit/>
          </a:bodyPr>
          <a:lstStyle/>
          <a:p>
            <a:r>
              <a:rPr lang="fr-FR" i="1" dirty="0"/>
              <a:t>Voici tous les ouvrages que l’auteur a écrit au cours de sa vie:</a:t>
            </a:r>
          </a:p>
          <a:p>
            <a:endParaRPr lang="fr-FR" i="1" dirty="0"/>
          </a:p>
          <a:p>
            <a:r>
              <a:rPr lang="fr-FR" i="1" dirty="0"/>
              <a:t> Le Paradis du miel</a:t>
            </a:r>
            <a:r>
              <a:rPr lang="fr-FR" dirty="0"/>
              <a:t>, éditions des Loisirs, 1996.</a:t>
            </a:r>
          </a:p>
          <a:p>
            <a:r>
              <a:rPr lang="fr-FR" i="1" dirty="0"/>
              <a:t> Tout est relatif comme dit Einstein</a:t>
            </a:r>
            <a:endParaRPr lang="fr-FR" dirty="0"/>
          </a:p>
          <a:p>
            <a:r>
              <a:rPr lang="fr-FR" i="1" dirty="0"/>
              <a:t> Mes enfants, c'est la guerre</a:t>
            </a:r>
            <a:r>
              <a:rPr lang="fr-FR" dirty="0"/>
              <a:t>, Éditions L'École des loisirs, coll. « Médium »</a:t>
            </a:r>
          </a:p>
          <a:p>
            <a:r>
              <a:rPr lang="fr-FR" i="1" dirty="0"/>
              <a:t> Le ring de la mort</a:t>
            </a:r>
            <a:r>
              <a:rPr lang="fr-FR" dirty="0"/>
              <a:t>, Éditions L'École des loisirs, coll. « Médium »</a:t>
            </a:r>
          </a:p>
          <a:p>
            <a:r>
              <a:rPr lang="fr-FR" i="1" dirty="0"/>
              <a:t> </a:t>
            </a:r>
            <a:r>
              <a:rPr lang="fr-FR" i="1" dirty="0" err="1"/>
              <a:t>Nine</a:t>
            </a:r>
            <a:r>
              <a:rPr lang="fr-FR" i="1" dirty="0"/>
              <a:t> </a:t>
            </a:r>
            <a:r>
              <a:rPr lang="fr-FR" i="1" dirty="0" err="1"/>
              <a:t>eleven</a:t>
            </a:r>
            <a:r>
              <a:rPr lang="fr-FR" dirty="0"/>
              <a:t>, Éditions L'École des loisirs, coll. « Médium », 2003</a:t>
            </a:r>
          </a:p>
          <a:p>
            <a:r>
              <a:rPr lang="fr-FR" i="1" dirty="0"/>
              <a:t> Kama</a:t>
            </a:r>
            <a:r>
              <a:rPr lang="fr-FR" dirty="0"/>
              <a:t>, Éditions L'École des loisirs, coll. « Médium »</a:t>
            </a:r>
          </a:p>
          <a:p>
            <a:r>
              <a:rPr lang="fr-FR" i="1" dirty="0"/>
              <a:t> Une nouvelle vie, Malvina</a:t>
            </a:r>
            <a:r>
              <a:rPr lang="fr-FR" dirty="0"/>
              <a:t>, Éditions L'École des loisirs, coll. « Médium »</a:t>
            </a:r>
          </a:p>
          <a:p>
            <a:r>
              <a:rPr lang="fr-FR" i="1" dirty="0"/>
              <a:t> Sans accent</a:t>
            </a:r>
            <a:r>
              <a:rPr lang="fr-FR" dirty="0"/>
              <a:t>, Éditions L'École des loisirs, coll. « Médium »</a:t>
            </a:r>
          </a:p>
          <a:p>
            <a:r>
              <a:rPr lang="fr-FR" i="1" dirty="0"/>
              <a:t> Réveille-toi, Ludwig !', Éditions L'École des loisirs, coll. « Médium »</a:t>
            </a:r>
            <a:endParaRPr lang="fr-FR" dirty="0"/>
          </a:p>
          <a:p>
            <a:r>
              <a:rPr lang="fr-FR" i="1" dirty="0"/>
              <a:t> Moi, Marylin</a:t>
            </a:r>
            <a:r>
              <a:rPr lang="fr-FR" dirty="0"/>
              <a:t> , 1998</a:t>
            </a:r>
          </a:p>
          <a:p>
            <a:r>
              <a:rPr lang="fr-FR" i="1" dirty="0"/>
              <a:t> Galilée et les poissons rouges</a:t>
            </a:r>
            <a:r>
              <a:rPr lang="fr-FR" dirty="0"/>
              <a:t>, Le Pommier, 2010.</a:t>
            </a:r>
          </a:p>
          <a:p>
            <a:r>
              <a:rPr lang="fr-FR" i="1" dirty="0"/>
              <a:t> Le Fil à recoudre les âmes</a:t>
            </a:r>
            <a:r>
              <a:rPr lang="fr-FR" dirty="0"/>
              <a:t>, Éditions L'École des loisirs, coll. « Médium », 2012</a:t>
            </a:r>
          </a:p>
          <a:p>
            <a:endParaRPr lang="fr-FR" dirty="0"/>
          </a:p>
        </p:txBody>
      </p:sp>
    </p:spTree>
    <p:extLst>
      <p:ext uri="{BB962C8B-B14F-4D97-AF65-F5344CB8AC3E}">
        <p14:creationId xmlns:p14="http://schemas.microsoft.com/office/powerpoint/2010/main" val="8272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Thèmes dominants</a:t>
            </a:r>
          </a:p>
        </p:txBody>
      </p:sp>
      <p:sp>
        <p:nvSpPr>
          <p:cNvPr id="5" name="ZoneTexte 4"/>
          <p:cNvSpPr txBox="1"/>
          <p:nvPr/>
        </p:nvSpPr>
        <p:spPr>
          <a:xfrm>
            <a:off x="1807285" y="1839557"/>
            <a:ext cx="10384715" cy="3416320"/>
          </a:xfrm>
          <a:prstGeom prst="rect">
            <a:avLst/>
          </a:prstGeom>
          <a:noFill/>
        </p:spPr>
        <p:txBody>
          <a:bodyPr wrap="square" rtlCol="0">
            <a:spAutoFit/>
          </a:bodyPr>
          <a:lstStyle/>
          <a:p>
            <a:r>
              <a:rPr lang="fr-FR" dirty="0"/>
              <a:t>Les thèmes principaux sont les suivants:</a:t>
            </a:r>
          </a:p>
          <a:p>
            <a:pPr marL="342900" indent="-342900">
              <a:buAutoNum type="arabicParenR"/>
            </a:pPr>
            <a:r>
              <a:rPr lang="fr-FR" dirty="0"/>
              <a:t>La politique</a:t>
            </a:r>
          </a:p>
          <a:p>
            <a:pPr marL="342900" indent="-342900">
              <a:buAutoNum type="arabicParenR"/>
            </a:pPr>
            <a:r>
              <a:rPr lang="fr-FR" dirty="0"/>
              <a:t>Les conflits sociaux</a:t>
            </a:r>
          </a:p>
          <a:p>
            <a:pPr marL="342900" indent="-342900">
              <a:buAutoNum type="arabicParenR"/>
            </a:pPr>
            <a:r>
              <a:rPr lang="fr-FR" dirty="0"/>
              <a:t>Les préjugés et le racisme</a:t>
            </a:r>
          </a:p>
          <a:p>
            <a:pPr marL="342900" indent="-342900">
              <a:buAutoNum type="arabicParenR"/>
            </a:pPr>
            <a:r>
              <a:rPr lang="fr-FR" dirty="0"/>
              <a:t>La pauvreté (dans les camps)</a:t>
            </a:r>
          </a:p>
          <a:p>
            <a:pPr marL="342900" indent="-342900">
              <a:buAutoNum type="arabicParenR"/>
            </a:pPr>
            <a:r>
              <a:rPr lang="fr-FR" dirty="0"/>
              <a:t>La mort (à Hiroshima)</a:t>
            </a:r>
          </a:p>
          <a:p>
            <a:pPr marL="342900" indent="-342900">
              <a:buAutoNum type="arabicParenR"/>
            </a:pPr>
            <a:endParaRPr lang="fr-FR" dirty="0"/>
          </a:p>
          <a:p>
            <a:r>
              <a:rPr lang="fr-FR" dirty="0"/>
              <a:t>Le registre de ce livre est clairement pathétique et historique, il vise à retranscrire l’histoire et aussi à témoigner des discriminations et du racisme.</a:t>
            </a:r>
          </a:p>
          <a:p>
            <a:endParaRPr lang="fr-FR" dirty="0"/>
          </a:p>
          <a:p>
            <a:r>
              <a:rPr lang="fr-FR" dirty="0"/>
              <a:t>Il appelle (en nous faisant prendre en pitié les personnages) à nous rebeller et à se battre pour un monde égalitaire et sans discriminations.</a:t>
            </a:r>
          </a:p>
        </p:txBody>
      </p:sp>
    </p:spTree>
    <p:extLst>
      <p:ext uri="{BB962C8B-B14F-4D97-AF65-F5344CB8AC3E}">
        <p14:creationId xmlns:p14="http://schemas.microsoft.com/office/powerpoint/2010/main" val="2276108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Extraits frappants</a:t>
            </a:r>
          </a:p>
        </p:txBody>
      </p:sp>
      <p:sp>
        <p:nvSpPr>
          <p:cNvPr id="4" name="ZoneTexte 3"/>
          <p:cNvSpPr txBox="1"/>
          <p:nvPr/>
        </p:nvSpPr>
        <p:spPr>
          <a:xfrm>
            <a:off x="1484311" y="1861073"/>
            <a:ext cx="10391887" cy="5355312"/>
          </a:xfrm>
          <a:prstGeom prst="rect">
            <a:avLst/>
          </a:prstGeom>
          <a:noFill/>
        </p:spPr>
        <p:txBody>
          <a:bodyPr wrap="square" rtlCol="0">
            <a:spAutoFit/>
          </a:bodyPr>
          <a:lstStyle/>
          <a:p>
            <a:r>
              <a:rPr lang="fr-FR" dirty="0"/>
              <a:t>« Eh bien, j’ai découvert ici une chose stupéfiante:</a:t>
            </a:r>
          </a:p>
          <a:p>
            <a:r>
              <a:rPr lang="fr-FR" dirty="0"/>
              <a:t>Les autres </a:t>
            </a:r>
            <a:r>
              <a:rPr lang="fr-FR" dirty="0" err="1"/>
              <a:t>nisei</a:t>
            </a:r>
            <a:r>
              <a:rPr lang="fr-FR" dirty="0"/>
              <a:t> sont tous comme moi. Les petits cochons les traitaient de </a:t>
            </a:r>
            <a:r>
              <a:rPr lang="fr-FR" i="1" dirty="0"/>
              <a:t>You Jap et les battaient:</a:t>
            </a:r>
          </a:p>
          <a:p>
            <a:r>
              <a:rPr lang="fr-FR" i="1" dirty="0"/>
              <a:t>« Sale Jap, retourne dans ton pays! » leur disaient-ils.</a:t>
            </a:r>
          </a:p>
          <a:p>
            <a:r>
              <a:rPr lang="fr-FR" i="1" dirty="0"/>
              <a:t>Je me croyais le seul martyr de toute la Californie » ( page 41)</a:t>
            </a:r>
          </a:p>
          <a:p>
            <a:endParaRPr lang="fr-FR" i="1" dirty="0"/>
          </a:p>
          <a:p>
            <a:r>
              <a:rPr lang="fr-FR" i="1" dirty="0"/>
              <a:t>Cet extrait témoigne du racisme aux Etats-Unis à cette époque et de la violence autant physique que morale qui était infligée aux Japonais ( ou à des Américains fils ou filles de Japonais).</a:t>
            </a:r>
          </a:p>
          <a:p>
            <a:endParaRPr lang="fr-FR" i="1" dirty="0"/>
          </a:p>
          <a:p>
            <a:r>
              <a:rPr lang="fr-FR" i="1" dirty="0"/>
              <a:t>« -Je me suis jetée dans la mer, mais je n’ai pas réussi à me noyer</a:t>
            </a:r>
          </a:p>
          <a:p>
            <a:r>
              <a:rPr lang="fr-FR" i="1" dirty="0"/>
              <a:t>-Ma maison s’est effondrée. J’ai réussi à ramper dehors mais j’ai constaté que j’avais laissé ma peau sous les décombres. Ma mère qui était partie chercher à manger à la campagne, était indemne. »  (page 172)</a:t>
            </a:r>
          </a:p>
          <a:p>
            <a:endParaRPr lang="fr-FR" i="1" dirty="0"/>
          </a:p>
          <a:p>
            <a:r>
              <a:rPr lang="fr-FR" i="1" dirty="0"/>
              <a:t>Cet extrait témoigne de la violence de la bombe atomique et de ses dégâts.</a:t>
            </a:r>
          </a:p>
          <a:p>
            <a:r>
              <a:rPr lang="fr-FR" i="1" dirty="0"/>
              <a:t>Ce texte est triste tout en étant apocalyptique.</a:t>
            </a:r>
          </a:p>
          <a:p>
            <a:r>
              <a:rPr lang="fr-FR" i="1" dirty="0"/>
              <a:t>Les dégâts sont inestimables et la mort, omniprésente.</a:t>
            </a:r>
          </a:p>
          <a:p>
            <a:endParaRPr lang="fr-FR" i="1" dirty="0"/>
          </a:p>
          <a:p>
            <a:endParaRPr lang="fr-FR" i="1" dirty="0"/>
          </a:p>
          <a:p>
            <a:endParaRPr lang="fr-FR" i="1" dirty="0"/>
          </a:p>
          <a:p>
            <a:endParaRPr lang="fr-FR" i="1" dirty="0"/>
          </a:p>
        </p:txBody>
      </p:sp>
    </p:spTree>
    <p:extLst>
      <p:ext uri="{BB962C8B-B14F-4D97-AF65-F5344CB8AC3E}">
        <p14:creationId xmlns:p14="http://schemas.microsoft.com/office/powerpoint/2010/main" val="2071060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TM03457496[[fn=Parallaxe]]</Template>
  <TotalTime>689</TotalTime>
  <Words>1555</Words>
  <Application>Microsoft Macintosh PowerPoint</Application>
  <PresentationFormat>Personnalisé</PresentationFormat>
  <Paragraphs>166</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Parallaxe</vt:lpstr>
      <vt:lpstr>Le Fil à recoudre les Âmes. </vt:lpstr>
      <vt:lpstr>Fiche de lecture</vt:lpstr>
      <vt:lpstr>Résumé</vt:lpstr>
      <vt:lpstr>Auteur </vt:lpstr>
      <vt:lpstr>Description de la première de couverture</vt:lpstr>
      <vt:lpstr>Description de la quatrième de couverture</vt:lpstr>
      <vt:lpstr>Ouvrages</vt:lpstr>
      <vt:lpstr>Thèmes dominants</vt:lpstr>
      <vt:lpstr>Extraits frappants</vt:lpstr>
      <vt:lpstr>Mon avis </vt:lpstr>
      <vt:lpstr>Amertume</vt:lpstr>
      <vt:lpstr>Boue</vt:lpstr>
      <vt:lpstr>Courage</vt:lpstr>
      <vt:lpstr>Désespoir</vt:lpstr>
      <vt:lpstr>Ecriture</vt:lpstr>
      <vt:lpstr>Foi</vt:lpstr>
      <vt:lpstr>Gouvernement</vt:lpstr>
      <vt:lpstr>Haine</vt:lpstr>
      <vt:lpstr>Inspiration</vt:lpstr>
      <vt:lpstr>Jap</vt:lpstr>
      <vt:lpstr>Loi</vt:lpstr>
      <vt:lpstr>Martyr</vt:lpstr>
      <vt:lpstr>Néant</vt:lpstr>
      <vt:lpstr>Oublier</vt:lpstr>
      <vt:lpstr>Pouvoir</vt:lpstr>
      <vt:lpstr>Radicalité</vt:lpstr>
      <vt:lpstr>Sourire</vt:lpstr>
      <vt:lpstr>Tous</vt:lpstr>
      <vt:lpstr>Union</vt:lpstr>
      <vt:lpstr>Vie</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 L</dc:creator>
  <cp:lastModifiedBy>Raoudha KAROUIA</cp:lastModifiedBy>
  <cp:revision>47</cp:revision>
  <dcterms:created xsi:type="dcterms:W3CDTF">2017-01-15T08:14:01Z</dcterms:created>
  <dcterms:modified xsi:type="dcterms:W3CDTF">2017-02-21T18:00:49Z</dcterms:modified>
</cp:coreProperties>
</file>