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59" r:id="rId4"/>
    <p:sldId id="257" r:id="rId5"/>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Arrondir un rectangle avec un coin diagonal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r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0" name="Espace réservé de la date 9"/>
          <p:cNvSpPr>
            <a:spLocks noGrp="1"/>
          </p:cNvSpPr>
          <p:nvPr>
            <p:ph type="dt" sz="half" idx="10"/>
          </p:nvPr>
        </p:nvSpPr>
        <p:spPr>
          <a:xfrm>
            <a:off x="5562600" y="6509004"/>
            <a:ext cx="3002280" cy="274320"/>
          </a:xfrm>
        </p:spPr>
        <p:txBody>
          <a:bodyPr vert="horz" rtlCol="0"/>
          <a:lstStyle>
            <a:extLst/>
          </a:lstStyle>
          <a:p>
            <a:fld id="{52126CD9-A5C9-4300-AED3-53A8CDC685C2}" type="datetimeFigureOut">
              <a:rPr lang="fr-FR" smtClean="0"/>
              <a:pPr/>
              <a:t>17/04/2013</a:t>
            </a:fld>
            <a:endParaRPr lang="fr-FR"/>
          </a:p>
        </p:txBody>
      </p:sp>
      <p:sp>
        <p:nvSpPr>
          <p:cNvPr id="11" name="Espace réservé du numéro de diapositive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732B27F-3298-4F9D-9CF9-B0EACD496B21}" type="slidenum">
              <a:rPr lang="fr-FR" smtClean="0"/>
              <a:pPr/>
              <a:t>‹N°›</a:t>
            </a:fld>
            <a:endParaRPr lang="fr-FR"/>
          </a:p>
        </p:txBody>
      </p:sp>
      <p:sp>
        <p:nvSpPr>
          <p:cNvPr id="12" name="Espace réservé du pied de page 11"/>
          <p:cNvSpPr>
            <a:spLocks noGrp="1"/>
          </p:cNvSpPr>
          <p:nvPr>
            <p:ph type="ftr" sz="quarter" idx="12"/>
          </p:nvPr>
        </p:nvSpPr>
        <p:spPr>
          <a:xfrm>
            <a:off x="1600200" y="6509004"/>
            <a:ext cx="3907464" cy="274320"/>
          </a:xfrm>
        </p:spPr>
        <p:txBody>
          <a:bodyPr vert="horz" rtlCol="0"/>
          <a:lstStyle>
            <a:extLst/>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2126CD9-A5C9-4300-AED3-53A8CDC685C2}" type="datetimeFigureOut">
              <a:rPr lang="fr-FR" smtClean="0"/>
              <a:pPr/>
              <a:t>17/04/2013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732B27F-3298-4F9D-9CF9-B0EACD496B2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lvl1pPr algn="l">
              <a:defRPr/>
            </a:lvl1pPr>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2126CD9-A5C9-4300-AED3-53A8CDC685C2}" type="datetimeFigureOut">
              <a:rPr lang="fr-FR" smtClean="0"/>
              <a:pPr/>
              <a:t>17/04/2013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732B27F-3298-4F9D-9CF9-B0EACD496B2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2126CD9-A5C9-4300-AED3-53A8CDC685C2}" type="datetimeFigureOut">
              <a:rPr lang="fr-FR" smtClean="0"/>
              <a:pPr/>
              <a:t>17/04/2013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732B27F-3298-4F9D-9CF9-B0EACD496B2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a:xfrm>
            <a:off x="5562600" y="6513670"/>
            <a:ext cx="3002280" cy="274320"/>
          </a:xfrm>
        </p:spPr>
        <p:txBody>
          <a:bodyPr vert="horz" rtlCol="0"/>
          <a:lstStyle>
            <a:extLst/>
          </a:lstStyle>
          <a:p>
            <a:fld id="{52126CD9-A5C9-4300-AED3-53A8CDC685C2}" type="datetimeFigureOut">
              <a:rPr lang="fr-FR" smtClean="0"/>
              <a:pPr/>
              <a:t>17/04/2013</a:t>
            </a:fld>
            <a:endParaRPr lang="fr-FR"/>
          </a:p>
        </p:txBody>
      </p:sp>
      <p:sp>
        <p:nvSpPr>
          <p:cNvPr id="9" name="Espace réservé du numéro de diapositive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732B27F-3298-4F9D-9CF9-B0EACD496B21}" type="slidenum">
              <a:rPr lang="fr-FR" smtClean="0"/>
              <a:pPr/>
              <a:t>‹N°›</a:t>
            </a:fld>
            <a:endParaRPr lang="fr-FR"/>
          </a:p>
        </p:txBody>
      </p:sp>
      <p:sp>
        <p:nvSpPr>
          <p:cNvPr id="10" name="Espace réservé du pied de page 9"/>
          <p:cNvSpPr>
            <a:spLocks noGrp="1"/>
          </p:cNvSpPr>
          <p:nvPr>
            <p:ph type="ftr" sz="quarter" idx="12"/>
          </p:nvPr>
        </p:nvSpPr>
        <p:spPr>
          <a:xfrm>
            <a:off x="1600200" y="6513670"/>
            <a:ext cx="3907464" cy="274320"/>
          </a:xfrm>
        </p:spPr>
        <p:txBody>
          <a:bodyPr vert="horz" rtlCol="0"/>
          <a:lstStyle>
            <a:extLst/>
          </a:lstStyle>
          <a:p>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52126CD9-A5C9-4300-AED3-53A8CDC685C2}" type="datetimeFigureOut">
              <a:rPr lang="fr-FR" smtClean="0"/>
              <a:pPr/>
              <a:t>17/04/2013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a:xfrm>
            <a:off x="8641080" y="6514568"/>
            <a:ext cx="464288" cy="274320"/>
          </a:xfrm>
        </p:spPr>
        <p:txBody>
          <a:bodyPr/>
          <a:lstStyle>
            <a:extLst/>
          </a:lstStyle>
          <a:p>
            <a:fld id="{3732B27F-3298-4F9D-9CF9-B0EACD496B21}" type="slidenum">
              <a:rPr lang="fr-FR" smtClean="0"/>
              <a:pPr/>
              <a:t>‹N°›</a:t>
            </a:fld>
            <a:endParaRPr lang="fr-FR"/>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re 1"/>
          <p:cNvSpPr>
            <a:spLocks noGrp="1"/>
          </p:cNvSpPr>
          <p:nvPr>
            <p:ph type="title"/>
          </p:nvPr>
        </p:nvSpPr>
        <p:spPr>
          <a:xfrm>
            <a:off x="457200" y="251948"/>
            <a:ext cx="8229600"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52126CD9-A5C9-4300-AED3-53A8CDC685C2}" type="datetimeFigureOut">
              <a:rPr lang="fr-FR" smtClean="0"/>
              <a:pPr/>
              <a:t>17/04/2013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a:xfrm>
            <a:off x="8641080" y="6514568"/>
            <a:ext cx="464288" cy="274320"/>
          </a:xfrm>
        </p:spPr>
        <p:txBody>
          <a:bodyPr/>
          <a:lstStyle>
            <a:extLst/>
          </a:lstStyle>
          <a:p>
            <a:fld id="{3732B27F-3298-4F9D-9CF9-B0EACD496B2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53218"/>
            <a:ext cx="8229600"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52126CD9-A5C9-4300-AED3-53A8CDC685C2}" type="datetimeFigureOut">
              <a:rPr lang="fr-FR" smtClean="0"/>
              <a:pPr/>
              <a:t>17/04/2013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3732B27F-3298-4F9D-9CF9-B0EACD496B21}" type="slidenum">
              <a:rPr lang="fr-FR" smtClean="0"/>
              <a:pPr/>
              <a:t>‹N°›</a:t>
            </a:fld>
            <a:endParaRPr lang="fr-FR"/>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52126CD9-A5C9-4300-AED3-53A8CDC685C2}" type="datetimeFigureOut">
              <a:rPr lang="fr-FR" smtClean="0"/>
              <a:pPr/>
              <a:t>17/04/2013</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3732B27F-3298-4F9D-9CF9-B0EACD496B2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963136" y="304800"/>
            <a:ext cx="3931920" cy="762000"/>
          </a:xfrm>
        </p:spPr>
        <p:txBody>
          <a:bodyPr anchor="b"/>
          <a:lstStyle>
            <a:lvl1pPr marL="0" algn="r">
              <a:buNone/>
              <a:defRPr sz="2000" b="1"/>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9" name="Espace réservé de la date 8"/>
          <p:cNvSpPr>
            <a:spLocks noGrp="1"/>
          </p:cNvSpPr>
          <p:nvPr>
            <p:ph type="dt" sz="half" idx="10"/>
          </p:nvPr>
        </p:nvSpPr>
        <p:spPr>
          <a:xfrm>
            <a:off x="5562600" y="6513670"/>
            <a:ext cx="3002280" cy="274320"/>
          </a:xfrm>
        </p:spPr>
        <p:txBody>
          <a:bodyPr vert="horz" rtlCol="0"/>
          <a:lstStyle>
            <a:extLst/>
          </a:lstStyle>
          <a:p>
            <a:fld id="{52126CD9-A5C9-4300-AED3-53A8CDC685C2}" type="datetimeFigureOut">
              <a:rPr lang="fr-FR" smtClean="0"/>
              <a:pPr/>
              <a:t>17/04/2013</a:t>
            </a:fld>
            <a:endParaRPr lang="fr-FR"/>
          </a:p>
        </p:txBody>
      </p:sp>
      <p:sp>
        <p:nvSpPr>
          <p:cNvPr id="10" name="Espace réservé du numéro de diapositive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732B27F-3298-4F9D-9CF9-B0EACD496B21}" type="slidenum">
              <a:rPr lang="fr-FR" smtClean="0"/>
              <a:pPr/>
              <a:t>‹N°›</a:t>
            </a:fld>
            <a:endParaRPr lang="fr-FR"/>
          </a:p>
        </p:txBody>
      </p:sp>
      <p:sp>
        <p:nvSpPr>
          <p:cNvPr id="11" name="Espace réservé du pied de page 10"/>
          <p:cNvSpPr>
            <a:spLocks noGrp="1"/>
          </p:cNvSpPr>
          <p:nvPr>
            <p:ph type="ftr" sz="quarter" idx="12"/>
          </p:nvPr>
        </p:nvSpPr>
        <p:spPr>
          <a:xfrm>
            <a:off x="1600200" y="6513670"/>
            <a:ext cx="3907464" cy="274320"/>
          </a:xfrm>
        </p:spPr>
        <p:txBody>
          <a:bodyPr vert="horz" rtlCol="0"/>
          <a:lstStyle>
            <a:extLst/>
          </a:lstStyle>
          <a:p>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040443" y="4724400"/>
            <a:ext cx="5486400" cy="664536"/>
          </a:xfrm>
        </p:spPr>
        <p:txBody>
          <a:bodyPr anchor="b"/>
          <a:lstStyle>
            <a:lvl1pPr marL="0" algn="r">
              <a:buNone/>
              <a:defRPr sz="2000" b="1"/>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13" name="Espace réservé pour une imag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8" name="Espace réservé de la date 7"/>
          <p:cNvSpPr>
            <a:spLocks noGrp="1"/>
          </p:cNvSpPr>
          <p:nvPr>
            <p:ph type="dt" sz="half" idx="10"/>
          </p:nvPr>
        </p:nvSpPr>
        <p:spPr>
          <a:xfrm>
            <a:off x="5562600" y="6509004"/>
            <a:ext cx="3002280" cy="274320"/>
          </a:xfrm>
        </p:spPr>
        <p:txBody>
          <a:bodyPr vert="horz" rtlCol="0"/>
          <a:lstStyle>
            <a:extLst/>
          </a:lstStyle>
          <a:p>
            <a:fld id="{52126CD9-A5C9-4300-AED3-53A8CDC685C2}" type="datetimeFigureOut">
              <a:rPr lang="fr-FR" smtClean="0"/>
              <a:pPr/>
              <a:t>17/04/2013</a:t>
            </a:fld>
            <a:endParaRPr lang="fr-FR"/>
          </a:p>
        </p:txBody>
      </p:sp>
      <p:sp>
        <p:nvSpPr>
          <p:cNvPr id="9" name="Espace réservé du numéro de diapositive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732B27F-3298-4F9D-9CF9-B0EACD496B21}" type="slidenum">
              <a:rPr lang="fr-FR" smtClean="0"/>
              <a:pPr/>
              <a:t>‹N°›</a:t>
            </a:fld>
            <a:endParaRPr lang="fr-FR"/>
          </a:p>
        </p:txBody>
      </p:sp>
      <p:sp>
        <p:nvSpPr>
          <p:cNvPr id="10" name="Espace réservé du pied de page 9"/>
          <p:cNvSpPr>
            <a:spLocks noGrp="1"/>
          </p:cNvSpPr>
          <p:nvPr>
            <p:ph type="ftr" sz="quarter" idx="12"/>
          </p:nvPr>
        </p:nvSpPr>
        <p:spPr>
          <a:xfrm>
            <a:off x="1600200" y="6509004"/>
            <a:ext cx="3907464" cy="274320"/>
          </a:xfrm>
        </p:spPr>
        <p:txBody>
          <a:bodyPr vert="horz" rtlCol="0"/>
          <a:lstStyle>
            <a:extLst/>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Arrondir un rectangle avec un coin diagonal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pied de page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fr-FR"/>
          </a:p>
        </p:txBody>
      </p:sp>
      <p:sp>
        <p:nvSpPr>
          <p:cNvPr id="14" name="Espace réservé de la date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2126CD9-A5C9-4300-AED3-53A8CDC685C2}" type="datetimeFigureOut">
              <a:rPr lang="fr-FR" smtClean="0"/>
              <a:pPr/>
              <a:t>17/04/2013</a:t>
            </a:fld>
            <a:endParaRPr lang="fr-FR"/>
          </a:p>
        </p:txBody>
      </p:sp>
      <p:sp>
        <p:nvSpPr>
          <p:cNvPr id="23" name="Espace réservé du numéro de diapositive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732B27F-3298-4F9D-9CF9-B0EACD496B21}" type="slidenum">
              <a:rPr lang="fr-FR" smtClean="0"/>
              <a:pPr/>
              <a:t>‹N°›</a:t>
            </a:fld>
            <a:endParaRPr lang="fr-FR"/>
          </a:p>
        </p:txBody>
      </p:sp>
      <p:sp>
        <p:nvSpPr>
          <p:cNvPr id="22" name="Espace réservé du titre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t> </a:t>
            </a:r>
            <a:endParaRPr lang="fr-FR" dirty="0"/>
          </a:p>
        </p:txBody>
      </p:sp>
      <p:sp>
        <p:nvSpPr>
          <p:cNvPr id="3" name="Sous-titre 2"/>
          <p:cNvSpPr>
            <a:spLocks noGrp="1"/>
          </p:cNvSpPr>
          <p:nvPr>
            <p:ph type="subTitle" idx="1"/>
          </p:nvPr>
        </p:nvSpPr>
        <p:spPr>
          <a:xfrm>
            <a:off x="1403648" y="5373216"/>
            <a:ext cx="6400800" cy="694928"/>
          </a:xfrm>
        </p:spPr>
        <p:txBody>
          <a:bodyPr/>
          <a:lstStyle/>
          <a:p>
            <a:endParaRPr lang="fr-FR" dirty="0"/>
          </a:p>
        </p:txBody>
      </p:sp>
      <p:sp>
        <p:nvSpPr>
          <p:cNvPr id="4" name="ZoneTexte 3"/>
          <p:cNvSpPr txBox="1"/>
          <p:nvPr/>
        </p:nvSpPr>
        <p:spPr>
          <a:xfrm>
            <a:off x="1835696" y="3861048"/>
            <a:ext cx="6408712" cy="2308324"/>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FR" sz="4800" u="sng" dirty="0" smtClean="0">
                <a:solidFill>
                  <a:schemeClr val="accent6">
                    <a:lumMod val="50000"/>
                  </a:schemeClr>
                </a:solidFill>
                <a:latin typeface="Comic Sans MS" pitchFamily="66" charset="0"/>
              </a:rPr>
              <a:t>Travail d’écriture (1): </a:t>
            </a:r>
            <a:r>
              <a:rPr lang="fr-FR" sz="4800" dirty="0" smtClean="0">
                <a:solidFill>
                  <a:schemeClr val="accent6">
                    <a:lumMod val="50000"/>
                  </a:schemeClr>
                </a:solidFill>
                <a:latin typeface="Comic Sans MS" pitchFamily="66" charset="0"/>
              </a:rPr>
              <a:t>rédiger une métamorphose.</a:t>
            </a:r>
            <a:endParaRPr lang="fr-FR" sz="4800" dirty="0">
              <a:solidFill>
                <a:schemeClr val="accent6">
                  <a:lumMod val="50000"/>
                </a:schemeClr>
              </a:solidFill>
              <a:latin typeface="Comic Sans MS" pitchFamily="66" charset="0"/>
            </a:endParaRPr>
          </a:p>
        </p:txBody>
      </p:sp>
      <p:pic>
        <p:nvPicPr>
          <p:cNvPr id="16386" name="Picture 2" descr="https://encrypted-tbn1.gstatic.com/images?q=tbn:ANd9GcTmU2duOHGmhWTqHosSn3-0py6EeVXiLUWbQPEjb_viVyvkRky69g"/>
          <p:cNvPicPr>
            <a:picLocks noChangeAspect="1" noChangeArrowheads="1"/>
          </p:cNvPicPr>
          <p:nvPr/>
        </p:nvPicPr>
        <p:blipFill>
          <a:blip r:embed="rId2" cstate="print"/>
          <a:srcRect/>
          <a:stretch>
            <a:fillRect/>
          </a:stretch>
        </p:blipFill>
        <p:spPr bwMode="auto">
          <a:xfrm>
            <a:off x="539552" y="404664"/>
            <a:ext cx="1428750" cy="319087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581128"/>
            <a:ext cx="7772400" cy="1470025"/>
          </a:xfrm>
        </p:spPr>
        <p:txBody>
          <a:bodyPr>
            <a:noAutofit/>
          </a:bodyPr>
          <a:lstStyle/>
          <a:p>
            <a:pPr algn="ctr"/>
            <a:r>
              <a:rPr lang="fr-FR" sz="2000" dirty="0" smtClean="0"/>
              <a:t/>
            </a:r>
            <a:br>
              <a:rPr lang="fr-FR" sz="2000" dirty="0" smtClean="0"/>
            </a:br>
            <a:r>
              <a:rPr lang="fr-FR" sz="2000" dirty="0" smtClean="0"/>
              <a:t/>
            </a:r>
            <a:br>
              <a:rPr lang="fr-FR" sz="2000" dirty="0" smtClean="0"/>
            </a:br>
            <a:r>
              <a:rPr lang="fr-FR" sz="2000" dirty="0" smtClean="0"/>
              <a:t>Actéon </a:t>
            </a:r>
            <a:r>
              <a:rPr lang="fr-FR" sz="2000" dirty="0" smtClean="0"/>
              <a:t>est le fils </a:t>
            </a:r>
            <a:r>
              <a:rPr lang="fr-FR" sz="2000" dirty="0" smtClean="0"/>
              <a:t>d’Aristée </a:t>
            </a:r>
            <a:r>
              <a:rPr lang="fr-FR" sz="2000" dirty="0" smtClean="0"/>
              <a:t>et d'</a:t>
            </a:r>
            <a:r>
              <a:rPr lang="fr-FR" sz="2000" dirty="0" err="1" smtClean="0"/>
              <a:t>Autonoé</a:t>
            </a:r>
            <a:r>
              <a:rPr lang="fr-FR" sz="2000" dirty="0" smtClean="0"/>
              <a:t>.</a:t>
            </a:r>
            <a:br>
              <a:rPr lang="fr-FR" sz="2000" dirty="0" smtClean="0"/>
            </a:br>
            <a:r>
              <a:rPr lang="fr-FR" sz="2000" dirty="0" smtClean="0"/>
              <a:t>Le centaure Chiron lui enseigna l'art de la </a:t>
            </a:r>
            <a:r>
              <a:rPr lang="fr-FR" sz="2000" dirty="0" smtClean="0">
                <a:solidFill>
                  <a:schemeClr val="accent6">
                    <a:lumMod val="50000"/>
                  </a:schemeClr>
                </a:solidFill>
              </a:rPr>
              <a:t>chasse</a:t>
            </a:r>
            <a:r>
              <a:rPr lang="fr-FR" sz="2000" dirty="0" smtClean="0"/>
              <a:t> et il passait le plus clair de ses journées à pratiquer cet art avec maîtrise </a:t>
            </a:r>
            <a:r>
              <a:rPr lang="fr-FR" sz="2000" dirty="0" smtClean="0"/>
              <a:t>en compagnie de sa meute de cinquante chiens.</a:t>
            </a:r>
            <a:br>
              <a:rPr lang="fr-FR" sz="2000" dirty="0" smtClean="0"/>
            </a:br>
            <a:r>
              <a:rPr lang="fr-FR" sz="2000" dirty="0" smtClean="0"/>
              <a:t>Un jour qu'il chassait dans les bois du Cithéron, il surprit accidentellement </a:t>
            </a:r>
            <a:r>
              <a:rPr lang="fr-FR" sz="2000" dirty="0" smtClean="0">
                <a:solidFill>
                  <a:schemeClr val="accent6">
                    <a:lumMod val="50000"/>
                  </a:schemeClr>
                </a:solidFill>
              </a:rPr>
              <a:t>Diane</a:t>
            </a:r>
            <a:r>
              <a:rPr lang="fr-FR" sz="2000" dirty="0" smtClean="0"/>
              <a:t> / </a:t>
            </a:r>
            <a:r>
              <a:rPr lang="fr-FR" sz="2000" dirty="0" smtClean="0">
                <a:solidFill>
                  <a:schemeClr val="accent6">
                    <a:lumMod val="50000"/>
                  </a:schemeClr>
                </a:solidFill>
              </a:rPr>
              <a:t>Artémis</a:t>
            </a:r>
            <a:r>
              <a:rPr lang="fr-FR" sz="2000" dirty="0" smtClean="0"/>
              <a:t> et ses compagnes qui se baignaient nues dans l'onde claire de la source </a:t>
            </a:r>
            <a:r>
              <a:rPr lang="fr-FR" sz="2000" dirty="0" err="1" smtClean="0"/>
              <a:t>Parthenius</a:t>
            </a:r>
            <a:r>
              <a:rPr lang="fr-FR" sz="2000" dirty="0" smtClean="0"/>
              <a:t> située dans un grotte. </a:t>
            </a:r>
            <a:br>
              <a:rPr lang="fr-FR" sz="2000" dirty="0" smtClean="0"/>
            </a:br>
            <a:r>
              <a:rPr lang="fr-FR" sz="2000" dirty="0" smtClean="0"/>
              <a:t>La déesse qui avait horreur de paraître nue devant un homme, le changea en cerf qui s'enfuit dans les bois.</a:t>
            </a:r>
            <a:br>
              <a:rPr lang="fr-FR" sz="2000" dirty="0" smtClean="0"/>
            </a:br>
            <a:r>
              <a:rPr lang="fr-FR" sz="2000" dirty="0" smtClean="0"/>
              <a:t>Dès que la meute eut reniflé l'animal sauvage elle le prit en chasse puis ses chiens se </a:t>
            </a:r>
            <a:r>
              <a:rPr lang="fr-FR" sz="2000" dirty="0" err="1" smtClean="0"/>
              <a:t>jettèrent</a:t>
            </a:r>
            <a:r>
              <a:rPr lang="fr-FR" sz="2000" dirty="0" smtClean="0"/>
              <a:t> sur lui et le mirent en pièces. Le chiens comprirent trop tard que c'était leur maitre et en furent affligés. </a:t>
            </a:r>
            <a:br>
              <a:rPr lang="fr-FR" sz="2000" dirty="0" smtClean="0"/>
            </a:br>
            <a:r>
              <a:rPr lang="fr-FR" sz="2000" dirty="0" smtClean="0"/>
              <a:t>Plus tard Chiron fit faire une statue qui lui ressemblait tellement que les chiens venaient se coucher à ses pieds.</a:t>
            </a:r>
            <a:br>
              <a:rPr lang="fr-FR" sz="2000" dirty="0" smtClean="0"/>
            </a:br>
            <a:endParaRPr lang="fr-FR" sz="2000" dirty="0"/>
          </a:p>
        </p:txBody>
      </p:sp>
      <p:sp>
        <p:nvSpPr>
          <p:cNvPr id="3" name="Sous-titre 2"/>
          <p:cNvSpPr>
            <a:spLocks noGrp="1"/>
          </p:cNvSpPr>
          <p:nvPr>
            <p:ph type="subTitle" idx="1"/>
          </p:nvPr>
        </p:nvSpPr>
        <p:spPr/>
        <p:txBody>
          <a:bodyPr/>
          <a:lstStyle/>
          <a:p>
            <a:endParaRPr lang="fr-FR" dirty="0" smtClean="0"/>
          </a:p>
          <a:p>
            <a:endParaRPr lang="fr-F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53536"/>
            <a:ext cx="8435280" cy="799200"/>
          </a:xfrm>
        </p:spPr>
        <p:txBody>
          <a:bodyPr>
            <a:normAutofit/>
          </a:bodyPr>
          <a:lstStyle/>
          <a:p>
            <a:pPr algn="ctr"/>
            <a:r>
              <a:rPr lang="fr-FR" sz="2600" i="1" dirty="0" smtClean="0"/>
              <a:t>Actéon métamorphosé en cerf</a:t>
            </a:r>
            <a:r>
              <a:rPr lang="fr-FR" sz="2600" dirty="0" smtClean="0"/>
              <a:t>, par </a:t>
            </a:r>
            <a:r>
              <a:rPr lang="fr-FR" sz="2600" dirty="0" smtClean="0"/>
              <a:t>Francesco ALBANI. </a:t>
            </a:r>
            <a:endParaRPr lang="fr-FR" sz="2600" dirty="0">
              <a:solidFill>
                <a:schemeClr val="accent5">
                  <a:lumMod val="60000"/>
                  <a:lumOff val="40000"/>
                </a:schemeClr>
              </a:solidFill>
            </a:endParaRPr>
          </a:p>
        </p:txBody>
      </p:sp>
      <p:sp>
        <p:nvSpPr>
          <p:cNvPr id="3" name="Espace réservé du contenu 2"/>
          <p:cNvSpPr>
            <a:spLocks noGrp="1"/>
          </p:cNvSpPr>
          <p:nvPr>
            <p:ph idx="1"/>
          </p:nvPr>
        </p:nvSpPr>
        <p:spPr/>
        <p:txBody>
          <a:bodyPr/>
          <a:lstStyle/>
          <a:p>
            <a:endParaRPr lang="fr-FR" dirty="0"/>
          </a:p>
        </p:txBody>
      </p:sp>
      <p:pic>
        <p:nvPicPr>
          <p:cNvPr id="6146" name="Picture 2" descr="acteon"/>
          <p:cNvPicPr>
            <a:picLocks noChangeAspect="1" noChangeArrowheads="1"/>
          </p:cNvPicPr>
          <p:nvPr/>
        </p:nvPicPr>
        <p:blipFill>
          <a:blip r:embed="rId2" cstate="print"/>
          <a:srcRect/>
          <a:stretch>
            <a:fillRect/>
          </a:stretch>
        </p:blipFill>
        <p:spPr bwMode="auto">
          <a:xfrm>
            <a:off x="1187624" y="1268760"/>
            <a:ext cx="6937008" cy="504056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332656"/>
            <a:ext cx="8229600" cy="775848"/>
          </a:xfrm>
        </p:spPr>
        <p:txBody>
          <a:bodyPr>
            <a:noAutofit/>
          </a:bodyPr>
          <a:lstStyle/>
          <a:p>
            <a:r>
              <a:rPr lang="fr-FR" sz="3500" dirty="0" smtClean="0"/>
              <a:t>Décrivez la métamorphose d’Actéon !</a:t>
            </a:r>
            <a:endParaRPr lang="fr-FR" sz="3500" dirty="0"/>
          </a:p>
        </p:txBody>
      </p:sp>
      <p:sp>
        <p:nvSpPr>
          <p:cNvPr id="3" name="Espace réservé du contenu 2"/>
          <p:cNvSpPr>
            <a:spLocks noGrp="1"/>
          </p:cNvSpPr>
          <p:nvPr>
            <p:ph idx="1"/>
          </p:nvPr>
        </p:nvSpPr>
        <p:spPr>
          <a:xfrm>
            <a:off x="395536" y="1340768"/>
            <a:ext cx="3466728" cy="4525963"/>
          </a:xfrm>
        </p:spPr>
        <p:txBody>
          <a:bodyPr>
            <a:normAutofit fontScale="85000" lnSpcReduction="10000"/>
          </a:bodyPr>
          <a:lstStyle/>
          <a:p>
            <a:r>
              <a:rPr lang="fr-FR" sz="2400" dirty="0" smtClean="0"/>
              <a:t>En guise de brouillon, faites correspondre 5 ou 6 parties du corps d’Actéon à des parties correspondantes du corps du cerf</a:t>
            </a:r>
            <a:r>
              <a:rPr lang="fr-FR" sz="2400" dirty="0" smtClean="0"/>
              <a:t>.</a:t>
            </a:r>
          </a:p>
          <a:p>
            <a:endParaRPr lang="fr-FR" sz="2400" dirty="0" smtClean="0"/>
          </a:p>
          <a:p>
            <a:r>
              <a:rPr lang="fr-FR" sz="2400" dirty="0" smtClean="0"/>
              <a:t>Aidez-vous des différents verbes de transformation que nous avons pu lister </a:t>
            </a:r>
            <a:r>
              <a:rPr lang="fr-FR" sz="2400" dirty="0" smtClean="0"/>
              <a:t>!</a:t>
            </a:r>
          </a:p>
          <a:p>
            <a:endParaRPr lang="fr-FR" sz="2400" dirty="0" smtClean="0"/>
          </a:p>
          <a:p>
            <a:r>
              <a:rPr lang="fr-FR" sz="2400" dirty="0" smtClean="0"/>
              <a:t>Rédigez 5 ou 6 phrases décrivant la métamorphose d’Actéon, étape par étape.</a:t>
            </a:r>
            <a:endParaRPr lang="fr-FR" sz="2400" dirty="0"/>
          </a:p>
        </p:txBody>
      </p:sp>
      <p:pic>
        <p:nvPicPr>
          <p:cNvPr id="1026" name="Picture 2" descr="http://lettres.ac-creteil.fr/cms/eleves/ovide/ovide_eleves/acteon/images/image18.jpg"/>
          <p:cNvPicPr>
            <a:picLocks noChangeAspect="1" noChangeArrowheads="1"/>
          </p:cNvPicPr>
          <p:nvPr/>
        </p:nvPicPr>
        <p:blipFill>
          <a:blip r:embed="rId2" cstate="print"/>
          <a:srcRect/>
          <a:stretch>
            <a:fillRect/>
          </a:stretch>
        </p:blipFill>
        <p:spPr bwMode="auto">
          <a:xfrm>
            <a:off x="3923928" y="1196752"/>
            <a:ext cx="4824535" cy="4824536"/>
          </a:xfrm>
          <a:prstGeom prst="rect">
            <a:avLst/>
          </a:prstGeom>
          <a:noFill/>
        </p:spPr>
      </p:pic>
      <p:sp>
        <p:nvSpPr>
          <p:cNvPr id="5" name="ZoneTexte 4"/>
          <p:cNvSpPr txBox="1"/>
          <p:nvPr/>
        </p:nvSpPr>
        <p:spPr>
          <a:xfrm>
            <a:off x="1547664" y="6237312"/>
            <a:ext cx="7272808" cy="369332"/>
          </a:xfrm>
          <a:prstGeom prst="rect">
            <a:avLst/>
          </a:prstGeom>
          <a:noFill/>
        </p:spPr>
        <p:txBody>
          <a:bodyPr wrap="square" rtlCol="0">
            <a:spAutoFit/>
          </a:bodyPr>
          <a:lstStyle/>
          <a:p>
            <a:r>
              <a:rPr lang="fr-FR" b="1" dirty="0" smtClean="0"/>
              <a:t>Cavalier d'</a:t>
            </a:r>
            <a:r>
              <a:rPr lang="fr-FR" b="1" dirty="0" err="1" smtClean="0"/>
              <a:t>Arpin</a:t>
            </a:r>
            <a:r>
              <a:rPr lang="fr-FR" b="1" dirty="0" smtClean="0"/>
              <a:t> (1568-1640), Diane et Actéon  (Louvre), détail.</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nderie">
  <a:themeElements>
    <a:clrScheme name="Fonderie">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nderie">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nderie">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21</TotalTime>
  <Words>85</Words>
  <Application>Microsoft Office PowerPoint</Application>
  <PresentationFormat>Affichage à l'écran (4:3)</PresentationFormat>
  <Paragraphs>11</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Fonderie</vt:lpstr>
      <vt:lpstr> </vt:lpstr>
      <vt:lpstr>  Actéon est le fils d’Aristée et d'Autonoé. Le centaure Chiron lui enseigna l'art de la chasse et il passait le plus clair de ses journées à pratiquer cet art avec maîtrise en compagnie de sa meute de cinquante chiens. Un jour qu'il chassait dans les bois du Cithéron, il surprit accidentellement Diane / Artémis et ses compagnes qui se baignaient nues dans l'onde claire de la source Parthenius située dans un grotte.  La déesse qui avait horreur de paraître nue devant un homme, le changea en cerf qui s'enfuit dans les bois. Dès que la meute eut reniflé l'animal sauvage elle le prit en chasse puis ses chiens se jettèrent sur lui et le mirent en pièces. Le chiens comprirent trop tard que c'était leur maitre et en furent affligés.  Plus tard Chiron fit faire une statue qui lui ressemblait tellement que les chiens venaient se coucher à ses pieds. </vt:lpstr>
      <vt:lpstr>Actéon métamorphosé en cerf, par Francesco ALBANI. </vt:lpstr>
      <vt:lpstr>Décrivez la métamorphose d’Actéon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Cavalier d'Arpin (1568-1640), Diane et Actéon</dc:title>
  <dc:creator>hp</dc:creator>
  <cp:lastModifiedBy>hp</cp:lastModifiedBy>
  <cp:revision>5</cp:revision>
  <dcterms:created xsi:type="dcterms:W3CDTF">2013-04-17T15:14:41Z</dcterms:created>
  <dcterms:modified xsi:type="dcterms:W3CDTF">2013-04-17T15:44:45Z</dcterms:modified>
</cp:coreProperties>
</file>