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9" r:id="rId4"/>
    <p:sldId id="260" r:id="rId5"/>
    <p:sldId id="261" r:id="rId6"/>
    <p:sldId id="262" r:id="rId7"/>
    <p:sldId id="263" r:id="rId8"/>
    <p:sldId id="264" r:id="rId9"/>
    <p:sldId id="273" r:id="rId10"/>
    <p:sldId id="265" r:id="rId11"/>
    <p:sldId id="266" r:id="rId12"/>
    <p:sldId id="272" r:id="rId13"/>
    <p:sldId id="268" r:id="rId14"/>
    <p:sldId id="267" r:id="rId15"/>
    <p:sldId id="269" r:id="rId16"/>
    <p:sldId id="270" r:id="rId17"/>
    <p:sldId id="271" r:id="rId18"/>
    <p:sldId id="274" r:id="rId19"/>
    <p:sldId id="275"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6F8A-0A75-4987-8DFD-901E6652D97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D461BFF-6103-441C-9055-B9095DA38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082044F-010F-47A7-9640-840F4C80F437}"/>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5" name="Espace réservé du pied de page 4">
            <a:extLst>
              <a:ext uri="{FF2B5EF4-FFF2-40B4-BE49-F238E27FC236}">
                <a16:creationId xmlns:a16="http://schemas.microsoft.com/office/drawing/2014/main" id="{873E2220-5A75-45E5-9F3D-14C05D55DFF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AD7E7F-BE76-4785-B4FC-D58DF34431D9}"/>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121129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576B49-2812-4A72-8DC4-687D206D270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B3CDA8F-FF56-468A-8900-CD2956D8BE7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8BC1C1-C1F9-44C0-AC80-218CE81AC169}"/>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5" name="Espace réservé du pied de page 4">
            <a:extLst>
              <a:ext uri="{FF2B5EF4-FFF2-40B4-BE49-F238E27FC236}">
                <a16:creationId xmlns:a16="http://schemas.microsoft.com/office/drawing/2014/main" id="{B9FD2828-9F24-488B-A8EE-2AD804A51A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CF0DB7-DE01-47FA-82A1-6860ACBA615B}"/>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315135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7CEF159-D16A-4899-A726-3E8C5C107B7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73CCACD-E977-4984-A182-D32F23BDE5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B19F9BB-E420-4F34-958F-2FA225519A0F}"/>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5" name="Espace réservé du pied de page 4">
            <a:extLst>
              <a:ext uri="{FF2B5EF4-FFF2-40B4-BE49-F238E27FC236}">
                <a16:creationId xmlns:a16="http://schemas.microsoft.com/office/drawing/2014/main" id="{813228BA-1C5F-4109-8BFA-842C9138A4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0D3CF0-D35C-415C-A0EE-F577C83CFE0A}"/>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239683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33E494-63C0-4C6E-B26B-2FC145CE0FB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11DA6C-4499-44BE-B7D3-74E5B932E05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3EAED9-5181-4285-A242-9EEB16378667}"/>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5" name="Espace réservé du pied de page 4">
            <a:extLst>
              <a:ext uri="{FF2B5EF4-FFF2-40B4-BE49-F238E27FC236}">
                <a16:creationId xmlns:a16="http://schemas.microsoft.com/office/drawing/2014/main" id="{00C7FA2B-090A-41B3-B1E7-FC2E9477FA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F2B4BF-8AF1-4398-8433-371C5334B345}"/>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143118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0553F-6391-4E32-9995-32DDA8F98BD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0F88958-F7C0-4AF4-86E4-35F700E8ED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A1A195B-9CF1-42D6-97AC-E64EFF23E909}"/>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5" name="Espace réservé du pied de page 4">
            <a:extLst>
              <a:ext uri="{FF2B5EF4-FFF2-40B4-BE49-F238E27FC236}">
                <a16:creationId xmlns:a16="http://schemas.microsoft.com/office/drawing/2014/main" id="{7C745875-B581-4971-92FE-8C768AEE70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1FF729-CDFE-4441-915D-97E133B7979F}"/>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7011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4354B-B7C6-4D3A-A982-E52E814C5E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0B2237-233B-4312-92B4-50F53E01BF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1D9126D-E91B-4707-AD13-C23E151A1E9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5B3B621-DCED-44DC-BA64-FDB21B229F5F}"/>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6" name="Espace réservé du pied de page 5">
            <a:extLst>
              <a:ext uri="{FF2B5EF4-FFF2-40B4-BE49-F238E27FC236}">
                <a16:creationId xmlns:a16="http://schemas.microsoft.com/office/drawing/2014/main" id="{6E735C2B-501F-4BC6-8911-A38911A403F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7D0BA2-45AA-4549-844C-18213B63FD9D}"/>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236507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E08763-2DC6-49C1-9AC1-E642B825526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7918871-67C2-4497-9D6D-E4F56F89D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BF89100-2B50-45C4-BCB7-110BFC7BCB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79CD9AE-85C3-4118-B14E-616ADE529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AA52A91-900A-4B29-9B0D-0FDBC68FCB2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2D23961-76DF-4FDD-A18A-604E825F2E65}"/>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8" name="Espace réservé du pied de page 7">
            <a:extLst>
              <a:ext uri="{FF2B5EF4-FFF2-40B4-BE49-F238E27FC236}">
                <a16:creationId xmlns:a16="http://schemas.microsoft.com/office/drawing/2014/main" id="{FF960EC1-1300-43D2-B03E-F270F662851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999C395-72A7-43E5-9CF4-84359EE45DFA}"/>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1935492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1F8346-010D-4A70-A59A-01EADFB772C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CFF04D2-0E57-48E6-8DCF-08AE644E5871}"/>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4" name="Espace réservé du pied de page 3">
            <a:extLst>
              <a:ext uri="{FF2B5EF4-FFF2-40B4-BE49-F238E27FC236}">
                <a16:creationId xmlns:a16="http://schemas.microsoft.com/office/drawing/2014/main" id="{F6339333-95DB-46D1-9229-F447F40AC9B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F1F311D-B86E-457A-B349-8E2A10048A15}"/>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146908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419E157-F39B-4EA4-9570-4E0B9E984D5D}"/>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3" name="Espace réservé du pied de page 2">
            <a:extLst>
              <a:ext uri="{FF2B5EF4-FFF2-40B4-BE49-F238E27FC236}">
                <a16:creationId xmlns:a16="http://schemas.microsoft.com/office/drawing/2014/main" id="{F698FD17-1F75-4992-8D5D-85F264A957A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6563935-7C43-4EF3-9B86-1072765302A2}"/>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384535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8F262-DE7A-4019-8CD3-F820B22026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9F0C9EE-ABBE-4021-9B14-0038505BE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520E6FE-5F32-445E-B3E2-2175AF67B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FDCF4CF-9F01-49E0-867C-EAB87292EEBE}"/>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6" name="Espace réservé du pied de page 5">
            <a:extLst>
              <a:ext uri="{FF2B5EF4-FFF2-40B4-BE49-F238E27FC236}">
                <a16:creationId xmlns:a16="http://schemas.microsoft.com/office/drawing/2014/main" id="{4AB2F782-6D2B-4BE7-8A2F-BA1E056A913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C20238-EC65-402B-8618-D3A29C2B9C34}"/>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175593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4A758-8372-408E-9F75-D8CB066BE85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09542EA-6C86-4BCC-B274-DFE78136E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1CC4BF0-F2C5-4E8D-825F-67B35E9D5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1A653C2-AA6E-4F0E-BD69-1B397CE9F839}"/>
              </a:ext>
            </a:extLst>
          </p:cNvPr>
          <p:cNvSpPr>
            <a:spLocks noGrp="1"/>
          </p:cNvSpPr>
          <p:nvPr>
            <p:ph type="dt" sz="half" idx="10"/>
          </p:nvPr>
        </p:nvSpPr>
        <p:spPr/>
        <p:txBody>
          <a:bodyPr/>
          <a:lstStyle/>
          <a:p>
            <a:fld id="{C8283368-E9CB-41A8-889C-B36A49354D2B}" type="datetimeFigureOut">
              <a:rPr lang="fr-FR" smtClean="0"/>
              <a:t>28/05/2021</a:t>
            </a:fld>
            <a:endParaRPr lang="fr-FR"/>
          </a:p>
        </p:txBody>
      </p:sp>
      <p:sp>
        <p:nvSpPr>
          <p:cNvPr id="6" name="Espace réservé du pied de page 5">
            <a:extLst>
              <a:ext uri="{FF2B5EF4-FFF2-40B4-BE49-F238E27FC236}">
                <a16:creationId xmlns:a16="http://schemas.microsoft.com/office/drawing/2014/main" id="{D92D7D6B-AB42-479D-A3E2-D62923AA8E2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829057-D0E2-4711-93F7-49D76657FE38}"/>
              </a:ext>
            </a:extLst>
          </p:cNvPr>
          <p:cNvSpPr>
            <a:spLocks noGrp="1"/>
          </p:cNvSpPr>
          <p:nvPr>
            <p:ph type="sldNum" sz="quarter" idx="12"/>
          </p:nvPr>
        </p:nvSpPr>
        <p:spPr/>
        <p:txBody>
          <a:bodyPr/>
          <a:lstStyle/>
          <a:p>
            <a:fld id="{11DBAB6B-6AAC-4256-97EC-1D9A05DB1840}" type="slidenum">
              <a:rPr lang="fr-FR" smtClean="0"/>
              <a:t>‹N°›</a:t>
            </a:fld>
            <a:endParaRPr lang="fr-FR"/>
          </a:p>
        </p:txBody>
      </p:sp>
    </p:spTree>
    <p:extLst>
      <p:ext uri="{BB962C8B-B14F-4D97-AF65-F5344CB8AC3E}">
        <p14:creationId xmlns:p14="http://schemas.microsoft.com/office/powerpoint/2010/main" val="287813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F259B18-8C92-4D3E-994D-C3E978F32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3EB0855-01C4-4FBE-B431-7F8EF3689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68C0A0-92B9-46F6-B166-82D0B70863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83368-E9CB-41A8-889C-B36A49354D2B}" type="datetimeFigureOut">
              <a:rPr lang="fr-FR" smtClean="0"/>
              <a:t>28/05/2021</a:t>
            </a:fld>
            <a:endParaRPr lang="fr-FR"/>
          </a:p>
        </p:txBody>
      </p:sp>
      <p:sp>
        <p:nvSpPr>
          <p:cNvPr id="5" name="Espace réservé du pied de page 4">
            <a:extLst>
              <a:ext uri="{FF2B5EF4-FFF2-40B4-BE49-F238E27FC236}">
                <a16:creationId xmlns:a16="http://schemas.microsoft.com/office/drawing/2014/main" id="{71361CDB-53AB-41DD-8A5D-115A52DDA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1ABFA77-8792-4996-AC7B-6530E7BEA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BAB6B-6AAC-4256-97EC-1D9A05DB1840}" type="slidenum">
              <a:rPr lang="fr-FR" smtClean="0"/>
              <a:t>‹N°›</a:t>
            </a:fld>
            <a:endParaRPr lang="fr-FR"/>
          </a:p>
        </p:txBody>
      </p:sp>
    </p:spTree>
    <p:extLst>
      <p:ext uri="{BB962C8B-B14F-4D97-AF65-F5344CB8AC3E}">
        <p14:creationId xmlns:p14="http://schemas.microsoft.com/office/powerpoint/2010/main" val="989174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istoire-image.org/de/etudes/tous-francais-affiche-londres" TargetMode="External"/><Relationship Id="rId2" Type="http://schemas.openxmlformats.org/officeDocument/2006/relationships/hyperlink" Target="https://www.franceculture.fr/histoire/de-gaulle-ecoutez-lappel-du-18-juin" TargetMode="External"/><Relationship Id="rId1" Type="http://schemas.openxmlformats.org/officeDocument/2006/relationships/slideLayout" Target="../slideLayouts/slideLayout4.xml"/><Relationship Id="rId6" Type="http://schemas.openxmlformats.org/officeDocument/2006/relationships/image" Target="../media/image12.jpg"/><Relationship Id="rId5" Type="http://schemas.microsoft.com/office/2007/relationships/hdphoto" Target="../media/hdphoto9.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https://histoire-image.org/fr/etudes/pere-na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histoire-image.org/fr/etudes/affiche-rouge" TargetMode="External"/><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CYDD8dELPe4" TargetMode="External"/><Relationship Id="rId2" Type="http://schemas.openxmlformats.org/officeDocument/2006/relationships/hyperlink" Target="https://www.reseau-canope.fr/poetes-en-resistance/poetes/louis-aragon/strophes-pour-se-souvenir/"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college-zola-la-glacerie.etab.ac-caen.fr/IMG/pdf/Affiche_Rouge.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hyperlink" Target="https://www.franceculture.fr/histoire/journal-d-anne-frank-une-histoire-encore-mysterieuse"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generation-a-generations.net/a-propos/liberte-jecris-ton-nom/"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museumtv.art/artnews/oeuvre/zoom-sur-guernica-de-pablo-picasso/"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lesimagesdesdictateurs.centerblog.net/4300296-Caricature-d-Hitler"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DE90B-0614-4CFF-8219-24DEC84C90A5}"/>
              </a:ext>
            </a:extLst>
          </p:cNvPr>
          <p:cNvSpPr>
            <a:spLocks noGrp="1"/>
          </p:cNvSpPr>
          <p:nvPr>
            <p:ph type="ctrTitle"/>
          </p:nvPr>
        </p:nvSpPr>
        <p:spPr/>
        <p:txBody>
          <a:bodyPr/>
          <a:lstStyle/>
          <a:p>
            <a:r>
              <a:rPr lang="fr-FR" dirty="0"/>
              <a:t>La Seconde Guerre Mondiale</a:t>
            </a:r>
          </a:p>
        </p:txBody>
      </p:sp>
      <p:sp>
        <p:nvSpPr>
          <p:cNvPr id="3" name="Sous-titre 2">
            <a:extLst>
              <a:ext uri="{FF2B5EF4-FFF2-40B4-BE49-F238E27FC236}">
                <a16:creationId xmlns:a16="http://schemas.microsoft.com/office/drawing/2014/main" id="{B109206B-90C8-4FBD-A105-353160A1ECA3}"/>
              </a:ext>
            </a:extLst>
          </p:cNvPr>
          <p:cNvSpPr>
            <a:spLocks noGrp="1"/>
          </p:cNvSpPr>
          <p:nvPr>
            <p:ph type="subTitle" idx="1"/>
          </p:nvPr>
        </p:nvSpPr>
        <p:spPr/>
        <p:txBody>
          <a:bodyPr>
            <a:normAutofit fontScale="77500" lnSpcReduction="20000"/>
          </a:bodyPr>
          <a:lstStyle/>
          <a:p>
            <a:r>
              <a:rPr lang="fr-FR" dirty="0"/>
              <a:t>1939 – 1945</a:t>
            </a:r>
          </a:p>
          <a:p>
            <a:r>
              <a:rPr lang="fr-FR" dirty="0"/>
              <a:t>À travers les documents…</a:t>
            </a:r>
          </a:p>
          <a:p>
            <a:endParaRPr lang="fr-FR" dirty="0"/>
          </a:p>
          <a:p>
            <a:endParaRPr lang="fr-FR" dirty="0"/>
          </a:p>
          <a:p>
            <a:pPr algn="r"/>
            <a:r>
              <a:rPr lang="fr-FR" dirty="0"/>
              <a:t>UPE2A – Anne Schoetter-</a:t>
            </a:r>
            <a:r>
              <a:rPr lang="fr-FR" dirty="0" err="1"/>
              <a:t>Nozarian</a:t>
            </a:r>
            <a:endParaRPr lang="fr-FR" dirty="0"/>
          </a:p>
        </p:txBody>
      </p:sp>
    </p:spTree>
    <p:extLst>
      <p:ext uri="{BB962C8B-B14F-4D97-AF65-F5344CB8AC3E}">
        <p14:creationId xmlns:p14="http://schemas.microsoft.com/office/powerpoint/2010/main" val="59982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6CFC1A-D572-4461-AEBA-F12A11F5003D}"/>
              </a:ext>
            </a:extLst>
          </p:cNvPr>
          <p:cNvSpPr>
            <a:spLocks noGrp="1"/>
          </p:cNvSpPr>
          <p:nvPr>
            <p:ph type="title"/>
          </p:nvPr>
        </p:nvSpPr>
        <p:spPr>
          <a:xfrm>
            <a:off x="8126730" y="1089977"/>
            <a:ext cx="3398520" cy="1325563"/>
          </a:xfrm>
        </p:spPr>
        <p:txBody>
          <a:bodyPr/>
          <a:lstStyle/>
          <a:p>
            <a:pPr algn="r"/>
            <a:r>
              <a:rPr lang="fr-FR" dirty="0"/>
              <a:t>Un discours</a:t>
            </a:r>
          </a:p>
        </p:txBody>
      </p:sp>
      <p:sp>
        <p:nvSpPr>
          <p:cNvPr id="3" name="Espace réservé du contenu 2">
            <a:extLst>
              <a:ext uri="{FF2B5EF4-FFF2-40B4-BE49-F238E27FC236}">
                <a16:creationId xmlns:a16="http://schemas.microsoft.com/office/drawing/2014/main" id="{A98B20C4-1C06-48A9-8E1D-6E6530193792}"/>
              </a:ext>
            </a:extLst>
          </p:cNvPr>
          <p:cNvSpPr>
            <a:spLocks noGrp="1"/>
          </p:cNvSpPr>
          <p:nvPr>
            <p:ph sz="half" idx="1"/>
          </p:nvPr>
        </p:nvSpPr>
        <p:spPr>
          <a:xfrm>
            <a:off x="838200" y="777240"/>
            <a:ext cx="7642860" cy="5399724"/>
          </a:xfrm>
        </p:spPr>
        <p:txBody>
          <a:bodyPr/>
          <a:lstStyle/>
          <a:p>
            <a:pPr marL="0" indent="0">
              <a:buNone/>
            </a:pPr>
            <a:r>
              <a:rPr lang="fr-FR" dirty="0"/>
              <a:t>L’appel du 18 juin du Général de Gaulle (France)</a:t>
            </a:r>
          </a:p>
          <a:p>
            <a:pPr marL="0" indent="0">
              <a:buNone/>
            </a:pPr>
            <a:r>
              <a:rPr lang="fr-FR" sz="1400" dirty="0"/>
              <a:t>Le document sonore : </a:t>
            </a:r>
            <a:r>
              <a:rPr lang="fr-FR" sz="1400" dirty="0">
                <a:hlinkClick r:id="rId2"/>
              </a:rPr>
              <a:t>https://www.franceculture.fr/histoire/de-gaulle-ecoutez-lappel-du-18-juin</a:t>
            </a:r>
            <a:endParaRPr lang="fr-FR" sz="1400" dirty="0"/>
          </a:p>
          <a:p>
            <a:pPr marL="0" indent="0">
              <a:buNone/>
            </a:pPr>
            <a:r>
              <a:rPr lang="fr-FR" sz="1400" dirty="0"/>
              <a:t>Le texte :</a:t>
            </a:r>
          </a:p>
          <a:p>
            <a:pPr marL="0" indent="0">
              <a:buNone/>
            </a:pPr>
            <a:r>
              <a:rPr lang="fr-FR" sz="1400" u="sng"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hlinkClick r:id="rId3"/>
              </a:rPr>
              <a:t>https://histoire-image.org/de/etudes/tous-francais-affiche-londres</a:t>
            </a:r>
            <a:endParaRPr lang="fr-FR" sz="1400" u="sng"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buNone/>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400" dirty="0"/>
          </a:p>
        </p:txBody>
      </p:sp>
      <p:pic>
        <p:nvPicPr>
          <p:cNvPr id="6" name="Espace réservé du contenu 5">
            <a:extLst>
              <a:ext uri="{FF2B5EF4-FFF2-40B4-BE49-F238E27FC236}">
                <a16:creationId xmlns:a16="http://schemas.microsoft.com/office/drawing/2014/main" id="{EE8EC684-8C74-4B82-9B49-601586FDD360}"/>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324417" y="3224096"/>
            <a:ext cx="4429433" cy="3268779"/>
          </a:xfrm>
        </p:spPr>
      </p:pic>
      <p:pic>
        <p:nvPicPr>
          <p:cNvPr id="8" name="Image 7">
            <a:extLst>
              <a:ext uri="{FF2B5EF4-FFF2-40B4-BE49-F238E27FC236}">
                <a16:creationId xmlns:a16="http://schemas.microsoft.com/office/drawing/2014/main" id="{638716EF-05BE-4E07-B38D-83E60751C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 y="2415540"/>
            <a:ext cx="2852928" cy="4267200"/>
          </a:xfrm>
          <a:prstGeom prst="rect">
            <a:avLst/>
          </a:prstGeom>
        </p:spPr>
      </p:pic>
    </p:spTree>
    <p:extLst>
      <p:ext uri="{BB962C8B-B14F-4D97-AF65-F5344CB8AC3E}">
        <p14:creationId xmlns:p14="http://schemas.microsoft.com/office/powerpoint/2010/main" val="120582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FDA6C-C0CE-42B6-BBB1-9F0AD79C5F9D}"/>
              </a:ext>
            </a:extLst>
          </p:cNvPr>
          <p:cNvSpPr>
            <a:spLocks noGrp="1"/>
          </p:cNvSpPr>
          <p:nvPr>
            <p:ph type="title"/>
          </p:nvPr>
        </p:nvSpPr>
        <p:spPr>
          <a:xfrm>
            <a:off x="7715250" y="365125"/>
            <a:ext cx="3640138" cy="1325563"/>
          </a:xfrm>
        </p:spPr>
        <p:txBody>
          <a:bodyPr/>
          <a:lstStyle/>
          <a:p>
            <a:pPr algn="r"/>
            <a:r>
              <a:rPr lang="fr-FR" dirty="0"/>
              <a:t>Un texte de loi</a:t>
            </a:r>
          </a:p>
        </p:txBody>
      </p:sp>
      <p:sp>
        <p:nvSpPr>
          <p:cNvPr id="3" name="Espace réservé du texte 2">
            <a:extLst>
              <a:ext uri="{FF2B5EF4-FFF2-40B4-BE49-F238E27FC236}">
                <a16:creationId xmlns:a16="http://schemas.microsoft.com/office/drawing/2014/main" id="{1EA64AD4-4EB2-42D7-A0D5-9EDF8462E57A}"/>
              </a:ext>
            </a:extLst>
          </p:cNvPr>
          <p:cNvSpPr>
            <a:spLocks noGrp="1"/>
          </p:cNvSpPr>
          <p:nvPr>
            <p:ph type="body" idx="1"/>
          </p:nvPr>
        </p:nvSpPr>
        <p:spPr>
          <a:xfrm>
            <a:off x="222568" y="377508"/>
            <a:ext cx="5873432" cy="823912"/>
          </a:xfrm>
        </p:spPr>
        <p:txBody>
          <a:bodyPr/>
          <a:lstStyle/>
          <a:p>
            <a:r>
              <a:rPr lang="fr-FR" dirty="0"/>
              <a:t>« </a:t>
            </a:r>
            <a:r>
              <a:rPr lang="fr-FR" i="1" dirty="0"/>
              <a:t>Législation des Questions Juives </a:t>
            </a:r>
            <a:r>
              <a:rPr lang="fr-FR" dirty="0"/>
              <a:t>» - 1940</a:t>
            </a:r>
          </a:p>
        </p:txBody>
      </p:sp>
      <p:pic>
        <p:nvPicPr>
          <p:cNvPr id="8" name="Espace réservé du contenu 7">
            <a:extLst>
              <a:ext uri="{FF2B5EF4-FFF2-40B4-BE49-F238E27FC236}">
                <a16:creationId xmlns:a16="http://schemas.microsoft.com/office/drawing/2014/main" id="{3F8FAE4A-43D5-4B0C-8BA3-1F98F3FD93C3}"/>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565910" y="1440089"/>
            <a:ext cx="3509010" cy="5417911"/>
          </a:xfrm>
        </p:spPr>
      </p:pic>
      <p:sp>
        <p:nvSpPr>
          <p:cNvPr id="5" name="Espace réservé du texte 4">
            <a:extLst>
              <a:ext uri="{FF2B5EF4-FFF2-40B4-BE49-F238E27FC236}">
                <a16:creationId xmlns:a16="http://schemas.microsoft.com/office/drawing/2014/main" id="{30C8CE23-7E2C-47D4-A749-D8CA24349B19}"/>
              </a:ext>
            </a:extLst>
          </p:cNvPr>
          <p:cNvSpPr>
            <a:spLocks noGrp="1"/>
          </p:cNvSpPr>
          <p:nvPr>
            <p:ph type="body" sz="quarter" idx="3"/>
          </p:nvPr>
        </p:nvSpPr>
        <p:spPr/>
        <p:txBody>
          <a:bodyPr/>
          <a:lstStyle/>
          <a:p>
            <a:r>
              <a:rPr lang="fr-FR" dirty="0"/>
              <a:t>Des documents authentiques</a:t>
            </a:r>
          </a:p>
        </p:txBody>
      </p:sp>
      <p:pic>
        <p:nvPicPr>
          <p:cNvPr id="10" name="Espace réservé du contenu 9">
            <a:extLst>
              <a:ext uri="{FF2B5EF4-FFF2-40B4-BE49-F238E27FC236}">
                <a16:creationId xmlns:a16="http://schemas.microsoft.com/office/drawing/2014/main" id="{B1204CFF-A829-46A1-A5CE-F4E8ADC6E66E}"/>
              </a:ext>
            </a:extLst>
          </p:cNvPr>
          <p:cNvPicPr>
            <a:picLocks noGrp="1" noChangeAspect="1"/>
          </p:cNvPicPr>
          <p:nvPr>
            <p:ph sz="quarter" idx="4"/>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72200" y="2602362"/>
            <a:ext cx="5777990" cy="3890513"/>
          </a:xfrm>
        </p:spPr>
      </p:pic>
    </p:spTree>
    <p:extLst>
      <p:ext uri="{BB962C8B-B14F-4D97-AF65-F5344CB8AC3E}">
        <p14:creationId xmlns:p14="http://schemas.microsoft.com/office/powerpoint/2010/main" val="388558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93C2D9-C182-4049-8C2B-F67B11E3FA35}"/>
              </a:ext>
            </a:extLst>
          </p:cNvPr>
          <p:cNvSpPr>
            <a:spLocks noGrp="1"/>
          </p:cNvSpPr>
          <p:nvPr>
            <p:ph type="title"/>
          </p:nvPr>
        </p:nvSpPr>
        <p:spPr/>
        <p:txBody>
          <a:bodyPr/>
          <a:lstStyle/>
          <a:p>
            <a:r>
              <a:rPr lang="fr-FR" dirty="0"/>
              <a:t>…Des photos</a:t>
            </a:r>
          </a:p>
        </p:txBody>
      </p:sp>
      <p:pic>
        <p:nvPicPr>
          <p:cNvPr id="6" name="Espace réservé du contenu 5">
            <a:extLst>
              <a:ext uri="{FF2B5EF4-FFF2-40B4-BE49-F238E27FC236}">
                <a16:creationId xmlns:a16="http://schemas.microsoft.com/office/drawing/2014/main" id="{94B7236E-0446-4FE0-BD4A-F287ED94185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38199" y="2641124"/>
            <a:ext cx="6812945" cy="3576796"/>
          </a:xfrm>
        </p:spPr>
      </p:pic>
      <p:sp>
        <p:nvSpPr>
          <p:cNvPr id="4" name="Espace réservé du contenu 3">
            <a:extLst>
              <a:ext uri="{FF2B5EF4-FFF2-40B4-BE49-F238E27FC236}">
                <a16:creationId xmlns:a16="http://schemas.microsoft.com/office/drawing/2014/main" id="{7343886D-81B7-4BC9-9DA9-91F5128CE12E}"/>
              </a:ext>
            </a:extLst>
          </p:cNvPr>
          <p:cNvSpPr>
            <a:spLocks noGrp="1"/>
          </p:cNvSpPr>
          <p:nvPr>
            <p:ph sz="half" idx="2"/>
          </p:nvPr>
        </p:nvSpPr>
        <p:spPr>
          <a:xfrm>
            <a:off x="7600950" y="4217671"/>
            <a:ext cx="4290060" cy="2194560"/>
          </a:xfrm>
        </p:spPr>
        <p:txBody>
          <a:bodyPr>
            <a:normAutofit fontScale="85000" lnSpcReduction="20000"/>
          </a:bodyPr>
          <a:lstStyle/>
          <a:p>
            <a:pPr marL="0" indent="0" algn="r">
              <a:lnSpc>
                <a:spcPct val="110000"/>
              </a:lnSpc>
              <a:buNone/>
            </a:pPr>
            <a:r>
              <a:rPr lang="fr-FR" dirty="0"/>
              <a:t>À la Libération, </a:t>
            </a:r>
          </a:p>
          <a:p>
            <a:pPr marL="0" indent="0" algn="r">
              <a:lnSpc>
                <a:spcPct val="110000"/>
              </a:lnSpc>
              <a:buNone/>
            </a:pPr>
            <a:r>
              <a:rPr lang="fr-FR" dirty="0"/>
              <a:t>les Alliés découvrent, avec le monde entier, </a:t>
            </a:r>
          </a:p>
          <a:p>
            <a:pPr marL="0" indent="0" algn="r">
              <a:lnSpc>
                <a:spcPct val="110000"/>
              </a:lnSpc>
              <a:buNone/>
            </a:pPr>
            <a:r>
              <a:rPr lang="fr-FR" dirty="0"/>
              <a:t>l’horreur </a:t>
            </a:r>
          </a:p>
          <a:p>
            <a:pPr marL="0" indent="0" algn="r">
              <a:lnSpc>
                <a:spcPct val="110000"/>
              </a:lnSpc>
              <a:buNone/>
            </a:pPr>
            <a:r>
              <a:rPr lang="fr-FR" dirty="0"/>
              <a:t>des Camps d’extermination.</a:t>
            </a:r>
          </a:p>
        </p:txBody>
      </p:sp>
    </p:spTree>
    <p:extLst>
      <p:ext uri="{BB962C8B-B14F-4D97-AF65-F5344CB8AC3E}">
        <p14:creationId xmlns:p14="http://schemas.microsoft.com/office/powerpoint/2010/main" val="386232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1BAE9D-0142-4804-AAF1-C680FBA5A210}"/>
              </a:ext>
            </a:extLst>
          </p:cNvPr>
          <p:cNvSpPr>
            <a:spLocks noGrp="1"/>
          </p:cNvSpPr>
          <p:nvPr>
            <p:ph type="title"/>
          </p:nvPr>
        </p:nvSpPr>
        <p:spPr/>
        <p:txBody>
          <a:bodyPr/>
          <a:lstStyle/>
          <a:p>
            <a:r>
              <a:rPr lang="fr-FR" dirty="0"/>
              <a:t>Des affiches</a:t>
            </a:r>
          </a:p>
        </p:txBody>
      </p:sp>
      <p:pic>
        <p:nvPicPr>
          <p:cNvPr id="6" name="Espace réservé du contenu 5">
            <a:extLst>
              <a:ext uri="{FF2B5EF4-FFF2-40B4-BE49-F238E27FC236}">
                <a16:creationId xmlns:a16="http://schemas.microsoft.com/office/drawing/2014/main" id="{7AF25210-917E-464B-90F5-5F0F2DBFA406}"/>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66427" y="1825624"/>
            <a:ext cx="5181600" cy="4861283"/>
          </a:xfrm>
        </p:spPr>
      </p:pic>
      <p:sp>
        <p:nvSpPr>
          <p:cNvPr id="4" name="Espace réservé du contenu 3">
            <a:extLst>
              <a:ext uri="{FF2B5EF4-FFF2-40B4-BE49-F238E27FC236}">
                <a16:creationId xmlns:a16="http://schemas.microsoft.com/office/drawing/2014/main" id="{7BBF01CD-AE47-4D63-ACCD-83CFF4F08330}"/>
              </a:ext>
            </a:extLst>
          </p:cNvPr>
          <p:cNvSpPr>
            <a:spLocks noGrp="1"/>
          </p:cNvSpPr>
          <p:nvPr>
            <p:ph sz="half" idx="2"/>
          </p:nvPr>
        </p:nvSpPr>
        <p:spPr>
          <a:xfrm>
            <a:off x="6282690" y="3437254"/>
            <a:ext cx="5909310" cy="1729105"/>
          </a:xfrm>
        </p:spPr>
        <p:txBody>
          <a:bodyPr/>
          <a:lstStyle/>
          <a:p>
            <a:pPr marL="0" indent="0">
              <a:buNone/>
            </a:pPr>
            <a:r>
              <a:rPr lang="fr-FR" dirty="0"/>
              <a:t>La propagande du Régime de Vichy </a:t>
            </a:r>
          </a:p>
          <a:p>
            <a:pPr marL="0" indent="0" algn="ctr">
              <a:buNone/>
            </a:pPr>
            <a:r>
              <a:rPr lang="fr-FR" dirty="0"/>
              <a:t>et </a:t>
            </a:r>
          </a:p>
          <a:p>
            <a:pPr marL="0" indent="0" algn="r">
              <a:buNone/>
            </a:pPr>
            <a:r>
              <a:rPr lang="fr-FR" dirty="0"/>
              <a:t>Le maréchal Pétain</a:t>
            </a:r>
          </a:p>
          <a:p>
            <a:pPr marL="0" indent="0" algn="r">
              <a:buNone/>
            </a:pPr>
            <a:endParaRPr lang="fr-FR" b="1" dirty="0"/>
          </a:p>
        </p:txBody>
      </p:sp>
      <p:sp>
        <p:nvSpPr>
          <p:cNvPr id="3" name="Rectangle 1">
            <a:extLst>
              <a:ext uri="{FF2B5EF4-FFF2-40B4-BE49-F238E27FC236}">
                <a16:creationId xmlns:a16="http://schemas.microsoft.com/office/drawing/2014/main" id="{9EF08C70-D4E3-4F16-8694-9ED36F991860}"/>
              </a:ext>
            </a:extLst>
          </p:cNvPr>
          <p:cNvSpPr>
            <a:spLocks noChangeArrowheads="1"/>
          </p:cNvSpPr>
          <p:nvPr/>
        </p:nvSpPr>
        <p:spPr bwMode="auto">
          <a:xfrm>
            <a:off x="8538210" y="5548134"/>
            <a:ext cx="35433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r" eaLnBrk="0" fontAlgn="base" hangingPunct="0">
              <a:spcBef>
                <a:spcPct val="0"/>
              </a:spcBef>
              <a:spcAft>
                <a:spcPct val="0"/>
              </a:spcAft>
            </a:pPr>
            <a:r>
              <a:rPr lang="fr-FR" dirty="0"/>
              <a:t>Du 10 juillet 1940 au 20 août 1944 </a:t>
            </a:r>
          </a:p>
          <a:p>
            <a:pPr lvl="0" algn="r" eaLnBrk="0" fontAlgn="base" hangingPunct="0">
              <a:spcBef>
                <a:spcPct val="0"/>
              </a:spcBef>
              <a:spcAft>
                <a:spcPct val="0"/>
              </a:spcAft>
            </a:pPr>
            <a:r>
              <a:rPr lang="fr-FR" dirty="0"/>
              <a:t>durant l’occupation du pays </a:t>
            </a:r>
          </a:p>
          <a:p>
            <a:pPr lvl="0" algn="r" eaLnBrk="0" fontAlgn="base" hangingPunct="0">
              <a:spcBef>
                <a:spcPct val="0"/>
              </a:spcBef>
              <a:spcAft>
                <a:spcPct val="0"/>
              </a:spcAft>
            </a:pPr>
            <a:r>
              <a:rPr lang="fr-FR" dirty="0"/>
              <a:t>par le Troisième Reich</a:t>
            </a:r>
          </a:p>
          <a:p>
            <a:pPr lvl="0" algn="r" eaLnBrk="0" fontAlgn="base" hangingPunct="0">
              <a:spcBef>
                <a:spcPct val="0"/>
              </a:spcBef>
              <a:spcAft>
                <a:spcPct val="0"/>
              </a:spcAft>
            </a:pPr>
            <a:r>
              <a:rPr kumimoji="0" lang="fr-FR" altLang="fr-FR" sz="1400" b="0" i="0" u="none" strike="noStrike" cap="none" normalizeH="0" baseline="0" dirty="0">
                <a:ln>
                  <a:noFill/>
                </a:ln>
                <a:solidFill>
                  <a:schemeClr val="tx1"/>
                </a:solidFill>
                <a:effectLst/>
                <a:latin typeface="Arial" panose="020B0604020202020204" pitchFamily="34" charset="0"/>
                <a:hlinkClick r:id="rId4"/>
              </a:rPr>
              <a:t>https://histoire-image.org/fr/etudes/pere-nation</a:t>
            </a:r>
            <a:r>
              <a:rPr kumimoji="0" lang="fr-FR" altLang="fr-FR" sz="14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011614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8C76D-74B7-422D-B37E-60C5272BFB38}"/>
              </a:ext>
            </a:extLst>
          </p:cNvPr>
          <p:cNvSpPr>
            <a:spLocks noGrp="1"/>
          </p:cNvSpPr>
          <p:nvPr>
            <p:ph type="title"/>
          </p:nvPr>
        </p:nvSpPr>
        <p:spPr/>
        <p:txBody>
          <a:bodyPr/>
          <a:lstStyle/>
          <a:p>
            <a:r>
              <a:rPr lang="fr-FR" dirty="0"/>
              <a:t>Des affiches…l’Affiche Rouge</a:t>
            </a:r>
          </a:p>
        </p:txBody>
      </p:sp>
      <p:pic>
        <p:nvPicPr>
          <p:cNvPr id="6" name="Espace réservé du contenu 5">
            <a:extLst>
              <a:ext uri="{FF2B5EF4-FFF2-40B4-BE49-F238E27FC236}">
                <a16:creationId xmlns:a16="http://schemas.microsoft.com/office/drawing/2014/main" id="{6EC0D3B8-2EFF-477E-BD06-E6D4A2504DB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9174" y="1656136"/>
            <a:ext cx="3655696" cy="4846312"/>
          </a:xfrm>
        </p:spPr>
      </p:pic>
      <p:sp>
        <p:nvSpPr>
          <p:cNvPr id="4" name="Espace réservé du contenu 3">
            <a:extLst>
              <a:ext uri="{FF2B5EF4-FFF2-40B4-BE49-F238E27FC236}">
                <a16:creationId xmlns:a16="http://schemas.microsoft.com/office/drawing/2014/main" id="{3E607C7C-DF03-44C1-A1E9-A9383FC61CD7}"/>
              </a:ext>
            </a:extLst>
          </p:cNvPr>
          <p:cNvSpPr>
            <a:spLocks noGrp="1"/>
          </p:cNvSpPr>
          <p:nvPr>
            <p:ph sz="half" idx="2"/>
          </p:nvPr>
        </p:nvSpPr>
        <p:spPr>
          <a:xfrm>
            <a:off x="6172200" y="3074670"/>
            <a:ext cx="5863590" cy="3166110"/>
          </a:xfrm>
        </p:spPr>
        <p:txBody>
          <a:bodyPr>
            <a:normAutofit/>
          </a:bodyPr>
          <a:lstStyle/>
          <a:p>
            <a:pPr marL="0" indent="0" algn="ctr">
              <a:buNone/>
            </a:pPr>
            <a:r>
              <a:rPr lang="fr-FR" dirty="0"/>
              <a:t>L’oppresseur et la Résistance</a:t>
            </a:r>
            <a:endParaRPr lang="fr-FR" sz="1600" b="0" i="0" dirty="0">
              <a:solidFill>
                <a:srgbClr val="4D5156"/>
              </a:solidFill>
              <a:effectLst/>
              <a:latin typeface="arial" panose="020B0604020202020204" pitchFamily="34" charset="0"/>
            </a:endParaRPr>
          </a:p>
          <a:p>
            <a:pPr marL="0" indent="0" algn="r">
              <a:buNone/>
            </a:pPr>
            <a:endParaRPr lang="fr-FR" sz="1600" dirty="0">
              <a:solidFill>
                <a:srgbClr val="4D5156"/>
              </a:solidFill>
              <a:latin typeface="arial" panose="020B0604020202020204" pitchFamily="34" charset="0"/>
            </a:endParaRPr>
          </a:p>
          <a:p>
            <a:pPr marL="0" indent="0" algn="r">
              <a:buNone/>
            </a:pPr>
            <a:endParaRPr lang="fr-FR" sz="1600" b="0" i="0" dirty="0">
              <a:solidFill>
                <a:srgbClr val="4D5156"/>
              </a:solidFill>
              <a:effectLst/>
              <a:latin typeface="arial" panose="020B0604020202020204" pitchFamily="34" charset="0"/>
            </a:endParaRPr>
          </a:p>
          <a:p>
            <a:pPr marL="0" indent="0" algn="just">
              <a:buNone/>
            </a:pPr>
            <a:r>
              <a:rPr lang="fr-FR" sz="1600" b="0" i="0" dirty="0">
                <a:effectLst/>
                <a:latin typeface="arial" panose="020B0604020202020204" pitchFamily="34" charset="0"/>
              </a:rPr>
              <a:t>L’Affiche rouge est une affiche de propagande allemande placardée massivement en France sous l'Occupation, dans le contexte de la condamnation à mort de 23 membres des Francs-Tireurs et Partisans – </a:t>
            </a:r>
            <a:r>
              <a:rPr lang="fr-FR" sz="1600" b="0" i="0" dirty="0" err="1">
                <a:effectLst/>
                <a:latin typeface="arial" panose="020B0604020202020204" pitchFamily="34" charset="0"/>
              </a:rPr>
              <a:t>Main-d'Œuvre</a:t>
            </a:r>
            <a:r>
              <a:rPr lang="fr-FR" sz="1600" b="0" i="0" dirty="0">
                <a:effectLst/>
                <a:latin typeface="arial" panose="020B0604020202020204" pitchFamily="34" charset="0"/>
              </a:rPr>
              <a:t> Immigrée, résistants de la région parisienne, suivie de leur exécution, le 21 février 1944.</a:t>
            </a:r>
          </a:p>
          <a:p>
            <a:pPr marL="0" indent="0" algn="just">
              <a:buNone/>
            </a:pPr>
            <a:r>
              <a:rPr lang="fr-FR" sz="1600" dirty="0">
                <a:hlinkClick r:id="rId3"/>
              </a:rPr>
              <a:t>https://histoire-image.org/fr/etudes/affiche-rouge</a:t>
            </a:r>
            <a:endParaRPr lang="fr-FR" sz="1600" dirty="0"/>
          </a:p>
          <a:p>
            <a:pPr marL="0" indent="0" algn="just">
              <a:buNone/>
            </a:pPr>
            <a:endParaRPr lang="fr-FR" sz="1600" dirty="0"/>
          </a:p>
        </p:txBody>
      </p:sp>
    </p:spTree>
    <p:extLst>
      <p:ext uri="{BB962C8B-B14F-4D97-AF65-F5344CB8AC3E}">
        <p14:creationId xmlns:p14="http://schemas.microsoft.com/office/powerpoint/2010/main" val="247757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1FCDE-A160-4A92-BA08-CD0CDF1ADE09}"/>
              </a:ext>
            </a:extLst>
          </p:cNvPr>
          <p:cNvSpPr>
            <a:spLocks noGrp="1"/>
          </p:cNvSpPr>
          <p:nvPr>
            <p:ph type="title"/>
          </p:nvPr>
        </p:nvSpPr>
        <p:spPr/>
        <p:txBody>
          <a:bodyPr/>
          <a:lstStyle/>
          <a:p>
            <a:r>
              <a:rPr lang="fr-FR" dirty="0"/>
              <a:t>Des chants</a:t>
            </a:r>
          </a:p>
        </p:txBody>
      </p:sp>
      <p:sp>
        <p:nvSpPr>
          <p:cNvPr id="3" name="Espace réservé du contenu 2">
            <a:extLst>
              <a:ext uri="{FF2B5EF4-FFF2-40B4-BE49-F238E27FC236}">
                <a16:creationId xmlns:a16="http://schemas.microsoft.com/office/drawing/2014/main" id="{4168B35A-8F57-424A-94B4-42D3FDF99CFC}"/>
              </a:ext>
            </a:extLst>
          </p:cNvPr>
          <p:cNvSpPr>
            <a:spLocks noGrp="1"/>
          </p:cNvSpPr>
          <p:nvPr>
            <p:ph sz="half" idx="1"/>
          </p:nvPr>
        </p:nvSpPr>
        <p:spPr>
          <a:xfrm>
            <a:off x="3790950" y="1793557"/>
            <a:ext cx="7562850" cy="4802187"/>
          </a:xfrm>
        </p:spPr>
        <p:txBody>
          <a:bodyPr>
            <a:normAutofit lnSpcReduction="10000"/>
          </a:bodyPr>
          <a:lstStyle/>
          <a:p>
            <a:pPr marL="0" indent="0">
              <a:buNone/>
            </a:pPr>
            <a:r>
              <a:rPr lang="fr-FR" i="1" dirty="0"/>
              <a:t>Strophes pour se souvenir </a:t>
            </a:r>
            <a:r>
              <a:rPr lang="fr-FR" dirty="0"/>
              <a:t> </a:t>
            </a:r>
          </a:p>
          <a:p>
            <a:pPr marL="0" indent="0">
              <a:buNone/>
            </a:pPr>
            <a:r>
              <a:rPr lang="fr-FR" sz="1800" dirty="0"/>
              <a:t>Poème de Louis Aragon interprété par Léo Ferré</a:t>
            </a:r>
          </a:p>
          <a:p>
            <a:pPr marL="0" indent="0">
              <a:buNone/>
            </a:pPr>
            <a:r>
              <a:rPr lang="fr-FR" sz="1800" dirty="0"/>
              <a:t>(l’Affiche Rouge)</a:t>
            </a:r>
          </a:p>
          <a:p>
            <a:pPr marL="0" indent="0">
              <a:buNone/>
            </a:pPr>
            <a:endParaRPr lang="fr-FR" sz="1800" dirty="0"/>
          </a:p>
          <a:p>
            <a:pPr marL="0" indent="0">
              <a:buNone/>
            </a:pPr>
            <a:r>
              <a:rPr lang="fr-FR" sz="1200" b="0" i="0" dirty="0">
                <a:solidFill>
                  <a:srgbClr val="000000"/>
                </a:solidFill>
                <a:effectLst/>
                <a:latin typeface="Arial" panose="020B0604020202020204" pitchFamily="34" charset="0"/>
              </a:rPr>
              <a:t>Vous n’avez réclamé la gloire ni les larmes</a:t>
            </a:r>
            <a:br>
              <a:rPr lang="fr-FR" sz="1200" dirty="0"/>
            </a:br>
            <a:r>
              <a:rPr lang="fr-FR" sz="1200" b="0" i="0" dirty="0">
                <a:solidFill>
                  <a:srgbClr val="000000"/>
                </a:solidFill>
                <a:effectLst/>
                <a:latin typeface="Arial" panose="020B0604020202020204" pitchFamily="34" charset="0"/>
              </a:rPr>
              <a:t>Ni l’orgue ni la prière aux agonisants</a:t>
            </a:r>
            <a:br>
              <a:rPr lang="fr-FR" sz="1200" dirty="0"/>
            </a:br>
            <a:r>
              <a:rPr lang="fr-FR" sz="1200" b="0" i="0" dirty="0">
                <a:solidFill>
                  <a:srgbClr val="000000"/>
                </a:solidFill>
                <a:effectLst/>
                <a:latin typeface="Arial" panose="020B0604020202020204" pitchFamily="34" charset="0"/>
              </a:rPr>
              <a:t>Onze ans déjà que cela passe vite onze ans</a:t>
            </a:r>
            <a:br>
              <a:rPr lang="fr-FR" sz="1200" dirty="0"/>
            </a:br>
            <a:r>
              <a:rPr lang="fr-FR" sz="1200" b="0" i="0" dirty="0">
                <a:solidFill>
                  <a:srgbClr val="000000"/>
                </a:solidFill>
                <a:effectLst/>
                <a:latin typeface="Arial" panose="020B0604020202020204" pitchFamily="34" charset="0"/>
              </a:rPr>
              <a:t>Vous vous étiez servis simplement de vos armes</a:t>
            </a:r>
            <a:br>
              <a:rPr lang="fr-FR" sz="1200" dirty="0"/>
            </a:br>
            <a:r>
              <a:rPr lang="fr-FR" sz="1200" b="0" i="0" dirty="0">
                <a:solidFill>
                  <a:srgbClr val="000000"/>
                </a:solidFill>
                <a:effectLst/>
                <a:latin typeface="Arial" panose="020B0604020202020204" pitchFamily="34" charset="0"/>
              </a:rPr>
              <a:t>La mort n’éblouit pas les yeux des Partisans […]</a:t>
            </a:r>
          </a:p>
          <a:p>
            <a:pPr marL="0" indent="0">
              <a:buNone/>
            </a:pPr>
            <a:r>
              <a:rPr lang="fr-FR" sz="1200" dirty="0">
                <a:solidFill>
                  <a:srgbClr val="000000"/>
                </a:solidFill>
                <a:latin typeface="Arial" panose="020B0604020202020204" pitchFamily="34" charset="0"/>
              </a:rPr>
              <a:t>[…] </a:t>
            </a:r>
          </a:p>
          <a:p>
            <a:pPr marL="0" indent="0" algn="l">
              <a:buNone/>
            </a:pPr>
            <a:r>
              <a:rPr lang="fr-FR" sz="1200" b="0" i="0" dirty="0">
                <a:solidFill>
                  <a:srgbClr val="000000"/>
                </a:solidFill>
                <a:effectLst/>
                <a:latin typeface="Arial" panose="020B0604020202020204" pitchFamily="34" charset="0"/>
              </a:rPr>
              <a:t>Ils étaient vingt et trois quand les fusils fleurirent</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Vingt et trois qui donnaient leur cœur avant le temps</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Vingt et trois étrangers et nos frères pourtant</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Vingt et trois amoureux de vivre à en mourir</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Vingt et trois qui criaient la France en s’abattant.</a:t>
            </a:r>
          </a:p>
          <a:p>
            <a:pPr marL="0" indent="0" algn="l">
              <a:buNone/>
            </a:pPr>
            <a:r>
              <a:rPr lang="fr-FR" sz="1200" b="1" i="0" dirty="0">
                <a:solidFill>
                  <a:srgbClr val="000000"/>
                </a:solidFill>
                <a:effectLst/>
                <a:latin typeface="Arial" panose="020B0604020202020204" pitchFamily="34" charset="0"/>
              </a:rPr>
              <a:t>Louis Aragon</a:t>
            </a:r>
            <a:r>
              <a:rPr lang="fr-FR" sz="1200" b="0" i="0" dirty="0">
                <a:solidFill>
                  <a:srgbClr val="000000"/>
                </a:solidFill>
                <a:effectLst/>
                <a:latin typeface="Arial" panose="020B0604020202020204" pitchFamily="34" charset="0"/>
              </a:rPr>
              <a:t>, « Strophes pour se souvenir », in Louis Aragon, </a:t>
            </a:r>
            <a:r>
              <a:rPr lang="fr-FR" sz="1200" b="0" i="1" dirty="0">
                <a:solidFill>
                  <a:srgbClr val="000000"/>
                </a:solidFill>
                <a:effectLst/>
                <a:latin typeface="Arial" panose="020B0604020202020204" pitchFamily="34" charset="0"/>
              </a:rPr>
              <a:t>Le Roman inachevé</a:t>
            </a:r>
            <a:r>
              <a:rPr lang="fr-FR" sz="1200" b="0" i="0" dirty="0">
                <a:solidFill>
                  <a:srgbClr val="000000"/>
                </a:solidFill>
                <a:effectLst/>
                <a:latin typeface="Arial" panose="020B0604020202020204" pitchFamily="34" charset="0"/>
              </a:rPr>
              <a:t>, Paris, 1956.</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 Éditions Gallimard, 1956</a:t>
            </a:r>
          </a:p>
          <a:p>
            <a:pPr marL="0" indent="0" algn="l">
              <a:buNone/>
            </a:pPr>
            <a:r>
              <a:rPr lang="fr-FR" sz="1200" b="0" i="0" dirty="0">
                <a:solidFill>
                  <a:srgbClr val="000000"/>
                </a:solidFill>
                <a:effectLst/>
                <a:latin typeface="Arial" panose="020B0604020202020204" pitchFamily="34" charset="0"/>
                <a:hlinkClick r:id="rId2"/>
              </a:rPr>
              <a:t>https://www.reseau-canope.fr/poetes-en-resistance/poetes/louis-aragon/strophes-pour-se-souvenir/</a:t>
            </a:r>
            <a:r>
              <a:rPr lang="fr-FR" sz="1200" b="0" i="0" dirty="0">
                <a:solidFill>
                  <a:srgbClr val="000000"/>
                </a:solidFill>
                <a:effectLst/>
                <a:latin typeface="Arial" panose="020B0604020202020204" pitchFamily="34" charset="0"/>
              </a:rPr>
              <a:t> </a:t>
            </a:r>
          </a:p>
          <a:p>
            <a:pPr marL="0" indent="0" algn="l">
              <a:buNone/>
            </a:pPr>
            <a:r>
              <a:rPr lang="fr-FR" sz="1200" b="0" i="0" dirty="0">
                <a:solidFill>
                  <a:srgbClr val="000000"/>
                </a:solidFill>
                <a:effectLst/>
                <a:latin typeface="Arial" panose="020B0604020202020204" pitchFamily="34" charset="0"/>
                <a:hlinkClick r:id="rId3"/>
              </a:rPr>
              <a:t>https://www.youtube.com/watch?v=CYDD8dELPe4</a:t>
            </a:r>
            <a:r>
              <a:rPr lang="fr-FR" sz="1200" b="0" i="0" dirty="0">
                <a:solidFill>
                  <a:srgbClr val="000000"/>
                </a:solidFill>
                <a:effectLst/>
                <a:latin typeface="Arial" panose="020B0604020202020204" pitchFamily="34" charset="0"/>
              </a:rPr>
              <a:t> </a:t>
            </a:r>
          </a:p>
          <a:p>
            <a:pPr marL="0" indent="0">
              <a:buNone/>
            </a:pPr>
            <a:endParaRPr lang="fr-FR" sz="1800" dirty="0"/>
          </a:p>
          <a:p>
            <a:pPr marL="0" indent="0">
              <a:buNone/>
            </a:pPr>
            <a:endParaRPr lang="fr-FR" dirty="0"/>
          </a:p>
        </p:txBody>
      </p:sp>
    </p:spTree>
    <p:extLst>
      <p:ext uri="{BB962C8B-B14F-4D97-AF65-F5344CB8AC3E}">
        <p14:creationId xmlns:p14="http://schemas.microsoft.com/office/powerpoint/2010/main" val="329736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7E376-8890-4A14-9B32-2FDDBEDD64C7}"/>
              </a:ext>
            </a:extLst>
          </p:cNvPr>
          <p:cNvSpPr>
            <a:spLocks noGrp="1"/>
          </p:cNvSpPr>
          <p:nvPr>
            <p:ph type="title"/>
          </p:nvPr>
        </p:nvSpPr>
        <p:spPr/>
        <p:txBody>
          <a:bodyPr/>
          <a:lstStyle/>
          <a:p>
            <a:r>
              <a:rPr lang="fr-FR" dirty="0"/>
              <a:t>La lettre testament</a:t>
            </a:r>
          </a:p>
        </p:txBody>
      </p:sp>
      <p:sp>
        <p:nvSpPr>
          <p:cNvPr id="3" name="Espace réservé du contenu 2">
            <a:extLst>
              <a:ext uri="{FF2B5EF4-FFF2-40B4-BE49-F238E27FC236}">
                <a16:creationId xmlns:a16="http://schemas.microsoft.com/office/drawing/2014/main" id="{81ECC83E-9ED8-4471-AFEA-5F691471C8B8}"/>
              </a:ext>
            </a:extLst>
          </p:cNvPr>
          <p:cNvSpPr>
            <a:spLocks noGrp="1"/>
          </p:cNvSpPr>
          <p:nvPr>
            <p:ph idx="1"/>
          </p:nvPr>
        </p:nvSpPr>
        <p:spPr>
          <a:xfrm>
            <a:off x="323850" y="2141537"/>
            <a:ext cx="8260080" cy="4351338"/>
          </a:xfrm>
        </p:spPr>
        <p:txBody>
          <a:bodyPr>
            <a:normAutofit fontScale="40000" lnSpcReduction="20000"/>
          </a:bodyPr>
          <a:lstStyle/>
          <a:p>
            <a:pPr marL="0" indent="0" algn="just">
              <a:buNone/>
            </a:pPr>
            <a:r>
              <a:rPr lang="fr-FR" sz="3500" b="1" dirty="0"/>
              <a:t>La lettre de </a:t>
            </a:r>
            <a:r>
              <a:rPr lang="fr-FR" sz="3500" b="1" dirty="0" err="1"/>
              <a:t>Missak</a:t>
            </a:r>
            <a:r>
              <a:rPr lang="fr-FR" sz="3500" b="1" dirty="0"/>
              <a:t> Manouchian à Mélinée</a:t>
            </a:r>
          </a:p>
          <a:p>
            <a:pPr marL="0" indent="0" algn="just">
              <a:buNone/>
            </a:pPr>
            <a:r>
              <a:rPr lang="fr-FR" sz="2900" i="1" dirty="0"/>
              <a:t>Ma Chère Mélinée, ma petite orpheline bien-aimée, </a:t>
            </a:r>
          </a:p>
          <a:p>
            <a:pPr marL="0" indent="0" algn="just">
              <a:buNone/>
            </a:pPr>
            <a:r>
              <a:rPr lang="fr-FR" sz="2900" i="1" dirty="0"/>
              <a:t>Dans quelques heures, je ne serai plus de ce monde. Nous allons être fusillés cet après-midi à 15 heures. Cela m'arrive comme un accident dans ma vie, je n'y crois pas mais pourtant je sais que je ne te verrai plus jamais. Que puis-je t'écrire ? Tout est confus en moi et bien clair en même temps. </a:t>
            </a:r>
          </a:p>
          <a:p>
            <a:pPr marL="0" indent="0" algn="just">
              <a:buNone/>
            </a:pPr>
            <a:r>
              <a:rPr lang="fr-FR" sz="2900" i="1" dirty="0"/>
              <a:t>Je m'étais engagé dans l'Armée de Libération en soldat volontaire et je meurs à deux doigts de la Victoire et du but. Bonheur à ceux qui vont nous survivre et goûter la douceur de la Liberté et de la Paix de demain. Je suis sûr que le peuple français et tous les combattants de la Liberté sauront honorer notre mémoire dignement. Au moment de mourir, je proclame que je n'ai aucune haine contre le peuple allemand et contre qui que ce soit, chacun aura ce qu'il méritera comme châtiment et comme récompense. </a:t>
            </a:r>
          </a:p>
          <a:p>
            <a:pPr marL="0" indent="0" algn="just">
              <a:buNone/>
            </a:pPr>
            <a:r>
              <a:rPr lang="fr-FR" sz="2900" i="1" dirty="0"/>
              <a:t>Le peuple allemand et tous les autres peuples vivront en paix et en fraternité après la guerre qui ne durera plus longtemps. Bonheur à tous... J'ai un regret profond de ne t'avoir pas rendue heureuse, j'aurais bien voulu avoir un enfant de toi, comme tu le voulais toujours. Je te prie donc de te marier après la guerre, sans faute, et d'avoir un enfant pour mon bonheur, et pour accomplir ma dernière volonté, marie-toi avec quelqu'un qui puisse te rendre heureuse. Tous mes biens et toutes mes affaires je les lègue à toi à ta sœur et à mes neveux. Après la guerre tu pourras faire valoir ton droit de pension de guerre en tant que ma femme, car je meurs en soldat régulier de l'armée française de la libération. </a:t>
            </a:r>
          </a:p>
          <a:p>
            <a:pPr marL="0" indent="0" algn="just">
              <a:buNone/>
            </a:pPr>
            <a:r>
              <a:rPr lang="fr-FR" sz="2900" i="1" dirty="0"/>
              <a:t>Avec l'aide des amis qui voudront bien m'honorer, tu feras éditer mes poèmes et mes écrits qui valent d'être lus. Tu apporteras mes souvenirs si possible à mes parents en Arménie. Je mourrai avec mes 23 camarades tout à l'heure avec le courage et la sérénité d'un homme qui a la conscience bien tranquille, car personnellement, je n'ai fait de mal à personne et si je l'ai fait, je l'ai fait sans haine. Aujourd'hui, il y a du soleil. C'est en regardant le soleil et la belle nature que j'ai tant aimée que je dirai adieu à la vie et à vous tous, ma bien chère femme et mes bien chers amis. Je pardonne à tous ceux qui m'ont fait du mal ou qui ont voulu me faire du mal sauf à celui qui nous a trahis pour racheter sa peau et ceux qui nous ont vendus. Je t'embrasse bien fort ainsi que ta sœur et tous les amis qui me connaissent de loin ou de près, je vous serre tous sur mon cœur. Adieu. Ton ami, ton camarade, ton mari. </a:t>
            </a:r>
          </a:p>
          <a:p>
            <a:pPr marL="0" indent="0" algn="r">
              <a:buNone/>
            </a:pPr>
            <a:r>
              <a:rPr lang="fr-FR" sz="2900" i="1" dirty="0"/>
              <a:t>Manouchian Michel</a:t>
            </a:r>
          </a:p>
          <a:p>
            <a:pPr marL="0" indent="0" algn="r">
              <a:buNone/>
            </a:pPr>
            <a:r>
              <a:rPr lang="fr-FR" sz="2900" i="1" dirty="0">
                <a:hlinkClick r:id="rId2"/>
              </a:rPr>
              <a:t>https://college-zola-la-glacerie.etab.ac-caen.fr/IMG/pdf/Affiche_Rouge.pdf</a:t>
            </a:r>
            <a:r>
              <a:rPr lang="fr-FR" sz="2900" i="1" dirty="0"/>
              <a:t>  </a:t>
            </a:r>
          </a:p>
          <a:p>
            <a:pPr marL="0" indent="0" algn="just">
              <a:buNone/>
            </a:pPr>
            <a:endParaRPr lang="fr-FR" dirty="0"/>
          </a:p>
        </p:txBody>
      </p:sp>
      <p:pic>
        <p:nvPicPr>
          <p:cNvPr id="5" name="Image 4">
            <a:extLst>
              <a:ext uri="{FF2B5EF4-FFF2-40B4-BE49-F238E27FC236}">
                <a16:creationId xmlns:a16="http://schemas.microsoft.com/office/drawing/2014/main" id="{35396572-D64E-46AA-8F2D-EB67A3B97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680" y="365125"/>
            <a:ext cx="3162300" cy="4876800"/>
          </a:xfrm>
          <a:prstGeom prst="rect">
            <a:avLst/>
          </a:prstGeom>
        </p:spPr>
      </p:pic>
    </p:spTree>
    <p:extLst>
      <p:ext uri="{BB962C8B-B14F-4D97-AF65-F5344CB8AC3E}">
        <p14:creationId xmlns:p14="http://schemas.microsoft.com/office/powerpoint/2010/main" val="3552533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8954C9-187C-4759-B25F-B6F3C6DA925D}"/>
              </a:ext>
            </a:extLst>
          </p:cNvPr>
          <p:cNvSpPr>
            <a:spLocks noGrp="1"/>
          </p:cNvSpPr>
          <p:nvPr>
            <p:ph type="title"/>
          </p:nvPr>
        </p:nvSpPr>
        <p:spPr/>
        <p:txBody>
          <a:bodyPr/>
          <a:lstStyle/>
          <a:p>
            <a:r>
              <a:rPr lang="fr-FR" dirty="0"/>
              <a:t>Le journal d’Anne Frank</a:t>
            </a:r>
          </a:p>
        </p:txBody>
      </p:sp>
      <p:sp>
        <p:nvSpPr>
          <p:cNvPr id="3" name="Espace réservé du texte 2">
            <a:extLst>
              <a:ext uri="{FF2B5EF4-FFF2-40B4-BE49-F238E27FC236}">
                <a16:creationId xmlns:a16="http://schemas.microsoft.com/office/drawing/2014/main" id="{603851EA-4412-46FA-948A-522F30EA3A0D}"/>
              </a:ext>
            </a:extLst>
          </p:cNvPr>
          <p:cNvSpPr>
            <a:spLocks noGrp="1"/>
          </p:cNvSpPr>
          <p:nvPr>
            <p:ph type="body" idx="1"/>
          </p:nvPr>
        </p:nvSpPr>
        <p:spPr>
          <a:xfrm>
            <a:off x="6195060" y="2286000"/>
            <a:ext cx="5703570" cy="2388870"/>
          </a:xfrm>
        </p:spPr>
        <p:txBody>
          <a:bodyPr>
            <a:normAutofit fontScale="77500" lnSpcReduction="20000"/>
          </a:bodyPr>
          <a:lstStyle/>
          <a:p>
            <a:pPr algn="just"/>
            <a:r>
              <a:rPr lang="fr-FR" b="0" i="0" dirty="0">
                <a:solidFill>
                  <a:srgbClr val="333333"/>
                </a:solidFill>
                <a:effectLst/>
                <a:latin typeface="+mj-lt"/>
              </a:rPr>
              <a:t>Anne Frank commence à écrire son journal intime le 12 juin 1942. Elle continuera jusqu'au 4 août 1944, jour où elle est arrêtée puis déportée au camp de concentration de Bergen-Belsen. </a:t>
            </a:r>
          </a:p>
          <a:p>
            <a:pPr algn="just"/>
            <a:r>
              <a:rPr lang="fr-FR" b="0" i="0" dirty="0">
                <a:solidFill>
                  <a:srgbClr val="333333"/>
                </a:solidFill>
                <a:effectLst/>
                <a:latin typeface="+mj-lt"/>
              </a:rPr>
              <a:t>Seul son père, Otto Frank, survit à la déportation. Il revient à Amsterdam en juin 1945 et est hébergé par </a:t>
            </a:r>
            <a:r>
              <a:rPr lang="fr-FR" b="0" i="0" dirty="0" err="1">
                <a:solidFill>
                  <a:srgbClr val="333333"/>
                </a:solidFill>
                <a:effectLst/>
                <a:latin typeface="+mj-lt"/>
              </a:rPr>
              <a:t>Miep</a:t>
            </a:r>
            <a:r>
              <a:rPr lang="fr-FR" b="0" i="0" dirty="0">
                <a:solidFill>
                  <a:srgbClr val="333333"/>
                </a:solidFill>
                <a:effectLst/>
                <a:latin typeface="+mj-lt"/>
              </a:rPr>
              <a:t> </a:t>
            </a:r>
            <a:r>
              <a:rPr lang="fr-FR" b="0" i="0" dirty="0" err="1">
                <a:solidFill>
                  <a:srgbClr val="333333"/>
                </a:solidFill>
                <a:effectLst/>
                <a:latin typeface="+mj-lt"/>
              </a:rPr>
              <a:t>Gies</a:t>
            </a:r>
            <a:r>
              <a:rPr lang="fr-FR" b="0" i="0" dirty="0">
                <a:solidFill>
                  <a:srgbClr val="333333"/>
                </a:solidFill>
                <a:effectLst/>
                <a:latin typeface="+mj-lt"/>
              </a:rPr>
              <a:t> et son mari. </a:t>
            </a:r>
          </a:p>
          <a:p>
            <a:pPr algn="just"/>
            <a:r>
              <a:rPr lang="fr-FR" b="0" i="0" dirty="0">
                <a:solidFill>
                  <a:srgbClr val="333333"/>
                </a:solidFill>
                <a:effectLst/>
                <a:latin typeface="+mj-lt"/>
              </a:rPr>
              <a:t>Ce couple, avec d'autres employés, a aidé la famille Frank à se cacher des nazis dans un bâtiment de l'entreprise.</a:t>
            </a:r>
            <a:endParaRPr lang="fr-FR" dirty="0">
              <a:latin typeface="+mj-lt"/>
            </a:endParaRPr>
          </a:p>
        </p:txBody>
      </p:sp>
      <p:pic>
        <p:nvPicPr>
          <p:cNvPr id="8" name="Espace réservé du contenu 7">
            <a:extLst>
              <a:ext uri="{FF2B5EF4-FFF2-40B4-BE49-F238E27FC236}">
                <a16:creationId xmlns:a16="http://schemas.microsoft.com/office/drawing/2014/main" id="{5A4F94C9-8D1B-4923-A0D0-AA15ADCB6BD3}"/>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91363" y="2505074"/>
            <a:ext cx="5183188" cy="4232937"/>
          </a:xfrm>
        </p:spPr>
      </p:pic>
      <p:sp>
        <p:nvSpPr>
          <p:cNvPr id="6" name="Espace réservé du contenu 5">
            <a:extLst>
              <a:ext uri="{FF2B5EF4-FFF2-40B4-BE49-F238E27FC236}">
                <a16:creationId xmlns:a16="http://schemas.microsoft.com/office/drawing/2014/main" id="{4640739F-BAFC-4602-946E-4193C1F122FA}"/>
              </a:ext>
            </a:extLst>
          </p:cNvPr>
          <p:cNvSpPr>
            <a:spLocks noGrp="1"/>
          </p:cNvSpPr>
          <p:nvPr>
            <p:ph sz="quarter" idx="4"/>
          </p:nvPr>
        </p:nvSpPr>
        <p:spPr>
          <a:xfrm>
            <a:off x="7098030" y="5257640"/>
            <a:ext cx="4800600" cy="1325563"/>
          </a:xfrm>
        </p:spPr>
        <p:txBody>
          <a:bodyPr>
            <a:normAutofit fontScale="62500" lnSpcReduction="20000"/>
          </a:bodyPr>
          <a:lstStyle/>
          <a:p>
            <a:pPr marL="0" indent="0" algn="just">
              <a:buNone/>
            </a:pPr>
            <a:r>
              <a:rPr lang="fr-FR" b="0" i="0" dirty="0">
                <a:solidFill>
                  <a:srgbClr val="333333"/>
                </a:solidFill>
                <a:effectLst/>
                <a:latin typeface="franklin_gothic"/>
              </a:rPr>
              <a:t>Seuls trois cahiers et des feuilles volantes ont été retrouvées après l'arrestation de la famille Frank en août 1944.</a:t>
            </a:r>
          </a:p>
          <a:p>
            <a:pPr marL="0" indent="0" algn="just">
              <a:buNone/>
            </a:pPr>
            <a:r>
              <a:rPr lang="fr-FR" dirty="0">
                <a:hlinkClick r:id="rId4"/>
              </a:rPr>
              <a:t>https://www.franceculture.fr/histoire/journal-d-anne-frank-une-histoire-encore-mysterieuse</a:t>
            </a:r>
            <a:r>
              <a:rPr lang="fr-FR" dirty="0"/>
              <a:t> </a:t>
            </a:r>
          </a:p>
        </p:txBody>
      </p:sp>
    </p:spTree>
    <p:extLst>
      <p:ext uri="{BB962C8B-B14F-4D97-AF65-F5344CB8AC3E}">
        <p14:creationId xmlns:p14="http://schemas.microsoft.com/office/powerpoint/2010/main" val="195502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2F93D-ADCE-46C4-864C-E4466D5B140B}"/>
              </a:ext>
            </a:extLst>
          </p:cNvPr>
          <p:cNvSpPr>
            <a:spLocks noGrp="1"/>
          </p:cNvSpPr>
          <p:nvPr>
            <p:ph type="title"/>
          </p:nvPr>
        </p:nvSpPr>
        <p:spPr/>
        <p:txBody>
          <a:bodyPr/>
          <a:lstStyle/>
          <a:p>
            <a:r>
              <a:rPr lang="fr-FR" dirty="0"/>
              <a:t>Un autre poème…</a:t>
            </a:r>
          </a:p>
        </p:txBody>
      </p:sp>
      <p:sp>
        <p:nvSpPr>
          <p:cNvPr id="3" name="Espace réservé du contenu 2">
            <a:extLst>
              <a:ext uri="{FF2B5EF4-FFF2-40B4-BE49-F238E27FC236}">
                <a16:creationId xmlns:a16="http://schemas.microsoft.com/office/drawing/2014/main" id="{65A25116-ECA2-4F0A-B07C-71D57CA2637E}"/>
              </a:ext>
            </a:extLst>
          </p:cNvPr>
          <p:cNvSpPr>
            <a:spLocks noGrp="1"/>
          </p:cNvSpPr>
          <p:nvPr>
            <p:ph idx="1"/>
          </p:nvPr>
        </p:nvSpPr>
        <p:spPr>
          <a:xfrm>
            <a:off x="10359390" y="5826125"/>
            <a:ext cx="1733550" cy="906145"/>
          </a:xfrm>
        </p:spPr>
        <p:txBody>
          <a:bodyPr/>
          <a:lstStyle/>
          <a:p>
            <a:pPr marL="0" indent="0" algn="r">
              <a:spcBef>
                <a:spcPts val="0"/>
              </a:spcBef>
              <a:buNone/>
            </a:pPr>
            <a:r>
              <a:rPr lang="fr-FR" b="1" i="1" dirty="0">
                <a:latin typeface="+mj-lt"/>
              </a:rPr>
              <a:t>Liberté</a:t>
            </a:r>
          </a:p>
          <a:p>
            <a:pPr marL="0" indent="0" algn="r">
              <a:spcBef>
                <a:spcPts val="0"/>
              </a:spcBef>
              <a:buNone/>
            </a:pPr>
            <a:r>
              <a:rPr lang="fr-FR" sz="1800" dirty="0"/>
              <a:t>de Paul Éluard</a:t>
            </a:r>
          </a:p>
          <a:p>
            <a:pPr marL="0" indent="0">
              <a:buNone/>
            </a:pPr>
            <a:endParaRPr lang="fr-FR" sz="1800" dirty="0"/>
          </a:p>
        </p:txBody>
      </p:sp>
      <p:pic>
        <p:nvPicPr>
          <p:cNvPr id="9" name="Image 8">
            <a:extLst>
              <a:ext uri="{FF2B5EF4-FFF2-40B4-BE49-F238E27FC236}">
                <a16:creationId xmlns:a16="http://schemas.microsoft.com/office/drawing/2014/main" id="{345AEAA7-6DCD-4646-8E48-3D9A49659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25229" y="2028349"/>
            <a:ext cx="11141542" cy="2801302"/>
          </a:xfrm>
          <a:prstGeom prst="rect">
            <a:avLst/>
          </a:prstGeom>
        </p:spPr>
      </p:pic>
      <p:sp>
        <p:nvSpPr>
          <p:cNvPr id="11" name="ZoneTexte 10">
            <a:extLst>
              <a:ext uri="{FF2B5EF4-FFF2-40B4-BE49-F238E27FC236}">
                <a16:creationId xmlns:a16="http://schemas.microsoft.com/office/drawing/2014/main" id="{AA4602D8-E92A-4715-B355-F98515C70F9D}"/>
              </a:ext>
            </a:extLst>
          </p:cNvPr>
          <p:cNvSpPr txBox="1"/>
          <p:nvPr/>
        </p:nvSpPr>
        <p:spPr>
          <a:xfrm>
            <a:off x="6549390" y="6492875"/>
            <a:ext cx="5649277" cy="307777"/>
          </a:xfrm>
          <a:prstGeom prst="rect">
            <a:avLst/>
          </a:prstGeom>
          <a:noFill/>
        </p:spPr>
        <p:txBody>
          <a:bodyPr wrap="square">
            <a:spAutoFit/>
          </a:bodyPr>
          <a:lstStyle/>
          <a:p>
            <a:pPr algn="r"/>
            <a:r>
              <a:rPr lang="fr-FR" sz="1400" dirty="0">
                <a:hlinkClick r:id="rId4"/>
              </a:rPr>
              <a:t>https://generation-a-generations.net/a-propos/liberte-jecris-ton-nom/</a:t>
            </a:r>
            <a:r>
              <a:rPr lang="fr-FR" sz="1400" dirty="0"/>
              <a:t> </a:t>
            </a:r>
          </a:p>
        </p:txBody>
      </p:sp>
    </p:spTree>
    <p:extLst>
      <p:ext uri="{BB962C8B-B14F-4D97-AF65-F5344CB8AC3E}">
        <p14:creationId xmlns:p14="http://schemas.microsoft.com/office/powerpoint/2010/main" val="2627929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47EC5-FEB8-4145-9063-8CB998CBBFB4}"/>
              </a:ext>
            </a:extLst>
          </p:cNvPr>
          <p:cNvSpPr>
            <a:spLocks noGrp="1"/>
          </p:cNvSpPr>
          <p:nvPr>
            <p:ph type="title"/>
          </p:nvPr>
        </p:nvSpPr>
        <p:spPr>
          <a:xfrm>
            <a:off x="838200" y="365125"/>
            <a:ext cx="10515600" cy="995045"/>
          </a:xfrm>
        </p:spPr>
        <p:txBody>
          <a:bodyPr/>
          <a:lstStyle/>
          <a:p>
            <a:r>
              <a:rPr lang="fr-FR" dirty="0"/>
              <a:t>Un tableau</a:t>
            </a:r>
          </a:p>
        </p:txBody>
      </p:sp>
      <p:pic>
        <p:nvPicPr>
          <p:cNvPr id="5" name="Espace réservé du contenu 4">
            <a:extLst>
              <a:ext uri="{FF2B5EF4-FFF2-40B4-BE49-F238E27FC236}">
                <a16:creationId xmlns:a16="http://schemas.microsoft.com/office/drawing/2014/main" id="{730B3E9B-CF93-43AF-A6E4-5D453350511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02108" y="1631314"/>
            <a:ext cx="10235171" cy="4506595"/>
          </a:xfrm>
        </p:spPr>
      </p:pic>
      <p:sp>
        <p:nvSpPr>
          <p:cNvPr id="6" name="ZoneTexte 5">
            <a:extLst>
              <a:ext uri="{FF2B5EF4-FFF2-40B4-BE49-F238E27FC236}">
                <a16:creationId xmlns:a16="http://schemas.microsoft.com/office/drawing/2014/main" id="{A46A1800-6020-439E-BE7D-23D017AE443F}"/>
              </a:ext>
            </a:extLst>
          </p:cNvPr>
          <p:cNvSpPr txBox="1"/>
          <p:nvPr/>
        </p:nvSpPr>
        <p:spPr>
          <a:xfrm>
            <a:off x="5943238" y="6211669"/>
            <a:ext cx="6248762" cy="584775"/>
          </a:xfrm>
          <a:prstGeom prst="rect">
            <a:avLst/>
          </a:prstGeom>
          <a:noFill/>
        </p:spPr>
        <p:txBody>
          <a:bodyPr wrap="none" rtlCol="0">
            <a:spAutoFit/>
          </a:bodyPr>
          <a:lstStyle/>
          <a:p>
            <a:pPr algn="r"/>
            <a:r>
              <a:rPr lang="fr-FR" b="1" i="1" dirty="0">
                <a:solidFill>
                  <a:srgbClr val="000000"/>
                </a:solidFill>
                <a:effectLst/>
                <a:latin typeface="Gilroy"/>
              </a:rPr>
              <a:t>Guernica</a:t>
            </a:r>
            <a:r>
              <a:rPr lang="fr-FR" b="1" i="0" dirty="0">
                <a:solidFill>
                  <a:srgbClr val="000000"/>
                </a:solidFill>
                <a:effectLst/>
                <a:latin typeface="Gilroy"/>
              </a:rPr>
              <a:t> - Pablo Picasso (1937)</a:t>
            </a:r>
          </a:p>
          <a:p>
            <a:pPr algn="r"/>
            <a:r>
              <a:rPr lang="fr-FR" sz="1400" dirty="0">
                <a:hlinkClick r:id="rId4"/>
              </a:rPr>
              <a:t>https://www.museumtv.art/artnews/oeuvre/zoom-sur-guernica-de-pablo-picasso/</a:t>
            </a:r>
            <a:r>
              <a:rPr lang="fr-FR" sz="1400" dirty="0"/>
              <a:t> </a:t>
            </a:r>
          </a:p>
        </p:txBody>
      </p:sp>
    </p:spTree>
    <p:extLst>
      <p:ext uri="{BB962C8B-B14F-4D97-AF65-F5344CB8AC3E}">
        <p14:creationId xmlns:p14="http://schemas.microsoft.com/office/powerpoint/2010/main" val="331195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CFB39-E091-443F-8B44-4CA0A964782D}"/>
              </a:ext>
            </a:extLst>
          </p:cNvPr>
          <p:cNvSpPr>
            <a:spLocks noGrp="1"/>
          </p:cNvSpPr>
          <p:nvPr>
            <p:ph type="title"/>
          </p:nvPr>
        </p:nvSpPr>
        <p:spPr/>
        <p:txBody>
          <a:bodyPr/>
          <a:lstStyle/>
          <a:p>
            <a:r>
              <a:rPr lang="fr-FR" dirty="0"/>
              <a:t>La frise chronologique</a:t>
            </a:r>
          </a:p>
        </p:txBody>
      </p:sp>
      <p:pic>
        <p:nvPicPr>
          <p:cNvPr id="5" name="Espace réservé du contenu 4">
            <a:extLst>
              <a:ext uri="{FF2B5EF4-FFF2-40B4-BE49-F238E27FC236}">
                <a16:creationId xmlns:a16="http://schemas.microsoft.com/office/drawing/2014/main" id="{9FAC65F7-5DD2-401B-BCD4-BAB7EE79E87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82856" y="1825625"/>
            <a:ext cx="6826287" cy="4351338"/>
          </a:xfrm>
        </p:spPr>
      </p:pic>
    </p:spTree>
    <p:extLst>
      <p:ext uri="{BB962C8B-B14F-4D97-AF65-F5344CB8AC3E}">
        <p14:creationId xmlns:p14="http://schemas.microsoft.com/office/powerpoint/2010/main" val="276772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16EFEC-5909-4A87-BE92-DC399F9EA96A}"/>
              </a:ext>
            </a:extLst>
          </p:cNvPr>
          <p:cNvSpPr>
            <a:spLocks noGrp="1"/>
          </p:cNvSpPr>
          <p:nvPr>
            <p:ph type="title"/>
          </p:nvPr>
        </p:nvSpPr>
        <p:spPr/>
        <p:txBody>
          <a:bodyPr/>
          <a:lstStyle/>
          <a:p>
            <a:r>
              <a:rPr lang="fr-FR" dirty="0"/>
              <a:t>Le film documentaire</a:t>
            </a:r>
          </a:p>
        </p:txBody>
      </p:sp>
      <p:sp>
        <p:nvSpPr>
          <p:cNvPr id="3" name="Espace réservé du contenu 2">
            <a:extLst>
              <a:ext uri="{FF2B5EF4-FFF2-40B4-BE49-F238E27FC236}">
                <a16:creationId xmlns:a16="http://schemas.microsoft.com/office/drawing/2014/main" id="{F1AF9506-5BED-4339-96A8-97E9FCCA95A2}"/>
              </a:ext>
            </a:extLst>
          </p:cNvPr>
          <p:cNvSpPr>
            <a:spLocks noGrp="1"/>
          </p:cNvSpPr>
          <p:nvPr>
            <p:ph sz="half" idx="1"/>
          </p:nvPr>
        </p:nvSpPr>
        <p:spPr>
          <a:xfrm>
            <a:off x="914400" y="3181667"/>
            <a:ext cx="5181600" cy="494665"/>
          </a:xfrm>
        </p:spPr>
        <p:txBody>
          <a:bodyPr/>
          <a:lstStyle/>
          <a:p>
            <a:pPr marL="0" indent="0">
              <a:buNone/>
            </a:pPr>
            <a:r>
              <a:rPr lang="fr-FR" dirty="0"/>
              <a:t>« </a:t>
            </a:r>
            <a:r>
              <a:rPr lang="fr-FR" i="1" dirty="0"/>
              <a:t>Les 2 Guerres Mondiales </a:t>
            </a:r>
            <a:r>
              <a:rPr lang="fr-FR" dirty="0"/>
              <a:t>»</a:t>
            </a:r>
          </a:p>
          <a:p>
            <a:pPr marL="0" indent="0">
              <a:buNone/>
            </a:pPr>
            <a:endParaRPr lang="fr-FR" dirty="0"/>
          </a:p>
        </p:txBody>
      </p:sp>
      <p:pic>
        <p:nvPicPr>
          <p:cNvPr id="6" name="Espace réservé du contenu 5">
            <a:extLst>
              <a:ext uri="{FF2B5EF4-FFF2-40B4-BE49-F238E27FC236}">
                <a16:creationId xmlns:a16="http://schemas.microsoft.com/office/drawing/2014/main" id="{A49427CF-033C-447E-A6D7-77B6407BE962}"/>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21675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A890B-8F9E-4F4E-A1BB-ECEC3EFEACEE}"/>
              </a:ext>
            </a:extLst>
          </p:cNvPr>
          <p:cNvSpPr>
            <a:spLocks noGrp="1"/>
          </p:cNvSpPr>
          <p:nvPr>
            <p:ph type="title"/>
          </p:nvPr>
        </p:nvSpPr>
        <p:spPr/>
        <p:txBody>
          <a:bodyPr/>
          <a:lstStyle/>
          <a:p>
            <a:r>
              <a:rPr lang="fr-FR" dirty="0"/>
              <a:t>La carte (d’évolution)</a:t>
            </a:r>
          </a:p>
        </p:txBody>
      </p:sp>
      <p:pic>
        <p:nvPicPr>
          <p:cNvPr id="8" name="Espace réservé du contenu 7">
            <a:extLst>
              <a:ext uri="{FF2B5EF4-FFF2-40B4-BE49-F238E27FC236}">
                <a16:creationId xmlns:a16="http://schemas.microsoft.com/office/drawing/2014/main" id="{D7EC880C-10B8-4ED1-A186-2B67133A03F0}"/>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08760" y="1690688"/>
            <a:ext cx="8987790" cy="4922300"/>
          </a:xfrm>
        </p:spPr>
      </p:pic>
    </p:spTree>
    <p:extLst>
      <p:ext uri="{BB962C8B-B14F-4D97-AF65-F5344CB8AC3E}">
        <p14:creationId xmlns:p14="http://schemas.microsoft.com/office/powerpoint/2010/main" val="408217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8F10D-D819-4074-904D-0BAE2C7A0955}"/>
              </a:ext>
            </a:extLst>
          </p:cNvPr>
          <p:cNvSpPr>
            <a:spLocks noGrp="1"/>
          </p:cNvSpPr>
          <p:nvPr>
            <p:ph type="title"/>
          </p:nvPr>
        </p:nvSpPr>
        <p:spPr>
          <a:xfrm>
            <a:off x="838200" y="365125"/>
            <a:ext cx="5516880" cy="3349625"/>
          </a:xfrm>
        </p:spPr>
        <p:txBody>
          <a:bodyPr/>
          <a:lstStyle/>
          <a:p>
            <a:r>
              <a:rPr lang="fr-FR" dirty="0"/>
              <a:t>La carte </a:t>
            </a:r>
            <a:br>
              <a:rPr lang="fr-FR" dirty="0"/>
            </a:br>
            <a:r>
              <a:rPr lang="fr-FR" dirty="0"/>
              <a:t>(de répartition)</a:t>
            </a:r>
          </a:p>
        </p:txBody>
      </p:sp>
      <p:pic>
        <p:nvPicPr>
          <p:cNvPr id="5" name="Espace réservé du contenu 4">
            <a:extLst>
              <a:ext uri="{FF2B5EF4-FFF2-40B4-BE49-F238E27FC236}">
                <a16:creationId xmlns:a16="http://schemas.microsoft.com/office/drawing/2014/main" id="{EB35A611-27B6-435B-82E1-12BC77A1556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857751" y="1178038"/>
            <a:ext cx="6823102" cy="5314837"/>
          </a:xfrm>
        </p:spPr>
      </p:pic>
    </p:spTree>
    <p:extLst>
      <p:ext uri="{BB962C8B-B14F-4D97-AF65-F5344CB8AC3E}">
        <p14:creationId xmlns:p14="http://schemas.microsoft.com/office/powerpoint/2010/main" val="344431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CCA53-684D-4475-8FBC-335B1F7B12FA}"/>
              </a:ext>
            </a:extLst>
          </p:cNvPr>
          <p:cNvSpPr>
            <a:spLocks noGrp="1"/>
          </p:cNvSpPr>
          <p:nvPr>
            <p:ph type="title"/>
          </p:nvPr>
        </p:nvSpPr>
        <p:spPr/>
        <p:txBody>
          <a:bodyPr/>
          <a:lstStyle/>
          <a:p>
            <a:r>
              <a:rPr lang="fr-FR" dirty="0"/>
              <a:t>Le tableau numérique</a:t>
            </a:r>
          </a:p>
        </p:txBody>
      </p:sp>
      <p:pic>
        <p:nvPicPr>
          <p:cNvPr id="5" name="Espace réservé du contenu 4">
            <a:extLst>
              <a:ext uri="{FF2B5EF4-FFF2-40B4-BE49-F238E27FC236}">
                <a16:creationId xmlns:a16="http://schemas.microsoft.com/office/drawing/2014/main" id="{11EC172A-BB87-4E57-AC80-6DD1C93A0A7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99489" y="1825625"/>
            <a:ext cx="7793021" cy="4351338"/>
          </a:xfrm>
        </p:spPr>
      </p:pic>
    </p:spTree>
    <p:extLst>
      <p:ext uri="{BB962C8B-B14F-4D97-AF65-F5344CB8AC3E}">
        <p14:creationId xmlns:p14="http://schemas.microsoft.com/office/powerpoint/2010/main" val="1537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385DC2-2F2C-41E1-A0B7-E85E3A4D7E5C}"/>
              </a:ext>
            </a:extLst>
          </p:cNvPr>
          <p:cNvSpPr>
            <a:spLocks noGrp="1"/>
          </p:cNvSpPr>
          <p:nvPr>
            <p:ph type="title"/>
          </p:nvPr>
        </p:nvSpPr>
        <p:spPr/>
        <p:txBody>
          <a:bodyPr/>
          <a:lstStyle/>
          <a:p>
            <a:r>
              <a:rPr lang="fr-FR" dirty="0"/>
              <a:t>Les chiffres</a:t>
            </a:r>
          </a:p>
        </p:txBody>
      </p:sp>
      <p:sp>
        <p:nvSpPr>
          <p:cNvPr id="3" name="Espace réservé du texte 2">
            <a:extLst>
              <a:ext uri="{FF2B5EF4-FFF2-40B4-BE49-F238E27FC236}">
                <a16:creationId xmlns:a16="http://schemas.microsoft.com/office/drawing/2014/main" id="{2EACB119-9924-48BC-8165-CCE330DE9787}"/>
              </a:ext>
            </a:extLst>
          </p:cNvPr>
          <p:cNvSpPr>
            <a:spLocks noGrp="1"/>
          </p:cNvSpPr>
          <p:nvPr>
            <p:ph type="body" idx="1"/>
          </p:nvPr>
        </p:nvSpPr>
        <p:spPr>
          <a:xfrm>
            <a:off x="532456" y="1566387"/>
            <a:ext cx="5157787" cy="673893"/>
          </a:xfrm>
        </p:spPr>
        <p:txBody>
          <a:bodyPr/>
          <a:lstStyle/>
          <a:p>
            <a:r>
              <a:rPr lang="fr-FR" dirty="0"/>
              <a:t>Le camembert</a:t>
            </a:r>
          </a:p>
        </p:txBody>
      </p:sp>
      <p:pic>
        <p:nvPicPr>
          <p:cNvPr id="8" name="Espace réservé du contenu 7">
            <a:extLst>
              <a:ext uri="{FF2B5EF4-FFF2-40B4-BE49-F238E27FC236}">
                <a16:creationId xmlns:a16="http://schemas.microsoft.com/office/drawing/2014/main" id="{3FC514D3-6B67-4B42-A986-A40F5184B79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2551748"/>
            <a:ext cx="4028140" cy="4028140"/>
          </a:xfrm>
        </p:spPr>
      </p:pic>
      <p:sp>
        <p:nvSpPr>
          <p:cNvPr id="5" name="Espace réservé du texte 4">
            <a:extLst>
              <a:ext uri="{FF2B5EF4-FFF2-40B4-BE49-F238E27FC236}">
                <a16:creationId xmlns:a16="http://schemas.microsoft.com/office/drawing/2014/main" id="{17D9C776-A920-41AE-88B8-484DD265A13B}"/>
              </a:ext>
            </a:extLst>
          </p:cNvPr>
          <p:cNvSpPr>
            <a:spLocks noGrp="1"/>
          </p:cNvSpPr>
          <p:nvPr>
            <p:ph type="body" sz="quarter" idx="3"/>
          </p:nvPr>
        </p:nvSpPr>
        <p:spPr>
          <a:xfrm>
            <a:off x="6324008" y="1828324"/>
            <a:ext cx="5183188" cy="823912"/>
          </a:xfrm>
        </p:spPr>
        <p:txBody>
          <a:bodyPr/>
          <a:lstStyle/>
          <a:p>
            <a:pPr algn="r"/>
            <a:r>
              <a:rPr lang="fr-FR" dirty="0"/>
              <a:t>Le graphique</a:t>
            </a:r>
          </a:p>
        </p:txBody>
      </p:sp>
      <p:pic>
        <p:nvPicPr>
          <p:cNvPr id="10" name="Espace réservé du contenu 9">
            <a:extLst>
              <a:ext uri="{FF2B5EF4-FFF2-40B4-BE49-F238E27FC236}">
                <a16:creationId xmlns:a16="http://schemas.microsoft.com/office/drawing/2014/main" id="{2FB6780D-8FDB-4571-89C4-112CB5148C0B}"/>
              </a:ext>
            </a:extLst>
          </p:cNvPr>
          <p:cNvPicPr>
            <a:picLocks noGrp="1" noChangeAspect="1"/>
          </p:cNvPicPr>
          <p:nvPr>
            <p:ph sz="quarter" idx="4"/>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993040" y="3180697"/>
            <a:ext cx="5845124" cy="3002933"/>
          </a:xfrm>
        </p:spPr>
      </p:pic>
    </p:spTree>
    <p:extLst>
      <p:ext uri="{BB962C8B-B14F-4D97-AF65-F5344CB8AC3E}">
        <p14:creationId xmlns:p14="http://schemas.microsoft.com/office/powerpoint/2010/main" val="87643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5BA920-BE89-47AE-AAA5-852E75556A7A}"/>
              </a:ext>
            </a:extLst>
          </p:cNvPr>
          <p:cNvSpPr>
            <a:spLocks noGrp="1"/>
          </p:cNvSpPr>
          <p:nvPr>
            <p:ph type="title"/>
          </p:nvPr>
        </p:nvSpPr>
        <p:spPr/>
        <p:txBody>
          <a:bodyPr/>
          <a:lstStyle/>
          <a:p>
            <a:r>
              <a:rPr lang="fr-FR" dirty="0"/>
              <a:t>Des photos</a:t>
            </a:r>
          </a:p>
        </p:txBody>
      </p:sp>
      <p:sp>
        <p:nvSpPr>
          <p:cNvPr id="3" name="Espace réservé du texte 2">
            <a:extLst>
              <a:ext uri="{FF2B5EF4-FFF2-40B4-BE49-F238E27FC236}">
                <a16:creationId xmlns:a16="http://schemas.microsoft.com/office/drawing/2014/main" id="{7F439185-70FA-42F8-9AA0-3CD098967F58}"/>
              </a:ext>
            </a:extLst>
          </p:cNvPr>
          <p:cNvSpPr>
            <a:spLocks noGrp="1"/>
          </p:cNvSpPr>
          <p:nvPr>
            <p:ph type="body" idx="1"/>
          </p:nvPr>
        </p:nvSpPr>
        <p:spPr/>
        <p:txBody>
          <a:bodyPr/>
          <a:lstStyle/>
          <a:p>
            <a:r>
              <a:rPr lang="fr-FR" dirty="0"/>
              <a:t>Les chefs d’État Alliés</a:t>
            </a:r>
          </a:p>
        </p:txBody>
      </p:sp>
      <p:pic>
        <p:nvPicPr>
          <p:cNvPr id="8" name="Espace réservé du contenu 7">
            <a:extLst>
              <a:ext uri="{FF2B5EF4-FFF2-40B4-BE49-F238E27FC236}">
                <a16:creationId xmlns:a16="http://schemas.microsoft.com/office/drawing/2014/main" id="{C8D6F4A0-159D-4026-BC11-2EEE465D666F}"/>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39788" y="2802295"/>
            <a:ext cx="5157787" cy="3090147"/>
          </a:xfrm>
        </p:spPr>
      </p:pic>
      <p:sp>
        <p:nvSpPr>
          <p:cNvPr id="5" name="Espace réservé du texte 4">
            <a:extLst>
              <a:ext uri="{FF2B5EF4-FFF2-40B4-BE49-F238E27FC236}">
                <a16:creationId xmlns:a16="http://schemas.microsoft.com/office/drawing/2014/main" id="{D6C666AE-99D0-4BE8-BDA0-699313469A95}"/>
              </a:ext>
            </a:extLst>
          </p:cNvPr>
          <p:cNvSpPr>
            <a:spLocks noGrp="1"/>
          </p:cNvSpPr>
          <p:nvPr>
            <p:ph type="body" sz="quarter" idx="3"/>
          </p:nvPr>
        </p:nvSpPr>
        <p:spPr>
          <a:xfrm>
            <a:off x="7917814" y="913449"/>
            <a:ext cx="3434398" cy="823912"/>
          </a:xfrm>
        </p:spPr>
        <p:txBody>
          <a:bodyPr/>
          <a:lstStyle/>
          <a:p>
            <a:pPr algn="r"/>
            <a:r>
              <a:rPr lang="fr-FR" dirty="0"/>
              <a:t>Les chefs d’État de l’Axe</a:t>
            </a:r>
          </a:p>
        </p:txBody>
      </p:sp>
      <p:pic>
        <p:nvPicPr>
          <p:cNvPr id="10" name="Espace réservé du contenu 9">
            <a:extLst>
              <a:ext uri="{FF2B5EF4-FFF2-40B4-BE49-F238E27FC236}">
                <a16:creationId xmlns:a16="http://schemas.microsoft.com/office/drawing/2014/main" id="{CEB2FD8B-073A-46BB-9F0C-EA02E21A7CBB}"/>
              </a:ext>
            </a:extLst>
          </p:cNvPr>
          <p:cNvPicPr>
            <a:picLocks noGrp="1" noChangeAspect="1"/>
          </p:cNvPicPr>
          <p:nvPr>
            <p:ph sz="quarter" idx="4"/>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424010" y="2100908"/>
            <a:ext cx="2605939" cy="4088755"/>
          </a:xfrm>
        </p:spPr>
      </p:pic>
      <p:sp>
        <p:nvSpPr>
          <p:cNvPr id="4" name="ZoneTexte 3">
            <a:extLst>
              <a:ext uri="{FF2B5EF4-FFF2-40B4-BE49-F238E27FC236}">
                <a16:creationId xmlns:a16="http://schemas.microsoft.com/office/drawing/2014/main" id="{B53BCA5E-4E5E-4232-9AF9-431E461E8B6F}"/>
              </a:ext>
            </a:extLst>
          </p:cNvPr>
          <p:cNvSpPr txBox="1"/>
          <p:nvPr/>
        </p:nvSpPr>
        <p:spPr>
          <a:xfrm flipH="1">
            <a:off x="834389" y="5977890"/>
            <a:ext cx="5157787" cy="369332"/>
          </a:xfrm>
          <a:prstGeom prst="rect">
            <a:avLst/>
          </a:prstGeom>
          <a:noFill/>
        </p:spPr>
        <p:txBody>
          <a:bodyPr wrap="square" rtlCol="0">
            <a:spAutoFit/>
          </a:bodyPr>
          <a:lstStyle/>
          <a:p>
            <a:pPr algn="ctr"/>
            <a:r>
              <a:rPr lang="fr-FR" dirty="0"/>
              <a:t>W. Churchill – F. Roosevelt – J. Staline</a:t>
            </a:r>
          </a:p>
        </p:txBody>
      </p:sp>
      <p:sp>
        <p:nvSpPr>
          <p:cNvPr id="6" name="ZoneTexte 5">
            <a:extLst>
              <a:ext uri="{FF2B5EF4-FFF2-40B4-BE49-F238E27FC236}">
                <a16:creationId xmlns:a16="http://schemas.microsoft.com/office/drawing/2014/main" id="{AB3E6252-4051-42A4-9407-090C057C742E}"/>
              </a:ext>
            </a:extLst>
          </p:cNvPr>
          <p:cNvSpPr txBox="1"/>
          <p:nvPr/>
        </p:nvSpPr>
        <p:spPr>
          <a:xfrm rot="10800000" flipV="1">
            <a:off x="7920990" y="6192123"/>
            <a:ext cx="3579861" cy="369332"/>
          </a:xfrm>
          <a:prstGeom prst="rect">
            <a:avLst/>
          </a:prstGeom>
          <a:noFill/>
        </p:spPr>
        <p:txBody>
          <a:bodyPr wrap="square" rtlCol="0">
            <a:spAutoFit/>
          </a:bodyPr>
          <a:lstStyle/>
          <a:p>
            <a:r>
              <a:rPr lang="fr-FR" dirty="0"/>
              <a:t>A. Hitler – Hiro-Hito – B. Mussolini</a:t>
            </a:r>
          </a:p>
        </p:txBody>
      </p:sp>
    </p:spTree>
    <p:extLst>
      <p:ext uri="{BB962C8B-B14F-4D97-AF65-F5344CB8AC3E}">
        <p14:creationId xmlns:p14="http://schemas.microsoft.com/office/powerpoint/2010/main" val="233827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3944B-511D-40DD-A71D-C56A0692FB76}"/>
              </a:ext>
            </a:extLst>
          </p:cNvPr>
          <p:cNvSpPr>
            <a:spLocks noGrp="1"/>
          </p:cNvSpPr>
          <p:nvPr>
            <p:ph type="title"/>
          </p:nvPr>
        </p:nvSpPr>
        <p:spPr/>
        <p:txBody>
          <a:bodyPr/>
          <a:lstStyle/>
          <a:p>
            <a:r>
              <a:rPr lang="fr-FR" dirty="0"/>
              <a:t>La caricature</a:t>
            </a:r>
          </a:p>
        </p:txBody>
      </p:sp>
      <p:pic>
        <p:nvPicPr>
          <p:cNvPr id="5" name="Espace réservé du contenu 4">
            <a:extLst>
              <a:ext uri="{FF2B5EF4-FFF2-40B4-BE49-F238E27FC236}">
                <a16:creationId xmlns:a16="http://schemas.microsoft.com/office/drawing/2014/main" id="{BBA4CCB8-93B2-428B-9F0D-191757F2C8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5879" y="545464"/>
            <a:ext cx="6476091" cy="4918075"/>
          </a:xfrm>
        </p:spPr>
      </p:pic>
      <p:sp>
        <p:nvSpPr>
          <p:cNvPr id="6" name="ZoneTexte 5">
            <a:extLst>
              <a:ext uri="{FF2B5EF4-FFF2-40B4-BE49-F238E27FC236}">
                <a16:creationId xmlns:a16="http://schemas.microsoft.com/office/drawing/2014/main" id="{9DD1A7E3-AB15-4913-B8E8-F0A5767D1F1C}"/>
              </a:ext>
            </a:extLst>
          </p:cNvPr>
          <p:cNvSpPr txBox="1"/>
          <p:nvPr/>
        </p:nvSpPr>
        <p:spPr>
          <a:xfrm>
            <a:off x="240030" y="2251710"/>
            <a:ext cx="4880610" cy="4339650"/>
          </a:xfrm>
          <a:prstGeom prst="rect">
            <a:avLst/>
          </a:prstGeom>
          <a:noFill/>
        </p:spPr>
        <p:txBody>
          <a:bodyPr wrap="square" rtlCol="0">
            <a:spAutoFit/>
          </a:bodyPr>
          <a:lstStyle/>
          <a:p>
            <a:r>
              <a:rPr lang="fr-FR" sz="1600" b="0" i="0" dirty="0">
                <a:solidFill>
                  <a:srgbClr val="000000"/>
                </a:solidFill>
                <a:effectLst/>
                <a:latin typeface="Verdana" panose="020B0604030504040204" pitchFamily="34" charset="0"/>
              </a:rPr>
              <a:t>Cette caricature est une caricature soviétique qui date de 1943 durant la bataille de Stalingrad.</a:t>
            </a:r>
          </a:p>
          <a:p>
            <a:endParaRPr lang="fr-FR" sz="1600" dirty="0">
              <a:solidFill>
                <a:srgbClr val="000000"/>
              </a:solidFill>
              <a:latin typeface="Verdana" panose="020B0604030504040204" pitchFamily="34" charset="0"/>
            </a:endParaRPr>
          </a:p>
          <a:p>
            <a:r>
              <a:rPr lang="fr-FR" sz="1600" b="0" i="0" dirty="0">
                <a:solidFill>
                  <a:srgbClr val="000000"/>
                </a:solidFill>
                <a:effectLst/>
                <a:latin typeface="Verdana" panose="020B0604030504040204" pitchFamily="34" charset="0"/>
              </a:rPr>
              <a:t>La main tendue de Hitler peut traduire trois choses :</a:t>
            </a:r>
          </a:p>
          <a:p>
            <a:br>
              <a:rPr lang="fr-FR" sz="1600" dirty="0"/>
            </a:br>
            <a:r>
              <a:rPr lang="fr-FR" sz="1600" b="0" i="0" dirty="0">
                <a:solidFill>
                  <a:srgbClr val="000000"/>
                </a:solidFill>
                <a:effectLst/>
                <a:latin typeface="Verdana" panose="020B0604030504040204" pitchFamily="34" charset="0"/>
              </a:rPr>
              <a:t>- Le célèbre "</a:t>
            </a:r>
            <a:r>
              <a:rPr lang="fr-FR" sz="1600" b="0" i="0" dirty="0" err="1">
                <a:solidFill>
                  <a:srgbClr val="000000"/>
                </a:solidFill>
                <a:effectLst/>
                <a:latin typeface="Verdana" panose="020B0604030504040204" pitchFamily="34" charset="0"/>
              </a:rPr>
              <a:t>Heil</a:t>
            </a:r>
            <a:r>
              <a:rPr lang="fr-FR" sz="1600" b="0" i="0" dirty="0">
                <a:solidFill>
                  <a:srgbClr val="000000"/>
                </a:solidFill>
                <a:effectLst/>
                <a:latin typeface="Verdana" panose="020B0604030504040204" pitchFamily="34" charset="0"/>
              </a:rPr>
              <a:t> Hitler" que ses soldats exécutent à chacune de ses paroles.</a:t>
            </a:r>
            <a:br>
              <a:rPr lang="fr-FR" sz="1600" dirty="0"/>
            </a:br>
            <a:r>
              <a:rPr lang="fr-FR" sz="1600" b="0" i="0" dirty="0">
                <a:solidFill>
                  <a:srgbClr val="000000"/>
                </a:solidFill>
                <a:effectLst/>
                <a:latin typeface="Verdana" panose="020B0604030504040204" pitchFamily="34" charset="0"/>
              </a:rPr>
              <a:t>- Montre l'objectif que Hitler s'est donné, ici conquérir Stalingrad.</a:t>
            </a:r>
            <a:br>
              <a:rPr lang="fr-FR" sz="1600" dirty="0"/>
            </a:br>
            <a:r>
              <a:rPr lang="fr-FR" sz="1600" b="0" i="0" dirty="0">
                <a:solidFill>
                  <a:srgbClr val="000000"/>
                </a:solidFill>
                <a:effectLst/>
                <a:latin typeface="Verdana" panose="020B0604030504040204" pitchFamily="34" charset="0"/>
              </a:rPr>
              <a:t>- L'influence que Hitler a sur ses troupes qui font ce qu'il leur ordonne sans se rebeller.</a:t>
            </a:r>
          </a:p>
          <a:p>
            <a:endParaRPr lang="fr-FR" sz="1600" dirty="0">
              <a:solidFill>
                <a:srgbClr val="000000"/>
              </a:solidFill>
              <a:latin typeface="Verdana" panose="020B0604030504040204" pitchFamily="34" charset="0"/>
            </a:endParaRPr>
          </a:p>
          <a:p>
            <a:endParaRPr lang="fr-FR" sz="1600" b="0" i="0" dirty="0">
              <a:solidFill>
                <a:srgbClr val="000000"/>
              </a:solidFill>
              <a:effectLst/>
              <a:latin typeface="Verdana" panose="020B0604030504040204" pitchFamily="34" charset="0"/>
            </a:endParaRPr>
          </a:p>
          <a:p>
            <a:endParaRPr lang="fr-FR" sz="1200" dirty="0">
              <a:solidFill>
                <a:srgbClr val="000000"/>
              </a:solidFill>
              <a:latin typeface="Verdana" panose="020B0604030504040204" pitchFamily="34" charset="0"/>
            </a:endParaRPr>
          </a:p>
          <a:p>
            <a:r>
              <a:rPr lang="fr-FR" sz="1200" b="0" i="0" dirty="0">
                <a:solidFill>
                  <a:srgbClr val="000000"/>
                </a:solidFill>
                <a:effectLst/>
                <a:latin typeface="Verdana" panose="020B0604030504040204" pitchFamily="34" charset="0"/>
                <a:hlinkClick r:id="rId3"/>
              </a:rPr>
              <a:t>http://lesimagesdesdictateurs.centerblog.net/4300296-Caricature-d-Hitler</a:t>
            </a:r>
            <a:r>
              <a:rPr lang="fr-FR" sz="1200" b="0" i="0" dirty="0">
                <a:solidFill>
                  <a:srgbClr val="000000"/>
                </a:solidFill>
                <a:effectLst/>
                <a:latin typeface="Verdana" panose="020B0604030504040204" pitchFamily="34" charset="0"/>
              </a:rPr>
              <a:t> </a:t>
            </a:r>
            <a:endParaRPr lang="fr-FR" sz="1200" dirty="0"/>
          </a:p>
        </p:txBody>
      </p:sp>
    </p:spTree>
    <p:extLst>
      <p:ext uri="{BB962C8B-B14F-4D97-AF65-F5344CB8AC3E}">
        <p14:creationId xmlns:p14="http://schemas.microsoft.com/office/powerpoint/2010/main" val="29031432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TotalTime>
  <Words>1229</Words>
  <Application>Microsoft Office PowerPoint</Application>
  <PresentationFormat>Grand écran</PresentationFormat>
  <Paragraphs>89</Paragraphs>
  <Slides>19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Arial</vt:lpstr>
      <vt:lpstr>Arial</vt:lpstr>
      <vt:lpstr>Calibri</vt:lpstr>
      <vt:lpstr>Calibri Light</vt:lpstr>
      <vt:lpstr>franklin_gothic</vt:lpstr>
      <vt:lpstr>Gilroy</vt:lpstr>
      <vt:lpstr>Verdana</vt:lpstr>
      <vt:lpstr>Thème Office</vt:lpstr>
      <vt:lpstr>La Seconde Guerre Mondiale</vt:lpstr>
      <vt:lpstr>La frise chronologique</vt:lpstr>
      <vt:lpstr>Le film documentaire</vt:lpstr>
      <vt:lpstr>La carte (d’évolution)</vt:lpstr>
      <vt:lpstr>La carte  (de répartition)</vt:lpstr>
      <vt:lpstr>Le tableau numérique</vt:lpstr>
      <vt:lpstr>Les chiffres</vt:lpstr>
      <vt:lpstr>Des photos</vt:lpstr>
      <vt:lpstr>La caricature</vt:lpstr>
      <vt:lpstr>Un discours</vt:lpstr>
      <vt:lpstr>Un texte de loi</vt:lpstr>
      <vt:lpstr>…Des photos</vt:lpstr>
      <vt:lpstr>Des affiches</vt:lpstr>
      <vt:lpstr>Des affiches…l’Affiche Rouge</vt:lpstr>
      <vt:lpstr>Des chants</vt:lpstr>
      <vt:lpstr>La lettre testament</vt:lpstr>
      <vt:lpstr>Le journal d’Anne Frank</vt:lpstr>
      <vt:lpstr>Un autre poème…</vt:lpstr>
      <vt:lpstr>Un tableau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Seconde Guerre Mondiale</dc:title>
  <dc:creator>Schoetter Anne</dc:creator>
  <cp:lastModifiedBy>Schoetter Anne</cp:lastModifiedBy>
  <cp:revision>27</cp:revision>
  <dcterms:created xsi:type="dcterms:W3CDTF">2021-05-25T13:43:55Z</dcterms:created>
  <dcterms:modified xsi:type="dcterms:W3CDTF">2021-05-28T15:13:29Z</dcterms:modified>
</cp:coreProperties>
</file>