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256" r:id="rId2"/>
    <p:sldId id="260" r:id="rId3"/>
    <p:sldId id="257" r:id="rId4"/>
    <p:sldId id="263" r:id="rId5"/>
    <p:sldId id="258" r:id="rId6"/>
    <p:sldId id="259" r:id="rId7"/>
    <p:sldId id="261" r:id="rId8"/>
    <p:sldId id="262" r:id="rId9"/>
  </p:sldIdLst>
  <p:sldSz cx="6858000" cy="9906000" type="A4"/>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54"/>
    <p:restoredTop sz="96341"/>
  </p:normalViewPr>
  <p:slideViewPr>
    <p:cSldViewPr snapToGrid="0" snapToObjects="1">
      <p:cViewPr varScale="1">
        <p:scale>
          <a:sx n="54" d="100"/>
          <a:sy n="54" d="100"/>
        </p:scale>
        <p:origin x="284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 y="0"/>
            <a:ext cx="3078427" cy="513508"/>
          </a:xfrm>
          <a:prstGeom prst="rect">
            <a:avLst/>
          </a:prstGeom>
        </p:spPr>
        <p:txBody>
          <a:bodyPr vert="horz" lIns="99050" tIns="49525" rIns="99050" bIns="49525" rtlCol="0"/>
          <a:lstStyle>
            <a:lvl1pPr algn="l">
              <a:defRPr sz="1300"/>
            </a:lvl1pPr>
          </a:lstStyle>
          <a:p>
            <a:endParaRPr lang="fr-FR"/>
          </a:p>
        </p:txBody>
      </p:sp>
      <p:sp>
        <p:nvSpPr>
          <p:cNvPr id="3" name="Espace réservé de la date 2"/>
          <p:cNvSpPr>
            <a:spLocks noGrp="1"/>
          </p:cNvSpPr>
          <p:nvPr>
            <p:ph type="dt" idx="1"/>
          </p:nvPr>
        </p:nvSpPr>
        <p:spPr>
          <a:xfrm>
            <a:off x="4023995" y="0"/>
            <a:ext cx="3078427" cy="513508"/>
          </a:xfrm>
          <a:prstGeom prst="rect">
            <a:avLst/>
          </a:prstGeom>
        </p:spPr>
        <p:txBody>
          <a:bodyPr vert="horz" lIns="99050" tIns="49525" rIns="99050" bIns="49525" rtlCol="0"/>
          <a:lstStyle>
            <a:lvl1pPr algn="r">
              <a:defRPr sz="1300"/>
            </a:lvl1pPr>
          </a:lstStyle>
          <a:p>
            <a:fld id="{9C4FF5E7-FB0F-524D-BC3A-2B6C82F0551F}" type="datetimeFigureOut">
              <a:rPr lang="fr-FR" smtClean="0"/>
              <a:t>04/11/2024</a:t>
            </a:fld>
            <a:endParaRPr lang="fr-FR"/>
          </a:p>
        </p:txBody>
      </p:sp>
      <p:sp>
        <p:nvSpPr>
          <p:cNvPr id="4" name="Espace réservé de l'image des diapositives 3"/>
          <p:cNvSpPr>
            <a:spLocks noGrp="1" noRot="1" noChangeAspect="1"/>
          </p:cNvSpPr>
          <p:nvPr>
            <p:ph type="sldImg" idx="2"/>
          </p:nvPr>
        </p:nvSpPr>
        <p:spPr>
          <a:xfrm>
            <a:off x="2355850" y="1279525"/>
            <a:ext cx="2392363" cy="3454400"/>
          </a:xfrm>
          <a:prstGeom prst="rect">
            <a:avLst/>
          </a:prstGeom>
          <a:noFill/>
          <a:ln w="12700">
            <a:solidFill>
              <a:prstClr val="black"/>
            </a:solidFill>
          </a:ln>
        </p:spPr>
        <p:txBody>
          <a:bodyPr vert="horz" lIns="99050" tIns="49525" rIns="99050" bIns="49525" rtlCol="0" anchor="ctr"/>
          <a:lstStyle/>
          <a:p>
            <a:endParaRPr lang="fr-FR"/>
          </a:p>
        </p:txBody>
      </p:sp>
      <p:sp>
        <p:nvSpPr>
          <p:cNvPr id="5" name="Espace réservé des notes 4"/>
          <p:cNvSpPr>
            <a:spLocks noGrp="1"/>
          </p:cNvSpPr>
          <p:nvPr>
            <p:ph type="body" sz="quarter" idx="3"/>
          </p:nvPr>
        </p:nvSpPr>
        <p:spPr>
          <a:xfrm>
            <a:off x="710407" y="4925408"/>
            <a:ext cx="5683250" cy="4029879"/>
          </a:xfrm>
          <a:prstGeom prst="rect">
            <a:avLst/>
          </a:prstGeom>
        </p:spPr>
        <p:txBody>
          <a:bodyPr vert="horz" lIns="99050" tIns="49525" rIns="99050" bIns="49525"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3" y="9721107"/>
            <a:ext cx="3078427" cy="513507"/>
          </a:xfrm>
          <a:prstGeom prst="rect">
            <a:avLst/>
          </a:prstGeom>
        </p:spPr>
        <p:txBody>
          <a:bodyPr vert="horz" lIns="99050" tIns="49525" rIns="99050" bIns="49525"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4023995" y="9721107"/>
            <a:ext cx="3078427" cy="513507"/>
          </a:xfrm>
          <a:prstGeom prst="rect">
            <a:avLst/>
          </a:prstGeom>
        </p:spPr>
        <p:txBody>
          <a:bodyPr vert="horz" lIns="99050" tIns="49525" rIns="99050" bIns="49525" rtlCol="0" anchor="b"/>
          <a:lstStyle>
            <a:lvl1pPr algn="r">
              <a:defRPr sz="1300"/>
            </a:lvl1pPr>
          </a:lstStyle>
          <a:p>
            <a:fld id="{2DFE47DA-1E1F-3B40-B0A2-B8984EF92046}" type="slidenum">
              <a:rPr lang="fr-FR" smtClean="0"/>
              <a:t>‹N°›</a:t>
            </a:fld>
            <a:endParaRPr lang="fr-FR"/>
          </a:p>
        </p:txBody>
      </p:sp>
    </p:spTree>
    <p:extLst>
      <p:ext uri="{BB962C8B-B14F-4D97-AF65-F5344CB8AC3E}">
        <p14:creationId xmlns:p14="http://schemas.microsoft.com/office/powerpoint/2010/main" val="1744846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805128F6-12D3-084F-B1B7-E981BAA01450}" type="datetime1">
              <a:rPr lang="fr-FR" smtClean="0"/>
              <a:t>04/11/2024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F911E5C-BC5D-8244-B5C3-C0C20A2DE86B}" type="slidenum">
              <a:rPr lang="fr-FR" smtClean="0"/>
              <a:t>‹N°›</a:t>
            </a:fld>
            <a:endParaRPr lang="fr-FR"/>
          </a:p>
        </p:txBody>
      </p:sp>
    </p:spTree>
    <p:extLst>
      <p:ext uri="{BB962C8B-B14F-4D97-AF65-F5344CB8AC3E}">
        <p14:creationId xmlns:p14="http://schemas.microsoft.com/office/powerpoint/2010/main" val="2116004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3E10E67-32EE-8949-9803-9D0519E10120}" type="datetime1">
              <a:rPr lang="fr-FR" smtClean="0"/>
              <a:t>04/11/2024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F911E5C-BC5D-8244-B5C3-C0C20A2DE86B}" type="slidenum">
              <a:rPr lang="fr-FR" smtClean="0"/>
              <a:t>‹N°›</a:t>
            </a:fld>
            <a:endParaRPr lang="fr-FR"/>
          </a:p>
        </p:txBody>
      </p:sp>
    </p:spTree>
    <p:extLst>
      <p:ext uri="{BB962C8B-B14F-4D97-AF65-F5344CB8AC3E}">
        <p14:creationId xmlns:p14="http://schemas.microsoft.com/office/powerpoint/2010/main" val="1362036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C86C29B-E133-2147-9DE4-68BD531388EC}" type="datetime1">
              <a:rPr lang="fr-FR" smtClean="0"/>
              <a:t>04/11/2024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F911E5C-BC5D-8244-B5C3-C0C20A2DE86B}" type="slidenum">
              <a:rPr lang="fr-FR" smtClean="0"/>
              <a:t>‹N°›</a:t>
            </a:fld>
            <a:endParaRPr lang="fr-FR"/>
          </a:p>
        </p:txBody>
      </p:sp>
    </p:spTree>
    <p:extLst>
      <p:ext uri="{BB962C8B-B14F-4D97-AF65-F5344CB8AC3E}">
        <p14:creationId xmlns:p14="http://schemas.microsoft.com/office/powerpoint/2010/main" val="2509754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A61247E-2A2A-AA4C-9DAD-B4CB582EEFDF}" type="datetime1">
              <a:rPr lang="fr-FR" smtClean="0"/>
              <a:t>04/11/2024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F911E5C-BC5D-8244-B5C3-C0C20A2DE86B}" type="slidenum">
              <a:rPr lang="fr-FR" smtClean="0"/>
              <a:t>‹N°›</a:t>
            </a:fld>
            <a:endParaRPr lang="fr-FR"/>
          </a:p>
        </p:txBody>
      </p:sp>
    </p:spTree>
    <p:extLst>
      <p:ext uri="{BB962C8B-B14F-4D97-AF65-F5344CB8AC3E}">
        <p14:creationId xmlns:p14="http://schemas.microsoft.com/office/powerpoint/2010/main" val="701282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FA596FF-483B-F74C-97B4-80D4FB1B85D0}" type="datetime1">
              <a:rPr lang="fr-FR" smtClean="0"/>
              <a:t>04/11/2024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F911E5C-BC5D-8244-B5C3-C0C20A2DE86B}" type="slidenum">
              <a:rPr lang="fr-FR" smtClean="0"/>
              <a:t>‹N°›</a:t>
            </a:fld>
            <a:endParaRPr lang="fr-FR"/>
          </a:p>
        </p:txBody>
      </p:sp>
    </p:spTree>
    <p:extLst>
      <p:ext uri="{BB962C8B-B14F-4D97-AF65-F5344CB8AC3E}">
        <p14:creationId xmlns:p14="http://schemas.microsoft.com/office/powerpoint/2010/main" val="3613634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106F100-4235-9E46-817C-55BEB145031D}" type="datetime1">
              <a:rPr lang="fr-FR" smtClean="0"/>
              <a:t>04/11/2024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F911E5C-BC5D-8244-B5C3-C0C20A2DE86B}" type="slidenum">
              <a:rPr lang="fr-FR" smtClean="0"/>
              <a:t>‹N°›</a:t>
            </a:fld>
            <a:endParaRPr lang="fr-FR"/>
          </a:p>
        </p:txBody>
      </p:sp>
    </p:spTree>
    <p:extLst>
      <p:ext uri="{BB962C8B-B14F-4D97-AF65-F5344CB8AC3E}">
        <p14:creationId xmlns:p14="http://schemas.microsoft.com/office/powerpoint/2010/main" val="729098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793E665-CE43-214B-811E-8DE600C94405}" type="datetime1">
              <a:rPr lang="fr-FR" smtClean="0"/>
              <a:t>04/11/2024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7F911E5C-BC5D-8244-B5C3-C0C20A2DE86B}" type="slidenum">
              <a:rPr lang="fr-FR" smtClean="0"/>
              <a:t>‹N°›</a:t>
            </a:fld>
            <a:endParaRPr lang="fr-FR"/>
          </a:p>
        </p:txBody>
      </p:sp>
    </p:spTree>
    <p:extLst>
      <p:ext uri="{BB962C8B-B14F-4D97-AF65-F5344CB8AC3E}">
        <p14:creationId xmlns:p14="http://schemas.microsoft.com/office/powerpoint/2010/main" val="261659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81DDCDCE-5C64-0A48-9E29-B26D0BFA68AE}" type="datetime1">
              <a:rPr lang="fr-FR" smtClean="0"/>
              <a:t>04/11/2024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7F911E5C-BC5D-8244-B5C3-C0C20A2DE86B}" type="slidenum">
              <a:rPr lang="fr-FR" smtClean="0"/>
              <a:t>‹N°›</a:t>
            </a:fld>
            <a:endParaRPr lang="fr-FR"/>
          </a:p>
        </p:txBody>
      </p:sp>
    </p:spTree>
    <p:extLst>
      <p:ext uri="{BB962C8B-B14F-4D97-AF65-F5344CB8AC3E}">
        <p14:creationId xmlns:p14="http://schemas.microsoft.com/office/powerpoint/2010/main" val="2236284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ADBBB2-5522-164D-81A8-12FCE9C24916}" type="datetime1">
              <a:rPr lang="fr-FR" smtClean="0"/>
              <a:t>04/11/2024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7F911E5C-BC5D-8244-B5C3-C0C20A2DE86B}" type="slidenum">
              <a:rPr lang="fr-FR" smtClean="0"/>
              <a:t>‹N°›</a:t>
            </a:fld>
            <a:endParaRPr lang="fr-FR"/>
          </a:p>
        </p:txBody>
      </p:sp>
    </p:spTree>
    <p:extLst>
      <p:ext uri="{BB962C8B-B14F-4D97-AF65-F5344CB8AC3E}">
        <p14:creationId xmlns:p14="http://schemas.microsoft.com/office/powerpoint/2010/main" val="2378834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1CADA96-70B9-BE44-9279-C1F030B462EA}" type="datetime1">
              <a:rPr lang="fr-FR" smtClean="0"/>
              <a:t>04/11/2024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F911E5C-BC5D-8244-B5C3-C0C20A2DE86B}" type="slidenum">
              <a:rPr lang="fr-FR" smtClean="0"/>
              <a:t>‹N°›</a:t>
            </a:fld>
            <a:endParaRPr lang="fr-FR"/>
          </a:p>
        </p:txBody>
      </p:sp>
    </p:spTree>
    <p:extLst>
      <p:ext uri="{BB962C8B-B14F-4D97-AF65-F5344CB8AC3E}">
        <p14:creationId xmlns:p14="http://schemas.microsoft.com/office/powerpoint/2010/main" val="1134512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8E22605-B605-B141-B9E4-F6124FBF7D72}" type="datetime1">
              <a:rPr lang="fr-FR" smtClean="0"/>
              <a:t>04/11/2024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F911E5C-BC5D-8244-B5C3-C0C20A2DE86B}" type="slidenum">
              <a:rPr lang="fr-FR" smtClean="0"/>
              <a:t>‹N°›</a:t>
            </a:fld>
            <a:endParaRPr lang="fr-FR"/>
          </a:p>
        </p:txBody>
      </p:sp>
    </p:spTree>
    <p:extLst>
      <p:ext uri="{BB962C8B-B14F-4D97-AF65-F5344CB8AC3E}">
        <p14:creationId xmlns:p14="http://schemas.microsoft.com/office/powerpoint/2010/main" val="3398623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63E0DF3-7277-364E-9F37-DA872A8811EF}" type="datetime1">
              <a:rPr lang="fr-FR" smtClean="0"/>
              <a:t>04/11/2024</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F911E5C-BC5D-8244-B5C3-C0C20A2DE86B}" type="slidenum">
              <a:rPr lang="fr-FR" smtClean="0"/>
              <a:t>‹N°›</a:t>
            </a:fld>
            <a:endParaRPr lang="fr-FR"/>
          </a:p>
        </p:txBody>
      </p:sp>
    </p:spTree>
    <p:extLst>
      <p:ext uri="{BB962C8B-B14F-4D97-AF65-F5344CB8AC3E}">
        <p14:creationId xmlns:p14="http://schemas.microsoft.com/office/powerpoint/2010/main" val="13051222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image" Target="../media/image9.svg"/><Relationship Id="rId18" Type="http://schemas.openxmlformats.org/officeDocument/2006/relationships/image" Target="../media/image9.png"/><Relationship Id="rId26" Type="http://schemas.openxmlformats.org/officeDocument/2006/relationships/image" Target="../media/image13.png"/><Relationship Id="rId39" Type="http://schemas.openxmlformats.org/officeDocument/2006/relationships/image" Target="../media/image35.svg"/><Relationship Id="rId21" Type="http://schemas.openxmlformats.org/officeDocument/2006/relationships/image" Target="../media/image17.svg"/><Relationship Id="rId34" Type="http://schemas.openxmlformats.org/officeDocument/2006/relationships/image" Target="../media/image17.png"/><Relationship Id="rId42" Type="http://schemas.openxmlformats.org/officeDocument/2006/relationships/image" Target="../media/image21.png"/><Relationship Id="rId7" Type="http://schemas.openxmlformats.org/officeDocument/2006/relationships/hyperlink" Target="http://blog.ac-versailles.fr/lesnouvellesdebizet/index.php/page/3" TargetMode="External"/><Relationship Id="rId2" Type="http://schemas.openxmlformats.org/officeDocument/2006/relationships/image" Target="../media/image1.jpeg"/><Relationship Id="rId16" Type="http://schemas.openxmlformats.org/officeDocument/2006/relationships/image" Target="../media/image8.png"/><Relationship Id="rId20" Type="http://schemas.openxmlformats.org/officeDocument/2006/relationships/image" Target="../media/image10.png"/><Relationship Id="rId29" Type="http://schemas.openxmlformats.org/officeDocument/2006/relationships/image" Target="../media/image25.svg"/><Relationship Id="rId41" Type="http://schemas.openxmlformats.org/officeDocument/2006/relationships/image" Target="../media/image37.svg"/><Relationship Id="rId1" Type="http://schemas.openxmlformats.org/officeDocument/2006/relationships/slideLayout" Target="../slideLayouts/slideLayout1.xml"/><Relationship Id="rId6" Type="http://schemas.openxmlformats.org/officeDocument/2006/relationships/hyperlink" Target="mailto:0780926h@ac-versailles.fr" TargetMode="External"/><Relationship Id="rId11" Type="http://schemas.openxmlformats.org/officeDocument/2006/relationships/image" Target="../media/image7.svg"/><Relationship Id="rId24" Type="http://schemas.openxmlformats.org/officeDocument/2006/relationships/image" Target="../media/image12.png"/><Relationship Id="rId32" Type="http://schemas.openxmlformats.org/officeDocument/2006/relationships/image" Target="../media/image16.png"/><Relationship Id="rId37" Type="http://schemas.openxmlformats.org/officeDocument/2006/relationships/image" Target="../media/image33.svg"/><Relationship Id="rId40" Type="http://schemas.openxmlformats.org/officeDocument/2006/relationships/image" Target="../media/image20.png"/><Relationship Id="rId5" Type="http://schemas.openxmlformats.org/officeDocument/2006/relationships/image" Target="../media/image3.jpeg"/><Relationship Id="rId15" Type="http://schemas.openxmlformats.org/officeDocument/2006/relationships/image" Target="../media/image11.svg"/><Relationship Id="rId23" Type="http://schemas.openxmlformats.org/officeDocument/2006/relationships/image" Target="../media/image19.svg"/><Relationship Id="rId28" Type="http://schemas.openxmlformats.org/officeDocument/2006/relationships/image" Target="../media/image14.png"/><Relationship Id="rId36" Type="http://schemas.openxmlformats.org/officeDocument/2006/relationships/image" Target="../media/image18.png"/><Relationship Id="rId10" Type="http://schemas.openxmlformats.org/officeDocument/2006/relationships/image" Target="../media/image5.png"/><Relationship Id="rId19" Type="http://schemas.openxmlformats.org/officeDocument/2006/relationships/image" Target="../media/image15.svg"/><Relationship Id="rId31" Type="http://schemas.openxmlformats.org/officeDocument/2006/relationships/image" Target="../media/image27.svg"/><Relationship Id="rId4" Type="http://schemas.openxmlformats.org/officeDocument/2006/relationships/image" Target="https://encrypted-tbn0.gstatic.com/images?q=tbn:ANd9GcRZVjy1OBNbasFG1pt2nDlPmLO-r4KuQ-uAKQ&amp;usqp=CAU" TargetMode="External"/><Relationship Id="rId9" Type="http://schemas.openxmlformats.org/officeDocument/2006/relationships/image" Target="../media/image5.svg"/><Relationship Id="rId14" Type="http://schemas.openxmlformats.org/officeDocument/2006/relationships/image" Target="../media/image7.png"/><Relationship Id="rId22" Type="http://schemas.openxmlformats.org/officeDocument/2006/relationships/image" Target="../media/image11.png"/><Relationship Id="rId27" Type="http://schemas.openxmlformats.org/officeDocument/2006/relationships/image" Target="../media/image23.svg"/><Relationship Id="rId30" Type="http://schemas.openxmlformats.org/officeDocument/2006/relationships/image" Target="../media/image15.png"/><Relationship Id="rId35" Type="http://schemas.openxmlformats.org/officeDocument/2006/relationships/image" Target="../media/image31.svg"/><Relationship Id="rId8" Type="http://schemas.openxmlformats.org/officeDocument/2006/relationships/image" Target="../media/image4.png"/><Relationship Id="rId3" Type="http://schemas.openxmlformats.org/officeDocument/2006/relationships/image" Target="../media/image2.jpeg"/><Relationship Id="rId12" Type="http://schemas.openxmlformats.org/officeDocument/2006/relationships/image" Target="../media/image6.png"/><Relationship Id="rId17" Type="http://schemas.openxmlformats.org/officeDocument/2006/relationships/image" Target="../media/image13.svg"/><Relationship Id="rId25" Type="http://schemas.openxmlformats.org/officeDocument/2006/relationships/image" Target="../media/image21.svg"/><Relationship Id="rId33" Type="http://schemas.openxmlformats.org/officeDocument/2006/relationships/image" Target="../media/image29.svg"/><Relationship Id="rId38" Type="http://schemas.openxmlformats.org/officeDocument/2006/relationships/image" Target="../media/image1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 xmlns:a16="http://schemas.microsoft.com/office/drawing/2014/main" id="{77D874F6-6F95-A740-B9D5-FEF299FCB2E6}"/>
              </a:ext>
            </a:extLst>
          </p:cNvPr>
          <p:cNvPicPr>
            <a:picLocks/>
          </p:cNvPicPr>
          <p:nvPr/>
        </p:nvPicPr>
        <p:blipFill>
          <a:blip r:embed="rId2"/>
          <a:stretch>
            <a:fillRect/>
          </a:stretch>
        </p:blipFill>
        <p:spPr>
          <a:xfrm>
            <a:off x="4269262" y="59409"/>
            <a:ext cx="2520000" cy="1407600"/>
          </a:xfrm>
          <a:prstGeom prst="rect">
            <a:avLst/>
          </a:prstGeom>
          <a:effectLst>
            <a:outerShdw blurRad="63500" sx="102000" sy="102000" algn="ctr" rotWithShape="0">
              <a:prstClr val="black">
                <a:alpha val="40000"/>
              </a:prstClr>
            </a:outerShdw>
          </a:effectLst>
        </p:spPr>
      </p:pic>
      <p:pic>
        <p:nvPicPr>
          <p:cNvPr id="1025" name="Image 2" descr="Les Nouvelles de Bizet">
            <a:extLst>
              <a:ext uri="{FF2B5EF4-FFF2-40B4-BE49-F238E27FC236}">
                <a16:creationId xmlns="" xmlns:a16="http://schemas.microsoft.com/office/drawing/2014/main" id="{72BABE79-F25A-0D40-A2CD-1F106B626ED5}"/>
              </a:ext>
            </a:extLst>
          </p:cNvPr>
          <p:cNvPicPr>
            <a:picLocks noChangeAspect="1" noChangeArrowheads="1"/>
          </p:cNvPicPr>
          <p:nvPr/>
        </p:nvPicPr>
        <p:blipFill rotWithShape="1">
          <a:blip r:embed="rId3" r:link="rId4">
            <a:extLst>
              <a:ext uri="{28A0092B-C50C-407E-A947-70E740481C1C}">
                <a14:useLocalDpi xmlns:a14="http://schemas.microsoft.com/office/drawing/2010/main" val="0"/>
              </a:ext>
            </a:extLst>
          </a:blip>
          <a:srcRect l="15481" t="3529" r="10424" b="20534"/>
          <a:stretch>
            <a:fillRect/>
          </a:stretch>
        </p:blipFill>
        <p:spPr bwMode="auto">
          <a:xfrm>
            <a:off x="2685239" y="227781"/>
            <a:ext cx="1493249" cy="1061237"/>
          </a:xfrm>
          <a:prstGeom prst="rect">
            <a:avLst/>
          </a:prstGeom>
          <a:noFill/>
          <a:effectLst>
            <a:outerShdw blurRad="63500" sx="102000" sy="102000" algn="ctr"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13" name="Image 12">
            <a:extLst>
              <a:ext uri="{FF2B5EF4-FFF2-40B4-BE49-F238E27FC236}">
                <a16:creationId xmlns="" xmlns:a16="http://schemas.microsoft.com/office/drawing/2014/main" id="{1DE967C8-DBB4-9344-A09B-725BECDBCA98}"/>
              </a:ext>
            </a:extLst>
          </p:cNvPr>
          <p:cNvPicPr>
            <a:picLocks/>
          </p:cNvPicPr>
          <p:nvPr/>
        </p:nvPicPr>
        <p:blipFill>
          <a:blip r:embed="rId5">
            <a:extLst>
              <a:ext uri="{28A0092B-C50C-407E-A947-70E740481C1C}">
                <a14:useLocalDpi xmlns:a14="http://schemas.microsoft.com/office/drawing/2010/main" val="0"/>
              </a:ext>
            </a:extLst>
          </a:blip>
          <a:srcRect/>
          <a:stretch>
            <a:fillRect/>
          </a:stretch>
        </p:blipFill>
        <p:spPr bwMode="auto">
          <a:xfrm>
            <a:off x="70729" y="30193"/>
            <a:ext cx="2520000" cy="1404937"/>
          </a:xfrm>
          <a:prstGeom prst="rect">
            <a:avLst/>
          </a:prstGeom>
          <a:noFill/>
          <a:ln>
            <a:noFill/>
          </a:ln>
          <a:effectLst>
            <a:outerShdw blurRad="63500" sx="102000" sy="102000" algn="ctr" rotWithShape="0">
              <a:prstClr val="black">
                <a:alpha val="40000"/>
              </a:prstClr>
            </a:outerShdw>
          </a:effectLst>
        </p:spPr>
      </p:pic>
      <p:sp>
        <p:nvSpPr>
          <p:cNvPr id="4" name="Rectangle : coins arrondis 3">
            <a:extLst>
              <a:ext uri="{FF2B5EF4-FFF2-40B4-BE49-F238E27FC236}">
                <a16:creationId xmlns="" xmlns:a16="http://schemas.microsoft.com/office/drawing/2014/main" id="{B35EDF3F-2CA6-CC43-820C-45736C50AB48}"/>
              </a:ext>
            </a:extLst>
          </p:cNvPr>
          <p:cNvSpPr/>
          <p:nvPr/>
        </p:nvSpPr>
        <p:spPr>
          <a:xfrm>
            <a:off x="2246709" y="1552315"/>
            <a:ext cx="2364582" cy="624423"/>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fr-FR" dirty="0">
                <a:solidFill>
                  <a:srgbClr val="000000"/>
                </a:solidFill>
                <a:effectLst/>
                <a:latin typeface="Comic Sans MS" panose="030F0902030302020204" pitchFamily="66" charset="0"/>
                <a:ea typeface="Times New Roman" panose="02020603050405020304" pitchFamily="18" charset="0"/>
              </a:rPr>
              <a:t>Groupe scolaire Bizet d’Ormesson :</a:t>
            </a:r>
            <a:endParaRPr lang="fr-FR" sz="1000" dirty="0">
              <a:effectLst/>
              <a:latin typeface="Times New Roman" panose="02020603050405020304" pitchFamily="18" charset="0"/>
              <a:ea typeface="Times New Roman" panose="02020603050405020304" pitchFamily="18" charset="0"/>
            </a:endParaRPr>
          </a:p>
        </p:txBody>
      </p:sp>
      <p:sp>
        <p:nvSpPr>
          <p:cNvPr id="6" name="Carré corné 5">
            <a:extLst>
              <a:ext uri="{FF2B5EF4-FFF2-40B4-BE49-F238E27FC236}">
                <a16:creationId xmlns="" xmlns:a16="http://schemas.microsoft.com/office/drawing/2014/main" id="{DFE5032B-2B93-514B-9670-A1F683D0A627}"/>
              </a:ext>
            </a:extLst>
          </p:cNvPr>
          <p:cNvSpPr/>
          <p:nvPr/>
        </p:nvSpPr>
        <p:spPr>
          <a:xfrm>
            <a:off x="113591" y="2488357"/>
            <a:ext cx="4497700" cy="998094"/>
          </a:xfrm>
          <a:prstGeom prst="foldedCorner">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path path="circle">
              <a:fillToRect l="50000" t="50000" r="50000" b="5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01.30.45.02.08</a:t>
            </a:r>
          </a:p>
          <a:p>
            <a:pPr algn="ctr">
              <a:lnSpc>
                <a:spcPct val="150000"/>
              </a:lnSpc>
            </a:pPr>
            <a:r>
              <a:rPr lang="fr-FR" sz="1400" b="1" dirty="0">
                <a:solidFill>
                  <a:schemeClr val="tx1"/>
                </a:solidFill>
                <a:effectLst/>
                <a:uFill>
                  <a:solidFill>
                    <a:srgbClr val="0562C1"/>
                  </a:solidFill>
                </a:uFill>
                <a:latin typeface="Calibri" panose="020F0502020204030204" pitchFamily="34" charset="0"/>
                <a:ea typeface="Times New Roman" panose="02020603050405020304" pitchFamily="18" charset="0"/>
                <a:cs typeface="Calibri" panose="020F0502020204030204" pitchFamily="34" charset="0"/>
                <a:hlinkClick r:id="rId6">
                  <a:extLst>
                    <a:ext uri="{A12FA001-AC4F-418D-AE19-62706E023703}">
                      <ahyp:hlinkClr xmlns="" xmlns:ahyp="http://schemas.microsoft.com/office/drawing/2018/hyperlinkcolor" val="tx"/>
                    </a:ext>
                  </a:extLst>
                </a:hlinkClick>
              </a:rPr>
              <a:t>: 0780926h@ac-versailles.fr</a:t>
            </a:r>
            <a:r>
              <a:rPr lang="fr-FR" sz="1400" b="1" spc="5"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endParaRPr lang="fr-FR" sz="14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algn="ctr">
              <a:lnSpc>
                <a:spcPct val="150000"/>
              </a:lnSpc>
            </a:pPr>
            <a:r>
              <a:rPr lang="fr-FR" sz="14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BLOG</a:t>
            </a:r>
            <a:r>
              <a:rPr lang="fr-FR" sz="1400" b="1" spc="-25"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lang="fr-FR" sz="14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t>
            </a:r>
            <a:r>
              <a:rPr lang="fr-FR" sz="1400" b="1" spc="-25"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lang="fr-FR" sz="14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t>
            </a:r>
            <a:r>
              <a:rPr lang="fr-FR" sz="1400" b="1" spc="-1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lang="fr-FR" sz="14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hlinkClick r:id="rId7"/>
              </a:rPr>
              <a:t>lesnouvellesdebizet</a:t>
            </a:r>
            <a:r>
              <a:rPr lang="fr-FR" sz="1400" b="1" spc="-3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lang="fr-FR" sz="14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t>
            </a:r>
            <a:endParaRPr lang="fr-FR" sz="11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p:txBody>
      </p:sp>
      <p:pic>
        <p:nvPicPr>
          <p:cNvPr id="8" name="Graphique 7" descr="Combiné">
            <a:extLst>
              <a:ext uri="{FF2B5EF4-FFF2-40B4-BE49-F238E27FC236}">
                <a16:creationId xmlns="" xmlns:a16="http://schemas.microsoft.com/office/drawing/2014/main" id="{1D265459-EADB-6240-86B8-ED3CB29B2157}"/>
              </a:ext>
            </a:extLst>
          </p:cNvPr>
          <p:cNvPicPr>
            <a:picLocks noChangeAspect="1"/>
          </p:cNvPicPr>
          <p:nvPr/>
        </p:nvPicPr>
        <p:blipFill>
          <a:blip r:embed="rId8">
            <a:extLst>
              <a:ext uri="{96DAC541-7B7A-43D3-8B79-37D633B846F1}">
                <asvg:svgBlip xmlns="" xmlns:asvg="http://schemas.microsoft.com/office/drawing/2016/SVG/main" r:embed="rId9"/>
              </a:ext>
            </a:extLst>
          </a:blip>
          <a:stretch>
            <a:fillRect/>
          </a:stretch>
        </p:blipFill>
        <p:spPr>
          <a:xfrm>
            <a:off x="1435893" y="2493366"/>
            <a:ext cx="350044" cy="350044"/>
          </a:xfrm>
          <a:prstGeom prst="rect">
            <a:avLst/>
          </a:prstGeom>
        </p:spPr>
      </p:pic>
      <p:pic>
        <p:nvPicPr>
          <p:cNvPr id="10" name="Graphique 9" descr="Courrier">
            <a:extLst>
              <a:ext uri="{FF2B5EF4-FFF2-40B4-BE49-F238E27FC236}">
                <a16:creationId xmlns="" xmlns:a16="http://schemas.microsoft.com/office/drawing/2014/main" id="{1838345C-E638-6A4A-8BF3-F9C03501EF3B}"/>
              </a:ext>
            </a:extLst>
          </p:cNvPr>
          <p:cNvPicPr>
            <a:picLocks noChangeAspect="1"/>
          </p:cNvPicPr>
          <p:nvPr/>
        </p:nvPicPr>
        <p:blipFill>
          <a:blip r:embed="rId10">
            <a:extLst>
              <a:ext uri="{96DAC541-7B7A-43D3-8B79-37D633B846F1}">
                <asvg:svgBlip xmlns="" xmlns:asvg="http://schemas.microsoft.com/office/drawing/2016/SVG/main" r:embed="rId11"/>
              </a:ext>
            </a:extLst>
          </a:blip>
          <a:stretch>
            <a:fillRect/>
          </a:stretch>
        </p:blipFill>
        <p:spPr>
          <a:xfrm>
            <a:off x="932333" y="2752040"/>
            <a:ext cx="350044" cy="350044"/>
          </a:xfrm>
          <a:prstGeom prst="rect">
            <a:avLst/>
          </a:prstGeom>
        </p:spPr>
      </p:pic>
      <p:pic>
        <p:nvPicPr>
          <p:cNvPr id="12" name="Graphique 11" descr="Internet">
            <a:extLst>
              <a:ext uri="{FF2B5EF4-FFF2-40B4-BE49-F238E27FC236}">
                <a16:creationId xmlns="" xmlns:a16="http://schemas.microsoft.com/office/drawing/2014/main" id="{2DB5C046-CF4E-3B44-8EB0-13B237F5C964}"/>
              </a:ext>
            </a:extLst>
          </p:cNvPr>
          <p:cNvPicPr>
            <a:picLocks noChangeAspect="1"/>
          </p:cNvPicPr>
          <p:nvPr/>
        </p:nvPicPr>
        <p:blipFill>
          <a:blip r:embed="rId12">
            <a:extLst>
              <a:ext uri="{96DAC541-7B7A-43D3-8B79-37D633B846F1}">
                <asvg:svgBlip xmlns="" xmlns:asvg="http://schemas.microsoft.com/office/drawing/2016/SVG/main" r:embed="rId13"/>
              </a:ext>
            </a:extLst>
          </a:blip>
          <a:stretch>
            <a:fillRect/>
          </a:stretch>
        </p:blipFill>
        <p:spPr>
          <a:xfrm>
            <a:off x="787379" y="3072306"/>
            <a:ext cx="398483" cy="398483"/>
          </a:xfrm>
          <a:prstGeom prst="rect">
            <a:avLst/>
          </a:prstGeom>
        </p:spPr>
      </p:pic>
      <p:sp>
        <p:nvSpPr>
          <p:cNvPr id="16" name="Parchemin horizontal 15">
            <a:extLst>
              <a:ext uri="{FF2B5EF4-FFF2-40B4-BE49-F238E27FC236}">
                <a16:creationId xmlns="" xmlns:a16="http://schemas.microsoft.com/office/drawing/2014/main" id="{55EDB1D0-3849-B545-AF06-48FB5A47A3CE}"/>
              </a:ext>
            </a:extLst>
          </p:cNvPr>
          <p:cNvSpPr/>
          <p:nvPr/>
        </p:nvSpPr>
        <p:spPr>
          <a:xfrm>
            <a:off x="159437" y="3974615"/>
            <a:ext cx="6539126" cy="1075714"/>
          </a:xfrm>
          <a:prstGeom prst="horizontalScroll">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l="50000" t="50000" r="50000" b="5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a:solidFill>
                  <a:schemeClr val="tx1"/>
                </a:solidFill>
                <a:latin typeface="Comic Sans MS" panose="030F0902030302020204" pitchFamily="66" charset="0"/>
              </a:rPr>
              <a:t>Règlement Intérieur du groupe scolaire : </a:t>
            </a:r>
          </a:p>
        </p:txBody>
      </p:sp>
      <p:sp>
        <p:nvSpPr>
          <p:cNvPr id="19" name="ZoneTexte 18">
            <a:extLst>
              <a:ext uri="{FF2B5EF4-FFF2-40B4-BE49-F238E27FC236}">
                <a16:creationId xmlns="" xmlns:a16="http://schemas.microsoft.com/office/drawing/2014/main" id="{957F82B9-9A37-2142-B767-10996D5D50E4}"/>
              </a:ext>
            </a:extLst>
          </p:cNvPr>
          <p:cNvSpPr txBox="1"/>
          <p:nvPr/>
        </p:nvSpPr>
        <p:spPr>
          <a:xfrm>
            <a:off x="342900" y="4912104"/>
            <a:ext cx="6355663" cy="577081"/>
          </a:xfrm>
          <a:prstGeom prst="rect">
            <a:avLst/>
          </a:prstGeom>
          <a:noFill/>
        </p:spPr>
        <p:txBody>
          <a:bodyPr wrap="square" rtlCol="0">
            <a:spAutoFit/>
          </a:bodyPr>
          <a:lstStyle/>
          <a:p>
            <a:pPr algn="just"/>
            <a:r>
              <a:rPr lang="fr-FR" sz="1050" i="1" dirty="0"/>
              <a:t>Le présent règlement intérieur est établi sur la base du document de référence suivant : Règlement type départemental des écoles maternelles et élémentaires (département des Yvelines) réactualisé en 2022 (art. R411-5 du code de L’Éducation)</a:t>
            </a:r>
            <a:endParaRPr lang="fr-FR" sz="1050" i="1" dirty="0">
              <a:effectLst/>
              <a:latin typeface="Times New Roman" panose="02020603050405020304" pitchFamily="18" charset="0"/>
              <a:ea typeface="Times New Roman" panose="02020603050405020304" pitchFamily="18" charset="0"/>
            </a:endParaRPr>
          </a:p>
        </p:txBody>
      </p:sp>
      <p:sp>
        <p:nvSpPr>
          <p:cNvPr id="20" name="ZoneTexte 19">
            <a:extLst>
              <a:ext uri="{FF2B5EF4-FFF2-40B4-BE49-F238E27FC236}">
                <a16:creationId xmlns="" xmlns:a16="http://schemas.microsoft.com/office/drawing/2014/main" id="{18EDD189-A66E-4640-A20B-9E8E66B6AFCB}"/>
              </a:ext>
            </a:extLst>
          </p:cNvPr>
          <p:cNvSpPr txBox="1"/>
          <p:nvPr/>
        </p:nvSpPr>
        <p:spPr>
          <a:xfrm>
            <a:off x="159438" y="6963945"/>
            <a:ext cx="6586856" cy="2270173"/>
          </a:xfrm>
          <a:prstGeom prst="rect">
            <a:avLst/>
          </a:prstGeom>
          <a:noFill/>
        </p:spPr>
        <p:txBody>
          <a:bodyPr wrap="square" rtlCol="0">
            <a:spAutoFit/>
          </a:bodyPr>
          <a:lstStyle/>
          <a:p>
            <a:pPr algn="ctr"/>
            <a:r>
              <a:rPr lang="fr-FR" sz="2400" b="1" dirty="0">
                <a:solidFill>
                  <a:srgbClr val="0070C0"/>
                </a:solidFill>
                <a:latin typeface="Comic Sans MS" panose="030F0902030302020204" pitchFamily="66" charset="0"/>
              </a:rPr>
              <a:t>Sommaire : </a:t>
            </a:r>
          </a:p>
          <a:p>
            <a:pPr marL="342900" indent="-342900">
              <a:lnSpc>
                <a:spcPct val="150000"/>
              </a:lnSpc>
              <a:buFont typeface="+mj-lt"/>
              <a:buAutoNum type="arabicPeriod"/>
            </a:pPr>
            <a:r>
              <a:rPr lang="fr-FR" sz="1600" dirty="0"/>
              <a:t>Organisation du temps scolaire……………………………………………………………p.2</a:t>
            </a:r>
          </a:p>
          <a:p>
            <a:pPr marL="342900" indent="-342900">
              <a:lnSpc>
                <a:spcPct val="150000"/>
              </a:lnSpc>
              <a:buFont typeface="+mj-lt"/>
              <a:buAutoNum type="arabicPeriod"/>
            </a:pPr>
            <a:r>
              <a:rPr lang="fr-FR" sz="1600" dirty="0">
                <a:effectLst/>
                <a:latin typeface="Calibri" panose="020F0502020204030204" pitchFamily="34" charset="0"/>
                <a:ea typeface="Times New Roman" panose="02020603050405020304" pitchFamily="18" charset="0"/>
                <a:cs typeface="Calibri" panose="020F0502020204030204" pitchFamily="34" charset="0"/>
              </a:rPr>
              <a:t>Droits et obligations des membres de la communauté éducative</a:t>
            </a:r>
            <a:r>
              <a:rPr lang="fr-FR" sz="1600" dirty="0"/>
              <a:t>…..……p.3</a:t>
            </a:r>
            <a:endParaRPr lang="fr-FR" sz="1600" dirty="0">
              <a:latin typeface="Calibri" panose="020F0502020204030204" pitchFamily="34" charset="0"/>
              <a:cs typeface="Calibri" panose="020F0502020204030204" pitchFamily="34" charset="0"/>
            </a:endParaRPr>
          </a:p>
          <a:p>
            <a:pPr marL="342900" indent="-342900">
              <a:lnSpc>
                <a:spcPct val="150000"/>
              </a:lnSpc>
              <a:buFont typeface="+mj-lt"/>
              <a:buAutoNum type="arabicPeriod"/>
            </a:pPr>
            <a:r>
              <a:rPr lang="fr-FR" sz="1600" dirty="0"/>
              <a:t>Sécurité……………………………………………………………………………………….………p.5</a:t>
            </a:r>
          </a:p>
          <a:p>
            <a:pPr marL="342900" indent="-342900">
              <a:lnSpc>
                <a:spcPct val="150000"/>
              </a:lnSpc>
              <a:buFont typeface="+mj-lt"/>
              <a:buAutoNum type="arabicPeriod"/>
            </a:pPr>
            <a:r>
              <a:rPr lang="fr-FR" sz="1600" dirty="0"/>
              <a:t>Fréquentation et obligation scolaire ……………………………………………………p.5</a:t>
            </a:r>
          </a:p>
          <a:p>
            <a:pPr marL="342900" indent="-342900">
              <a:lnSpc>
                <a:spcPct val="150000"/>
              </a:lnSpc>
              <a:buFont typeface="+mj-lt"/>
              <a:buAutoNum type="arabicPeriod"/>
            </a:pPr>
            <a:r>
              <a:rPr lang="fr-FR" sz="1600" dirty="0"/>
              <a:t>Éducation et vie scolaire ………………………..……………………………………………p.6</a:t>
            </a:r>
          </a:p>
        </p:txBody>
      </p:sp>
      <p:sp>
        <p:nvSpPr>
          <p:cNvPr id="2" name="Espace réservé du numéro de diapositive 1">
            <a:extLst>
              <a:ext uri="{FF2B5EF4-FFF2-40B4-BE49-F238E27FC236}">
                <a16:creationId xmlns="" xmlns:a16="http://schemas.microsoft.com/office/drawing/2014/main" id="{8F3E346A-6614-E24E-9E5A-37081A6822C2}"/>
              </a:ext>
            </a:extLst>
          </p:cNvPr>
          <p:cNvSpPr>
            <a:spLocks noGrp="1"/>
          </p:cNvSpPr>
          <p:nvPr>
            <p:ph type="sldNum" sz="quarter" idx="12"/>
          </p:nvPr>
        </p:nvSpPr>
        <p:spPr/>
        <p:txBody>
          <a:bodyPr/>
          <a:lstStyle/>
          <a:p>
            <a:fld id="{7F911E5C-BC5D-8244-B5C3-C0C20A2DE86B}" type="slidenum">
              <a:rPr lang="fr-FR" smtClean="0"/>
              <a:t>1</a:t>
            </a:fld>
            <a:endParaRPr lang="fr-FR"/>
          </a:p>
        </p:txBody>
      </p:sp>
      <p:pic>
        <p:nvPicPr>
          <p:cNvPr id="11" name="Graphique 10" descr="Pinceau">
            <a:extLst>
              <a:ext uri="{FF2B5EF4-FFF2-40B4-BE49-F238E27FC236}">
                <a16:creationId xmlns="" xmlns:a16="http://schemas.microsoft.com/office/drawing/2014/main" id="{290100E6-1983-A245-A062-B1F392963665}"/>
              </a:ext>
            </a:extLst>
          </p:cNvPr>
          <p:cNvPicPr>
            <a:picLocks noChangeAspect="1"/>
          </p:cNvPicPr>
          <p:nvPr/>
        </p:nvPicPr>
        <p:blipFill>
          <a:blip r:embed="rId14">
            <a:extLst>
              <a:ext uri="{96DAC541-7B7A-43D3-8B79-37D633B846F1}">
                <asvg:svgBlip xmlns="" xmlns:asvg="http://schemas.microsoft.com/office/drawing/2016/SVG/main" r:embed="rId15"/>
              </a:ext>
            </a:extLst>
          </a:blip>
          <a:stretch>
            <a:fillRect/>
          </a:stretch>
        </p:blipFill>
        <p:spPr>
          <a:xfrm>
            <a:off x="0" y="9445098"/>
            <a:ext cx="457200" cy="457200"/>
          </a:xfrm>
          <a:prstGeom prst="rect">
            <a:avLst/>
          </a:prstGeom>
        </p:spPr>
      </p:pic>
      <p:pic>
        <p:nvPicPr>
          <p:cNvPr id="17" name="Graphique 16" descr="Note de musique">
            <a:extLst>
              <a:ext uri="{FF2B5EF4-FFF2-40B4-BE49-F238E27FC236}">
                <a16:creationId xmlns="" xmlns:a16="http://schemas.microsoft.com/office/drawing/2014/main" id="{762F4C77-5AEE-6945-97DA-90675F5F283F}"/>
              </a:ext>
            </a:extLst>
          </p:cNvPr>
          <p:cNvPicPr>
            <a:picLocks noChangeAspect="1"/>
          </p:cNvPicPr>
          <p:nvPr/>
        </p:nvPicPr>
        <p:blipFill>
          <a:blip r:embed="rId16">
            <a:extLst>
              <a:ext uri="{96DAC541-7B7A-43D3-8B79-37D633B846F1}">
                <asvg:svgBlip xmlns="" xmlns:asvg="http://schemas.microsoft.com/office/drawing/2016/SVG/main" r:embed="rId17"/>
              </a:ext>
            </a:extLst>
          </a:blip>
          <a:stretch>
            <a:fillRect/>
          </a:stretch>
        </p:blipFill>
        <p:spPr>
          <a:xfrm>
            <a:off x="957262" y="9445098"/>
            <a:ext cx="457200" cy="457200"/>
          </a:xfrm>
          <a:prstGeom prst="rect">
            <a:avLst/>
          </a:prstGeom>
        </p:spPr>
      </p:pic>
      <p:pic>
        <p:nvPicPr>
          <p:cNvPr id="21" name="Graphique 20" descr="Enseignant">
            <a:extLst>
              <a:ext uri="{FF2B5EF4-FFF2-40B4-BE49-F238E27FC236}">
                <a16:creationId xmlns="" xmlns:a16="http://schemas.microsoft.com/office/drawing/2014/main" id="{211BE122-B2E6-E846-BB83-E362A52F5541}"/>
              </a:ext>
            </a:extLst>
          </p:cNvPr>
          <p:cNvPicPr>
            <a:picLocks noChangeAspect="1"/>
          </p:cNvPicPr>
          <p:nvPr/>
        </p:nvPicPr>
        <p:blipFill>
          <a:blip r:embed="rId18">
            <a:extLst>
              <a:ext uri="{96DAC541-7B7A-43D3-8B79-37D633B846F1}">
                <asvg:svgBlip xmlns="" xmlns:asvg="http://schemas.microsoft.com/office/drawing/2016/SVG/main" r:embed="rId19"/>
              </a:ext>
            </a:extLst>
          </a:blip>
          <a:stretch>
            <a:fillRect/>
          </a:stretch>
        </p:blipFill>
        <p:spPr>
          <a:xfrm>
            <a:off x="478631" y="9480200"/>
            <a:ext cx="457200" cy="457200"/>
          </a:xfrm>
          <a:prstGeom prst="rect">
            <a:avLst/>
          </a:prstGeom>
        </p:spPr>
      </p:pic>
      <p:pic>
        <p:nvPicPr>
          <p:cNvPr id="23" name="Graphique 22" descr="Globe">
            <a:extLst>
              <a:ext uri="{FF2B5EF4-FFF2-40B4-BE49-F238E27FC236}">
                <a16:creationId xmlns="" xmlns:a16="http://schemas.microsoft.com/office/drawing/2014/main" id="{4646B2A3-1169-8B47-B226-6EC56B579EB4}"/>
              </a:ext>
            </a:extLst>
          </p:cNvPr>
          <p:cNvPicPr>
            <a:picLocks noChangeAspect="1"/>
          </p:cNvPicPr>
          <p:nvPr/>
        </p:nvPicPr>
        <p:blipFill>
          <a:blip r:embed="rId20">
            <a:extLst>
              <a:ext uri="{96DAC541-7B7A-43D3-8B79-37D633B846F1}">
                <asvg:svgBlip xmlns="" xmlns:asvg="http://schemas.microsoft.com/office/drawing/2016/SVG/main" r:embed="rId21"/>
              </a:ext>
            </a:extLst>
          </a:blip>
          <a:stretch>
            <a:fillRect/>
          </a:stretch>
        </p:blipFill>
        <p:spPr>
          <a:xfrm>
            <a:off x="1435893" y="9445098"/>
            <a:ext cx="457200" cy="457200"/>
          </a:xfrm>
          <a:prstGeom prst="rect">
            <a:avLst/>
          </a:prstGeom>
        </p:spPr>
      </p:pic>
      <p:pic>
        <p:nvPicPr>
          <p:cNvPr id="25" name="Graphique 24" descr="Règle">
            <a:extLst>
              <a:ext uri="{FF2B5EF4-FFF2-40B4-BE49-F238E27FC236}">
                <a16:creationId xmlns="" xmlns:a16="http://schemas.microsoft.com/office/drawing/2014/main" id="{623C926F-2EFE-A34B-B3B9-0E606C07D707}"/>
              </a:ext>
            </a:extLst>
          </p:cNvPr>
          <p:cNvPicPr>
            <a:picLocks noChangeAspect="1"/>
          </p:cNvPicPr>
          <p:nvPr/>
        </p:nvPicPr>
        <p:blipFill>
          <a:blip r:embed="rId22">
            <a:extLst>
              <a:ext uri="{96DAC541-7B7A-43D3-8B79-37D633B846F1}">
                <asvg:svgBlip xmlns="" xmlns:asvg="http://schemas.microsoft.com/office/drawing/2016/SVG/main" r:embed="rId23"/>
              </a:ext>
            </a:extLst>
          </a:blip>
          <a:stretch>
            <a:fillRect/>
          </a:stretch>
        </p:blipFill>
        <p:spPr>
          <a:xfrm>
            <a:off x="2900362" y="9445098"/>
            <a:ext cx="457200" cy="457200"/>
          </a:xfrm>
          <a:prstGeom prst="rect">
            <a:avLst/>
          </a:prstGeom>
        </p:spPr>
      </p:pic>
      <p:pic>
        <p:nvPicPr>
          <p:cNvPr id="27" name="Graphique 26" descr="Livres">
            <a:extLst>
              <a:ext uri="{FF2B5EF4-FFF2-40B4-BE49-F238E27FC236}">
                <a16:creationId xmlns="" xmlns:a16="http://schemas.microsoft.com/office/drawing/2014/main" id="{A7F85B42-26A7-D044-B37E-15122E5F4285}"/>
              </a:ext>
            </a:extLst>
          </p:cNvPr>
          <p:cNvPicPr>
            <a:picLocks noChangeAspect="1"/>
          </p:cNvPicPr>
          <p:nvPr/>
        </p:nvPicPr>
        <p:blipFill>
          <a:blip r:embed="rId24">
            <a:extLst>
              <a:ext uri="{96DAC541-7B7A-43D3-8B79-37D633B846F1}">
                <asvg:svgBlip xmlns="" xmlns:asvg="http://schemas.microsoft.com/office/drawing/2016/SVG/main" r:embed="rId25"/>
              </a:ext>
            </a:extLst>
          </a:blip>
          <a:stretch>
            <a:fillRect/>
          </a:stretch>
        </p:blipFill>
        <p:spPr>
          <a:xfrm>
            <a:off x="2388775" y="9484268"/>
            <a:ext cx="457200" cy="457200"/>
          </a:xfrm>
          <a:prstGeom prst="rect">
            <a:avLst/>
          </a:prstGeom>
        </p:spPr>
      </p:pic>
      <p:pic>
        <p:nvPicPr>
          <p:cNvPr id="29" name="Graphique 28" descr="Crayon">
            <a:extLst>
              <a:ext uri="{FF2B5EF4-FFF2-40B4-BE49-F238E27FC236}">
                <a16:creationId xmlns="" xmlns:a16="http://schemas.microsoft.com/office/drawing/2014/main" id="{29123376-7068-264F-B113-E3ED40F0881F}"/>
              </a:ext>
            </a:extLst>
          </p:cNvPr>
          <p:cNvPicPr>
            <a:picLocks noChangeAspect="1"/>
          </p:cNvPicPr>
          <p:nvPr/>
        </p:nvPicPr>
        <p:blipFill>
          <a:blip r:embed="rId26">
            <a:extLst>
              <a:ext uri="{96DAC541-7B7A-43D3-8B79-37D633B846F1}">
                <asvg:svgBlip xmlns="" xmlns:asvg="http://schemas.microsoft.com/office/drawing/2016/SVG/main" r:embed="rId27"/>
              </a:ext>
            </a:extLst>
          </a:blip>
          <a:stretch>
            <a:fillRect/>
          </a:stretch>
        </p:blipFill>
        <p:spPr>
          <a:xfrm>
            <a:off x="1914524" y="9445098"/>
            <a:ext cx="457200" cy="457200"/>
          </a:xfrm>
          <a:prstGeom prst="rect">
            <a:avLst/>
          </a:prstGeom>
        </p:spPr>
      </p:pic>
      <p:pic>
        <p:nvPicPr>
          <p:cNvPr id="31" name="Graphique 30" descr="Fleur">
            <a:extLst>
              <a:ext uri="{FF2B5EF4-FFF2-40B4-BE49-F238E27FC236}">
                <a16:creationId xmlns="" xmlns:a16="http://schemas.microsoft.com/office/drawing/2014/main" id="{7D1B5214-C6AB-0241-B11C-4D0850FA8F7A}"/>
              </a:ext>
            </a:extLst>
          </p:cNvPr>
          <p:cNvPicPr>
            <a:picLocks noChangeAspect="1"/>
          </p:cNvPicPr>
          <p:nvPr/>
        </p:nvPicPr>
        <p:blipFill>
          <a:blip r:embed="rId28">
            <a:extLst>
              <a:ext uri="{96DAC541-7B7A-43D3-8B79-37D633B846F1}">
                <asvg:svgBlip xmlns="" xmlns:asvg="http://schemas.microsoft.com/office/drawing/2016/SVG/main" r:embed="rId29"/>
              </a:ext>
            </a:extLst>
          </a:blip>
          <a:stretch>
            <a:fillRect/>
          </a:stretch>
        </p:blipFill>
        <p:spPr>
          <a:xfrm>
            <a:off x="3374613" y="9448800"/>
            <a:ext cx="457200" cy="457200"/>
          </a:xfrm>
          <a:prstGeom prst="rect">
            <a:avLst/>
          </a:prstGeom>
        </p:spPr>
      </p:pic>
      <p:pic>
        <p:nvPicPr>
          <p:cNvPr id="33" name="Graphique 32" descr="Puzzle">
            <a:extLst>
              <a:ext uri="{FF2B5EF4-FFF2-40B4-BE49-F238E27FC236}">
                <a16:creationId xmlns="" xmlns:a16="http://schemas.microsoft.com/office/drawing/2014/main" id="{F99799C4-029C-434C-8CB5-9B02279A28FB}"/>
              </a:ext>
            </a:extLst>
          </p:cNvPr>
          <p:cNvPicPr>
            <a:picLocks noChangeAspect="1"/>
          </p:cNvPicPr>
          <p:nvPr/>
        </p:nvPicPr>
        <p:blipFill>
          <a:blip r:embed="rId30">
            <a:extLst>
              <a:ext uri="{96DAC541-7B7A-43D3-8B79-37D633B846F1}">
                <asvg:svgBlip xmlns="" xmlns:asvg="http://schemas.microsoft.com/office/drawing/2016/SVG/main" r:embed="rId31"/>
              </a:ext>
            </a:extLst>
          </a:blip>
          <a:stretch>
            <a:fillRect/>
          </a:stretch>
        </p:blipFill>
        <p:spPr>
          <a:xfrm>
            <a:off x="4432363" y="9480200"/>
            <a:ext cx="457200" cy="457200"/>
          </a:xfrm>
          <a:prstGeom prst="rect">
            <a:avLst/>
          </a:prstGeom>
        </p:spPr>
      </p:pic>
      <p:pic>
        <p:nvPicPr>
          <p:cNvPr id="35" name="Graphique 34" descr="Natation">
            <a:extLst>
              <a:ext uri="{FF2B5EF4-FFF2-40B4-BE49-F238E27FC236}">
                <a16:creationId xmlns="" xmlns:a16="http://schemas.microsoft.com/office/drawing/2014/main" id="{F7C1C795-90AD-CD4C-844B-F08F96233AAA}"/>
              </a:ext>
            </a:extLst>
          </p:cNvPr>
          <p:cNvPicPr>
            <a:picLocks noChangeAspect="1"/>
          </p:cNvPicPr>
          <p:nvPr/>
        </p:nvPicPr>
        <p:blipFill>
          <a:blip r:embed="rId32">
            <a:extLst>
              <a:ext uri="{96DAC541-7B7A-43D3-8B79-37D633B846F1}">
                <asvg:svgBlip xmlns="" xmlns:asvg="http://schemas.microsoft.com/office/drawing/2016/SVG/main" r:embed="rId33"/>
              </a:ext>
            </a:extLst>
          </a:blip>
          <a:stretch>
            <a:fillRect/>
          </a:stretch>
        </p:blipFill>
        <p:spPr>
          <a:xfrm>
            <a:off x="3886200" y="9501292"/>
            <a:ext cx="457200" cy="457200"/>
          </a:xfrm>
          <a:prstGeom prst="rect">
            <a:avLst/>
          </a:prstGeom>
        </p:spPr>
      </p:pic>
      <p:pic>
        <p:nvPicPr>
          <p:cNvPr id="37" name="Graphique 36" descr="Ordinateur">
            <a:extLst>
              <a:ext uri="{FF2B5EF4-FFF2-40B4-BE49-F238E27FC236}">
                <a16:creationId xmlns="" xmlns:a16="http://schemas.microsoft.com/office/drawing/2014/main" id="{CD00FC4C-9B19-5442-9600-F36153B7F2D8}"/>
              </a:ext>
            </a:extLst>
          </p:cNvPr>
          <p:cNvPicPr>
            <a:picLocks noChangeAspect="1"/>
          </p:cNvPicPr>
          <p:nvPr/>
        </p:nvPicPr>
        <p:blipFill>
          <a:blip r:embed="rId34">
            <a:extLst>
              <a:ext uri="{96DAC541-7B7A-43D3-8B79-37D633B846F1}">
                <asvg:svgBlip xmlns="" xmlns:asvg="http://schemas.microsoft.com/office/drawing/2016/SVG/main" r:embed="rId35"/>
              </a:ext>
            </a:extLst>
          </a:blip>
          <a:stretch>
            <a:fillRect/>
          </a:stretch>
        </p:blipFill>
        <p:spPr>
          <a:xfrm>
            <a:off x="4978050" y="9480200"/>
            <a:ext cx="457200" cy="457200"/>
          </a:xfrm>
          <a:prstGeom prst="rect">
            <a:avLst/>
          </a:prstGeom>
        </p:spPr>
      </p:pic>
      <p:pic>
        <p:nvPicPr>
          <p:cNvPr id="39" name="Graphique 38" descr="Avis des clients (droite à gauche)">
            <a:extLst>
              <a:ext uri="{FF2B5EF4-FFF2-40B4-BE49-F238E27FC236}">
                <a16:creationId xmlns="" xmlns:a16="http://schemas.microsoft.com/office/drawing/2014/main" id="{B6A39013-E98D-F14B-B376-CE523FA3C935}"/>
              </a:ext>
            </a:extLst>
          </p:cNvPr>
          <p:cNvPicPr>
            <a:picLocks noChangeAspect="1"/>
          </p:cNvPicPr>
          <p:nvPr/>
        </p:nvPicPr>
        <p:blipFill>
          <a:blip r:embed="rId36">
            <a:extLst>
              <a:ext uri="{96DAC541-7B7A-43D3-8B79-37D633B846F1}">
                <asvg:svgBlip xmlns="" xmlns:asvg="http://schemas.microsoft.com/office/drawing/2016/SVG/main" r:embed="rId37"/>
              </a:ext>
            </a:extLst>
          </a:blip>
          <a:stretch>
            <a:fillRect/>
          </a:stretch>
        </p:blipFill>
        <p:spPr>
          <a:xfrm>
            <a:off x="5529262" y="9480200"/>
            <a:ext cx="457200" cy="457200"/>
          </a:xfrm>
          <a:prstGeom prst="rect">
            <a:avLst/>
          </a:prstGeom>
        </p:spPr>
      </p:pic>
      <p:pic>
        <p:nvPicPr>
          <p:cNvPr id="41" name="Graphique 40" descr="Tennis">
            <a:extLst>
              <a:ext uri="{FF2B5EF4-FFF2-40B4-BE49-F238E27FC236}">
                <a16:creationId xmlns="" xmlns:a16="http://schemas.microsoft.com/office/drawing/2014/main" id="{2301FC14-6472-FF42-84E3-F3FE02179C61}"/>
              </a:ext>
            </a:extLst>
          </p:cNvPr>
          <p:cNvPicPr>
            <a:picLocks noChangeAspect="1"/>
          </p:cNvPicPr>
          <p:nvPr/>
        </p:nvPicPr>
        <p:blipFill>
          <a:blip r:embed="rId38">
            <a:extLst>
              <a:ext uri="{96DAC541-7B7A-43D3-8B79-37D633B846F1}">
                <asvg:svgBlip xmlns="" xmlns:asvg="http://schemas.microsoft.com/office/drawing/2016/SVG/main" r:embed="rId39"/>
              </a:ext>
            </a:extLst>
          </a:blip>
          <a:stretch>
            <a:fillRect/>
          </a:stretch>
        </p:blipFill>
        <p:spPr>
          <a:xfrm>
            <a:off x="6046376" y="9488917"/>
            <a:ext cx="457200" cy="457200"/>
          </a:xfrm>
          <a:prstGeom prst="rect">
            <a:avLst/>
          </a:prstGeom>
        </p:spPr>
      </p:pic>
      <p:pic>
        <p:nvPicPr>
          <p:cNvPr id="43" name="Graphique 42" descr="Arbre à feuilles caduques">
            <a:extLst>
              <a:ext uri="{FF2B5EF4-FFF2-40B4-BE49-F238E27FC236}">
                <a16:creationId xmlns="" xmlns:a16="http://schemas.microsoft.com/office/drawing/2014/main" id="{34AA27E6-23BE-464C-9DCB-E376D5B75AA6}"/>
              </a:ext>
            </a:extLst>
          </p:cNvPr>
          <p:cNvPicPr>
            <a:picLocks noChangeAspect="1"/>
          </p:cNvPicPr>
          <p:nvPr/>
        </p:nvPicPr>
        <p:blipFill>
          <a:blip r:embed="rId40">
            <a:extLst>
              <a:ext uri="{96DAC541-7B7A-43D3-8B79-37D633B846F1}">
                <asvg:svgBlip xmlns="" xmlns:asvg="http://schemas.microsoft.com/office/drawing/2016/SVG/main" r:embed="rId41"/>
              </a:ext>
            </a:extLst>
          </a:blip>
          <a:stretch>
            <a:fillRect/>
          </a:stretch>
        </p:blipFill>
        <p:spPr>
          <a:xfrm>
            <a:off x="6448268" y="9475409"/>
            <a:ext cx="421001" cy="421001"/>
          </a:xfrm>
          <a:prstGeom prst="rect">
            <a:avLst/>
          </a:prstGeom>
        </p:spPr>
      </p:pic>
      <p:sp>
        <p:nvSpPr>
          <p:cNvPr id="3" name="Rectangle : coins arrondis 2">
            <a:extLst>
              <a:ext uri="{FF2B5EF4-FFF2-40B4-BE49-F238E27FC236}">
                <a16:creationId xmlns="" xmlns:a16="http://schemas.microsoft.com/office/drawing/2014/main" id="{0364FA55-3161-2542-864D-D4AC865E0B6C}"/>
              </a:ext>
            </a:extLst>
          </p:cNvPr>
          <p:cNvSpPr/>
          <p:nvPr/>
        </p:nvSpPr>
        <p:spPr>
          <a:xfrm>
            <a:off x="342900" y="5489185"/>
            <a:ext cx="6236081" cy="147476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1400" dirty="0">
                <a:solidFill>
                  <a:schemeClr val="tx1"/>
                </a:solidFill>
              </a:rPr>
              <a:t>Le service public de l’éducation repose sur des valeurs et des principes dont le respect s’impose </a:t>
            </a:r>
            <a:r>
              <a:rPr lang="fr-FR" sz="1400" b="1" u="sng" dirty="0">
                <a:solidFill>
                  <a:schemeClr val="tx1"/>
                </a:solidFill>
              </a:rPr>
              <a:t>à tous </a:t>
            </a:r>
            <a:r>
              <a:rPr lang="fr-FR" sz="1400" dirty="0">
                <a:solidFill>
                  <a:schemeClr val="tx1"/>
                </a:solidFill>
              </a:rPr>
              <a:t>dans l’école : principes de gratuité de l’enseignement, de neutralité et de laïcité. </a:t>
            </a:r>
          </a:p>
          <a:p>
            <a:pPr algn="just"/>
            <a:endParaRPr lang="fr-FR" sz="1400" dirty="0">
              <a:solidFill>
                <a:schemeClr val="tx1"/>
              </a:solidFill>
            </a:endParaRPr>
          </a:p>
          <a:p>
            <a:pPr algn="just"/>
            <a:r>
              <a:rPr lang="fr-FR" sz="1400" dirty="0">
                <a:solidFill>
                  <a:schemeClr val="tx1"/>
                </a:solidFill>
              </a:rPr>
              <a:t>L’instruction est obligatoire </a:t>
            </a:r>
            <a:r>
              <a:rPr lang="fr-FR" sz="1400" b="1" u="sng" dirty="0">
                <a:solidFill>
                  <a:schemeClr val="tx1"/>
                </a:solidFill>
              </a:rPr>
              <a:t>pour tous </a:t>
            </a:r>
            <a:r>
              <a:rPr lang="fr-FR" sz="1400">
                <a:solidFill>
                  <a:schemeClr val="tx1"/>
                </a:solidFill>
              </a:rPr>
              <a:t>les enfants à </a:t>
            </a:r>
            <a:r>
              <a:rPr lang="fr-FR" sz="1400" dirty="0">
                <a:solidFill>
                  <a:schemeClr val="tx1"/>
                </a:solidFill>
              </a:rPr>
              <a:t>partir de 3 ans et jusqu’à l’âge de 16 ans révolus. (Articles L111-1 à L974-3) </a:t>
            </a:r>
          </a:p>
        </p:txBody>
      </p:sp>
      <p:pic>
        <p:nvPicPr>
          <p:cNvPr id="7" name="Image 6">
            <a:extLst>
              <a:ext uri="{FF2B5EF4-FFF2-40B4-BE49-F238E27FC236}">
                <a16:creationId xmlns="" xmlns:a16="http://schemas.microsoft.com/office/drawing/2014/main" id="{2BACA534-1841-2141-81D1-1034D56F0834}"/>
              </a:ext>
            </a:extLst>
          </p:cNvPr>
          <p:cNvPicPr>
            <a:picLocks noChangeAspect="1"/>
          </p:cNvPicPr>
          <p:nvPr/>
        </p:nvPicPr>
        <p:blipFill rotWithShape="1">
          <a:blip r:embed="rId42"/>
          <a:srcRect l="6750" t="6587" r="6314" b="7166"/>
          <a:stretch/>
        </p:blipFill>
        <p:spPr>
          <a:xfrm>
            <a:off x="4847430" y="1933157"/>
            <a:ext cx="1933756" cy="1918417"/>
          </a:xfrm>
          <a:prstGeom prst="rect">
            <a:avLst/>
          </a:prstGeom>
        </p:spPr>
      </p:pic>
      <p:cxnSp>
        <p:nvCxnSpPr>
          <p:cNvPr id="15" name="Connecteur en arc 14">
            <a:extLst>
              <a:ext uri="{FF2B5EF4-FFF2-40B4-BE49-F238E27FC236}">
                <a16:creationId xmlns="" xmlns:a16="http://schemas.microsoft.com/office/drawing/2014/main" id="{35079513-9C58-A249-81FF-6099DA9D1CD0}"/>
              </a:ext>
            </a:extLst>
          </p:cNvPr>
          <p:cNvCxnSpPr>
            <a:cxnSpLocks/>
            <a:endCxn id="7" idx="1"/>
          </p:cNvCxnSpPr>
          <p:nvPr/>
        </p:nvCxnSpPr>
        <p:spPr>
          <a:xfrm flipV="1">
            <a:off x="3586163" y="2892366"/>
            <a:ext cx="1261267" cy="379367"/>
          </a:xfrm>
          <a:prstGeom prst="curvedConnector3">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9009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 xmlns:a16="http://schemas.microsoft.com/office/drawing/2014/main" id="{9C48EC25-BC9A-E54B-8E72-BF9F2177F51F}"/>
              </a:ext>
            </a:extLst>
          </p:cNvPr>
          <p:cNvSpPr txBox="1"/>
          <p:nvPr/>
        </p:nvSpPr>
        <p:spPr>
          <a:xfrm>
            <a:off x="110447" y="906117"/>
            <a:ext cx="6637105" cy="5447645"/>
          </a:xfrm>
          <a:prstGeom prst="rect">
            <a:avLst/>
          </a:prstGeom>
          <a:noFill/>
        </p:spPr>
        <p:txBody>
          <a:bodyPr wrap="square" rtlCol="0">
            <a:spAutoFit/>
          </a:bodyPr>
          <a:lstStyle/>
          <a:p>
            <a:pPr marL="63500" marR="74295" algn="just">
              <a:tabLst>
                <a:tab pos="718185" algn="l"/>
                <a:tab pos="1367155" algn="l"/>
                <a:tab pos="1697990" algn="l"/>
                <a:tab pos="2255520" algn="l"/>
                <a:tab pos="2760980" algn="l"/>
                <a:tab pos="3280410" algn="l"/>
                <a:tab pos="3839845" algn="l"/>
                <a:tab pos="4620895" algn="l"/>
                <a:tab pos="5382895" algn="l"/>
              </a:tabLst>
            </a:pPr>
            <a:r>
              <a:rPr lang="fr-FR" sz="1200" dirty="0">
                <a:effectLst/>
                <a:latin typeface="Calibri" panose="020F0502020204030204" pitchFamily="34" charset="0"/>
                <a:ea typeface="Times New Roman" panose="02020603050405020304" pitchFamily="18" charset="0"/>
                <a:cs typeface="Calibri" panose="020F0502020204030204" pitchFamily="34" charset="0"/>
              </a:rPr>
              <a:t>Les horaires de</a:t>
            </a:r>
            <a:r>
              <a:rPr lang="fr-FR" sz="1200" dirty="0">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l'école</a:t>
            </a:r>
            <a:r>
              <a:rPr lang="fr-FR" sz="1200" dirty="0">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sont</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 lundi,	mardi,</a:t>
            </a:r>
            <a:r>
              <a:rPr lang="fr-FR" sz="1200" dirty="0">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jeudi et</a:t>
            </a:r>
            <a:r>
              <a:rPr lang="fr-FR" sz="1200" dirty="0">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vendredi</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 </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8h30/11h30-13h30/16h30 </a:t>
            </a:r>
            <a:r>
              <a:rPr lang="fr-FR" sz="1200" dirty="0">
                <a:effectLst/>
                <a:latin typeface="Calibri" panose="020F0502020204030204" pitchFamily="34" charset="0"/>
                <a:ea typeface="Times New Roman" panose="02020603050405020304" pitchFamily="18" charset="0"/>
                <a:cs typeface="Calibri" panose="020F0502020204030204" pitchFamily="34" charset="0"/>
              </a:rPr>
              <a:t>.</a:t>
            </a:r>
            <a:r>
              <a:rPr lang="fr-FR" sz="1200" spc="-260" dirty="0">
                <a:effectLst/>
                <a:latin typeface="Calibri" panose="020F0502020204030204" pitchFamily="34" charset="0"/>
                <a:ea typeface="Times New Roman" panose="02020603050405020304" pitchFamily="18" charset="0"/>
                <a:cs typeface="Calibri" panose="020F0502020204030204" pitchFamily="34" charset="0"/>
              </a:rPr>
              <a:t> </a:t>
            </a:r>
          </a:p>
          <a:p>
            <a:pPr marL="63500" marR="74295" algn="just">
              <a:tabLst>
                <a:tab pos="718185" algn="l"/>
                <a:tab pos="1367155" algn="l"/>
                <a:tab pos="1697990" algn="l"/>
                <a:tab pos="2255520" algn="l"/>
                <a:tab pos="2760980" algn="l"/>
                <a:tab pos="3280410" algn="l"/>
                <a:tab pos="3839845" algn="l"/>
                <a:tab pos="4620895" algn="l"/>
                <a:tab pos="5382895" algn="l"/>
              </a:tabLst>
            </a:pPr>
            <a:endParaRPr lang="fr-FR" sz="1200" spc="-260" dirty="0">
              <a:effectLst/>
              <a:latin typeface="Calibri" panose="020F0502020204030204" pitchFamily="34" charset="0"/>
              <a:ea typeface="Times New Roman" panose="02020603050405020304" pitchFamily="18" charset="0"/>
              <a:cs typeface="Calibri" panose="020F0502020204030204" pitchFamily="34" charset="0"/>
            </a:endParaRPr>
          </a:p>
          <a:p>
            <a:pPr marL="63500" marR="74295" algn="just">
              <a:tabLst>
                <a:tab pos="718185" algn="l"/>
                <a:tab pos="1367155" algn="l"/>
                <a:tab pos="1697990" algn="l"/>
                <a:tab pos="2255520" algn="l"/>
                <a:tab pos="2760980" algn="l"/>
                <a:tab pos="3280410" algn="l"/>
                <a:tab pos="3839845" algn="l"/>
                <a:tab pos="4620895" algn="l"/>
                <a:tab pos="5382895" algn="l"/>
              </a:tabLst>
            </a:pPr>
            <a:r>
              <a:rPr lang="fr-FR" sz="1200" dirty="0">
                <a:effectLst/>
                <a:latin typeface="Calibri" panose="020F0502020204030204" pitchFamily="34" charset="0"/>
                <a:ea typeface="Times New Roman" panose="02020603050405020304" pitchFamily="18" charset="0"/>
                <a:cs typeface="Calibri" panose="020F0502020204030204" pitchFamily="34" charset="0"/>
              </a:rPr>
              <a:t>L'école ouvre ses portes 10 minutes avant pour chaque entrée. Pour </a:t>
            </a:r>
            <a:r>
              <a:rPr lang="fr-FR" sz="1200">
                <a:effectLst/>
                <a:latin typeface="Calibri" panose="020F0502020204030204" pitchFamily="34" charset="0"/>
                <a:ea typeface="Times New Roman" panose="02020603050405020304" pitchFamily="18" charset="0"/>
                <a:cs typeface="Calibri" panose="020F0502020204030204" pitchFamily="34" charset="0"/>
              </a:rPr>
              <a:t>les élémentaires, </a:t>
            </a:r>
            <a:r>
              <a:rPr lang="fr-FR" sz="1200" dirty="0">
                <a:effectLst/>
                <a:latin typeface="Calibri" panose="020F0502020204030204" pitchFamily="34" charset="0"/>
                <a:ea typeface="Times New Roman" panose="02020603050405020304" pitchFamily="18" charset="0"/>
                <a:cs typeface="Calibri" panose="020F0502020204030204" pitchFamily="34" charset="0"/>
              </a:rPr>
              <a:t>aucun élève n’a le droit de pénétrer</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dans</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la</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cour</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et</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dans</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l’école</a:t>
            </a:r>
            <a:r>
              <a:rPr lang="fr-FR" sz="1200" spc="-2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avant</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et</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après</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l’heure</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fixée,</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même</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si</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les</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portes</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sont</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ouvertes.</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Pour</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les</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maternelles,</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les</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enfants</a:t>
            </a:r>
            <a:r>
              <a:rPr lang="fr-FR" sz="1200" spc="-26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sont</a:t>
            </a:r>
            <a:r>
              <a:rPr lang="fr-FR" sz="1200" spc="-5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conduits</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directement</a:t>
            </a:r>
            <a:r>
              <a:rPr lang="fr-FR" sz="1200" spc="-4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dans</a:t>
            </a:r>
            <a:r>
              <a:rPr lang="fr-FR" sz="1200" spc="-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leur</a:t>
            </a:r>
            <a:r>
              <a:rPr lang="fr-FR" sz="1200" spc="-5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classe</a:t>
            </a:r>
            <a:r>
              <a:rPr lang="fr-FR" sz="1200" spc="-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par</a:t>
            </a:r>
            <a:r>
              <a:rPr lang="fr-FR" sz="1200" spc="-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leurs</a:t>
            </a:r>
            <a:r>
              <a:rPr lang="fr-FR" sz="1200" spc="-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parents</a:t>
            </a:r>
            <a:r>
              <a:rPr lang="fr-FR" sz="1200" spc="-5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et</a:t>
            </a:r>
            <a:r>
              <a:rPr lang="fr-FR" sz="1200" spc="-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sont</a:t>
            </a:r>
            <a:r>
              <a:rPr lang="fr-FR" sz="1200" spc="-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récupérés</a:t>
            </a:r>
            <a:r>
              <a:rPr lang="fr-FR" sz="1200" spc="-5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a:t>
            </a:r>
            <a:r>
              <a:rPr lang="fr-FR" sz="1200" spc="-5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la</a:t>
            </a:r>
            <a:r>
              <a:rPr lang="fr-FR" sz="1200" spc="-4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même</a:t>
            </a:r>
            <a:r>
              <a:rPr lang="fr-FR" sz="1200" spc="-3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manière</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(hors</a:t>
            </a:r>
            <a:r>
              <a:rPr lang="fr-FR" sz="1200" spc="-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protocole</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sanitaire).</a:t>
            </a:r>
          </a:p>
          <a:p>
            <a:pPr marL="63500" marR="74295" algn="just">
              <a:tabLst>
                <a:tab pos="718185" algn="l"/>
                <a:tab pos="1367155" algn="l"/>
                <a:tab pos="1697990" algn="l"/>
                <a:tab pos="2255520" algn="l"/>
                <a:tab pos="2760980" algn="l"/>
                <a:tab pos="3280410" algn="l"/>
                <a:tab pos="3839845" algn="l"/>
                <a:tab pos="4620895" algn="l"/>
                <a:tab pos="5382895" algn="l"/>
              </a:tabLst>
            </a:pPr>
            <a:endParaRPr lang="fr-FR" sz="1200" dirty="0">
              <a:effectLst/>
              <a:latin typeface="Calibri" panose="020F0502020204030204" pitchFamily="34" charset="0"/>
              <a:ea typeface="Times New Roman" panose="02020603050405020304" pitchFamily="18" charset="0"/>
              <a:cs typeface="Calibri" panose="020F0502020204030204" pitchFamily="34" charset="0"/>
            </a:endParaRPr>
          </a:p>
          <a:p>
            <a:pPr marL="63500" marR="74295" algn="just">
              <a:tabLst>
                <a:tab pos="718185" algn="l"/>
                <a:tab pos="1367155" algn="l"/>
                <a:tab pos="1697990" algn="l"/>
                <a:tab pos="2255520" algn="l"/>
                <a:tab pos="2760980" algn="l"/>
                <a:tab pos="3280410" algn="l"/>
                <a:tab pos="3839845" algn="l"/>
                <a:tab pos="4620895" algn="l"/>
                <a:tab pos="5382895" algn="l"/>
              </a:tabLst>
            </a:pPr>
            <a:r>
              <a:rPr lang="fr-FR" sz="1200" b="1" dirty="0">
                <a:effectLst/>
                <a:latin typeface="Calibri" panose="020F0502020204030204" pitchFamily="34" charset="0"/>
                <a:ea typeface="Times New Roman" panose="02020603050405020304" pitchFamily="18" charset="0"/>
                <a:cs typeface="Calibri" panose="020F0502020204030204" pitchFamily="34" charset="0"/>
              </a:rPr>
              <a:t>En</a:t>
            </a:r>
            <a:r>
              <a:rPr lang="fr-FR" sz="1200" b="1"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cas</a:t>
            </a:r>
            <a:r>
              <a:rPr lang="fr-FR" sz="1200" b="1"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de retard,</a:t>
            </a:r>
            <a:r>
              <a:rPr lang="fr-FR" sz="1200" b="1"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l’enfant</a:t>
            </a:r>
            <a:r>
              <a:rPr lang="fr-FR" sz="1200" b="1"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ne sera</a:t>
            </a:r>
            <a:r>
              <a:rPr lang="fr-FR" sz="1200" b="1"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accepté</a:t>
            </a:r>
            <a:r>
              <a:rPr lang="fr-FR" sz="1200" b="1"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à</a:t>
            </a:r>
            <a:r>
              <a:rPr lang="fr-FR" sz="1200" b="1"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l’école qu’à</a:t>
            </a:r>
            <a:r>
              <a:rPr lang="fr-FR" sz="1200" b="1"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la</a:t>
            </a:r>
            <a:r>
              <a:rPr lang="fr-FR" sz="1200" b="1"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récréation de</a:t>
            </a:r>
            <a:r>
              <a:rPr lang="fr-FR" sz="1200" b="1" spc="-30"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10h00.</a:t>
            </a:r>
          </a:p>
          <a:p>
            <a:pPr marL="63500" marR="74295" algn="just">
              <a:tabLst>
                <a:tab pos="718185" algn="l"/>
                <a:tab pos="1367155" algn="l"/>
                <a:tab pos="1697990" algn="l"/>
                <a:tab pos="2255520" algn="l"/>
                <a:tab pos="2760980" algn="l"/>
                <a:tab pos="3280410" algn="l"/>
                <a:tab pos="3839845" algn="l"/>
                <a:tab pos="4620895" algn="l"/>
                <a:tab pos="5382895" algn="l"/>
              </a:tabLst>
            </a:pPr>
            <a:endParaRPr lang="fr-FR" sz="1200" dirty="0">
              <a:effectLst/>
              <a:latin typeface="Calibri" panose="020F0502020204030204" pitchFamily="34" charset="0"/>
              <a:ea typeface="Times New Roman" panose="02020603050405020304" pitchFamily="18" charset="0"/>
              <a:cs typeface="Calibri" panose="020F0502020204030204" pitchFamily="34" charset="0"/>
            </a:endParaRPr>
          </a:p>
          <a:p>
            <a:pPr marL="63500" marR="74295" algn="just">
              <a:tabLst>
                <a:tab pos="718185" algn="l"/>
                <a:tab pos="1367155" algn="l"/>
                <a:tab pos="1697990" algn="l"/>
                <a:tab pos="2255520" algn="l"/>
                <a:tab pos="2760980" algn="l"/>
                <a:tab pos="3280410" algn="l"/>
                <a:tab pos="3839845" algn="l"/>
                <a:tab pos="4620895" algn="l"/>
                <a:tab pos="5382895" algn="l"/>
              </a:tabLst>
            </a:pPr>
            <a:r>
              <a:rPr lang="fr-FR" sz="1200" b="1" dirty="0">
                <a:effectLst/>
                <a:latin typeface="Calibri" panose="020F0502020204030204" pitchFamily="34" charset="0"/>
                <a:ea typeface="Times New Roman" panose="02020603050405020304" pitchFamily="18" charset="0"/>
                <a:cs typeface="Calibri" panose="020F0502020204030204" pitchFamily="34" charset="0"/>
              </a:rPr>
              <a:t>Durant</a:t>
            </a:r>
            <a:r>
              <a:rPr lang="fr-FR" sz="1200" b="1"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l’interclasse</a:t>
            </a:r>
            <a:r>
              <a:rPr lang="fr-FR" sz="1200" b="1"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de midi, la</a:t>
            </a:r>
            <a:r>
              <a:rPr lang="fr-FR" sz="1200" b="1"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surveillance est</a:t>
            </a:r>
            <a:r>
              <a:rPr lang="fr-FR" sz="1200" b="1"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prise en charge</a:t>
            </a:r>
            <a:r>
              <a:rPr lang="fr-FR" sz="1200" b="1"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par la commune, </a:t>
            </a:r>
            <a:r>
              <a:rPr lang="fr-FR" sz="1200" dirty="0">
                <a:effectLst/>
                <a:latin typeface="Calibri" panose="020F0502020204030204" pitchFamily="34" charset="0"/>
                <a:ea typeface="Times New Roman" panose="02020603050405020304" pitchFamily="18" charset="0"/>
                <a:cs typeface="Calibri" panose="020F0502020204030204" pitchFamily="34" charset="0"/>
              </a:rPr>
              <a:t>organisatrice</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du</a:t>
            </a:r>
            <a:r>
              <a:rPr lang="fr-FR" sz="1200" spc="5" dirty="0">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Restaurant Scolaire.</a:t>
            </a:r>
          </a:p>
          <a:p>
            <a:pPr marL="63500" marR="74295" algn="just">
              <a:tabLst>
                <a:tab pos="718185" algn="l"/>
                <a:tab pos="1367155" algn="l"/>
                <a:tab pos="1697990" algn="l"/>
                <a:tab pos="2255520" algn="l"/>
                <a:tab pos="2760980" algn="l"/>
                <a:tab pos="3280410" algn="l"/>
                <a:tab pos="3839845" algn="l"/>
                <a:tab pos="4620895" algn="l"/>
                <a:tab pos="5382895" algn="l"/>
              </a:tabLst>
            </a:pPr>
            <a:endParaRPr lang="fr-FR" sz="1200" dirty="0">
              <a:latin typeface="Calibri" panose="020F0502020204030204" pitchFamily="34" charset="0"/>
              <a:ea typeface="Times New Roman" panose="02020603050405020304" pitchFamily="18" charset="0"/>
              <a:cs typeface="Calibri" panose="020F0502020204030204" pitchFamily="34" charset="0"/>
            </a:endParaRPr>
          </a:p>
          <a:p>
            <a:pPr marL="63500" marR="74295" algn="just">
              <a:tabLst>
                <a:tab pos="718185" algn="l"/>
                <a:tab pos="1367155" algn="l"/>
                <a:tab pos="1697990" algn="l"/>
                <a:tab pos="2255520" algn="l"/>
                <a:tab pos="2760980" algn="l"/>
                <a:tab pos="3280410" algn="l"/>
                <a:tab pos="3839845" algn="l"/>
                <a:tab pos="4620895" algn="l"/>
                <a:tab pos="5382895" algn="l"/>
              </a:tabLst>
            </a:pPr>
            <a:r>
              <a:rPr lang="fr-FR" sz="1200" b="1"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Activités pédagogiques complémentaires (APC) : </a:t>
            </a:r>
          </a:p>
          <a:p>
            <a:pPr marL="63500" marR="74295" algn="just">
              <a:tabLst>
                <a:tab pos="718185" algn="l"/>
                <a:tab pos="1367155" algn="l"/>
                <a:tab pos="1697990" algn="l"/>
                <a:tab pos="2255520" algn="l"/>
                <a:tab pos="2760980" algn="l"/>
                <a:tab pos="3280410" algn="l"/>
                <a:tab pos="3839845" algn="l"/>
                <a:tab pos="4620895" algn="l"/>
                <a:tab pos="5382895" algn="l"/>
              </a:tabLst>
            </a:pPr>
            <a:endParaRPr lang="fr-FR" sz="1200" b="1"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endParaRPr>
          </a:p>
          <a:p>
            <a:pPr marL="63500" marR="74295" algn="just">
              <a:tabLst>
                <a:tab pos="718185" algn="l"/>
                <a:tab pos="1367155" algn="l"/>
                <a:tab pos="1697990" algn="l"/>
                <a:tab pos="2255520" algn="l"/>
                <a:tab pos="2760980" algn="l"/>
                <a:tab pos="3280410" algn="l"/>
                <a:tab pos="3839845" algn="l"/>
                <a:tab pos="4620895" algn="l"/>
                <a:tab pos="5382895" algn="l"/>
              </a:tabLst>
            </a:pPr>
            <a:r>
              <a:rPr lang="fr-FR" sz="1200" dirty="0">
                <a:effectLst/>
                <a:latin typeface="Calibri" panose="020F0502020204030204" pitchFamily="34" charset="0"/>
                <a:ea typeface="Times New Roman" panose="02020603050405020304" pitchFamily="18" charset="0"/>
                <a:cs typeface="Calibri" panose="020F0502020204030204" pitchFamily="34" charset="0"/>
              </a:rPr>
              <a:t>L'article</a:t>
            </a:r>
            <a:r>
              <a:rPr lang="fr-FR" sz="1200" spc="2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a:t>
            </a:r>
            <a:r>
              <a:rPr lang="fr-FR" sz="1200" spc="25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521-13</a:t>
            </a:r>
            <a:r>
              <a:rPr lang="fr-FR" sz="1200" spc="2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du</a:t>
            </a:r>
            <a:r>
              <a:rPr lang="fr-FR" sz="1200" spc="25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code</a:t>
            </a:r>
            <a:r>
              <a:rPr lang="fr-FR" sz="1200" spc="2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a:t>
            </a:r>
            <a:r>
              <a:rPr lang="fr-FR" sz="1200" spc="25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l'éducation,</a:t>
            </a:r>
            <a:r>
              <a:rPr lang="fr-FR" sz="1200" spc="2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prévoit</a:t>
            </a:r>
            <a:r>
              <a:rPr lang="fr-FR" sz="1200" spc="2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la</a:t>
            </a:r>
            <a:r>
              <a:rPr lang="fr-FR" sz="1200" spc="25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mise</a:t>
            </a:r>
            <a:r>
              <a:rPr lang="fr-FR" sz="1200" spc="25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en</a:t>
            </a:r>
            <a:r>
              <a:rPr lang="fr-FR" sz="1200" spc="25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place</a:t>
            </a:r>
            <a:r>
              <a:rPr lang="fr-FR" sz="1200" spc="25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d'activités</a:t>
            </a:r>
            <a:r>
              <a:rPr lang="fr-FR" sz="1200" spc="25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pédagogiques</a:t>
            </a:r>
            <a:r>
              <a:rPr lang="fr-FR" sz="1200" spc="2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complémentaires </a:t>
            </a:r>
            <a:r>
              <a:rPr lang="fr-FR" sz="1200" spc="-26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organisées</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par groupes restreints d'élèves :</a:t>
            </a:r>
          </a:p>
          <a:p>
            <a:pPr marL="285750" lvl="0" indent="-285750">
              <a:buSzPts val="1100"/>
              <a:buFont typeface="Arial" panose="020B0604020202020204" pitchFamily="34" charset="0"/>
              <a:buChar char="•"/>
              <a:tabLst>
                <a:tab pos="168275" algn="l"/>
              </a:tabLst>
            </a:pPr>
            <a:r>
              <a:rPr lang="fr-FR" sz="1200" dirty="0">
                <a:effectLst/>
                <a:latin typeface="Calibri" panose="020F0502020204030204" pitchFamily="34" charset="0"/>
                <a:ea typeface="Times New Roman" panose="02020603050405020304" pitchFamily="18" charset="0"/>
                <a:cs typeface="Calibri" panose="020F0502020204030204" pitchFamily="34" charset="0"/>
              </a:rPr>
              <a:t>pour</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l'aide aux</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élèves</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rencontrant</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des</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difficultés</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dans</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leurs</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apprentissages</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a:t>
            </a:r>
          </a:p>
          <a:p>
            <a:pPr marL="285750" lvl="0" indent="-285750">
              <a:spcBef>
                <a:spcPts val="5"/>
              </a:spcBef>
              <a:spcAft>
                <a:spcPts val="0"/>
              </a:spcAft>
              <a:buSzPts val="1100"/>
              <a:buFont typeface="Arial" panose="020B0604020202020204" pitchFamily="34" charset="0"/>
              <a:buChar char="•"/>
              <a:tabLst>
                <a:tab pos="168275" algn="l"/>
              </a:tabLst>
            </a:pPr>
            <a:r>
              <a:rPr lang="fr-FR" sz="1200" dirty="0">
                <a:effectLst/>
                <a:latin typeface="Calibri" panose="020F0502020204030204" pitchFamily="34" charset="0"/>
                <a:ea typeface="Times New Roman" panose="02020603050405020304" pitchFamily="18" charset="0"/>
                <a:cs typeface="Calibri" panose="020F0502020204030204" pitchFamily="34" charset="0"/>
              </a:rPr>
              <a:t>pour</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une aide au</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travail</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personnel</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ou</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pour une</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activité</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prévue</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par</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le projet</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d'école.</a:t>
            </a:r>
          </a:p>
          <a:p>
            <a:pPr lvl="0">
              <a:spcBef>
                <a:spcPts val="5"/>
              </a:spcBef>
              <a:spcAft>
                <a:spcPts val="0"/>
              </a:spcAft>
              <a:buSzPts val="1100"/>
              <a:tabLst>
                <a:tab pos="168275" algn="l"/>
              </a:tabLst>
            </a:pPr>
            <a:endParaRPr lang="fr-FR" sz="1200" dirty="0">
              <a:effectLst/>
              <a:latin typeface="Calibri" panose="020F0502020204030204" pitchFamily="34" charset="0"/>
              <a:ea typeface="Times New Roman" panose="02020603050405020304" pitchFamily="18" charset="0"/>
              <a:cs typeface="Calibri" panose="020F0502020204030204" pitchFamily="34" charset="0"/>
            </a:endParaRPr>
          </a:p>
          <a:p>
            <a:pPr lvl="0">
              <a:spcBef>
                <a:spcPts val="5"/>
              </a:spcBef>
              <a:spcAft>
                <a:spcPts val="0"/>
              </a:spcAft>
              <a:buSzPts val="1100"/>
              <a:tabLst>
                <a:tab pos="168275" algn="l"/>
              </a:tabLst>
            </a:pPr>
            <a:r>
              <a:rPr lang="fr-FR" sz="1200" dirty="0">
                <a:effectLst/>
                <a:latin typeface="Calibri" panose="020F0502020204030204" pitchFamily="34" charset="0"/>
                <a:ea typeface="Times New Roman" panose="02020603050405020304" pitchFamily="18" charset="0"/>
                <a:cs typeface="Calibri" panose="020F0502020204030204" pitchFamily="34" charset="0"/>
              </a:rPr>
              <a:t>L'organisation</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des</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activités</a:t>
            </a:r>
            <a:r>
              <a:rPr lang="fr-FR" sz="1200" spc="-4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pédagogiques</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complémentaires,</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arrêtée</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par</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l'Inspectrice</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l'Education</a:t>
            </a:r>
            <a:r>
              <a:rPr lang="fr-FR" sz="1200" spc="-20" dirty="0">
                <a:effectLst/>
                <a:latin typeface="Calibri" panose="020F0502020204030204" pitchFamily="34" charset="0"/>
                <a:ea typeface="Times New Roman" panose="02020603050405020304" pitchFamily="18" charset="0"/>
                <a:cs typeface="Calibri" panose="020F0502020204030204" pitchFamily="34" charset="0"/>
              </a:rPr>
              <a:t> </a:t>
            </a:r>
            <a:r>
              <a:rPr lang="fr-FR" sz="1200" spc="-20" dirty="0">
                <a:latin typeface="Calibri" panose="020F0502020204030204" pitchFamily="34" charset="0"/>
                <a:ea typeface="Times New Roman" panose="02020603050405020304" pitchFamily="18" charset="0"/>
                <a:cs typeface="Calibri" panose="020F0502020204030204" pitchFamily="34" charset="0"/>
              </a:rPr>
              <a:t>N</a:t>
            </a:r>
            <a:r>
              <a:rPr lang="fr-FR" sz="1200" dirty="0">
                <a:effectLst/>
                <a:latin typeface="Calibri" panose="020F0502020204030204" pitchFamily="34" charset="0"/>
                <a:ea typeface="Times New Roman" panose="02020603050405020304" pitchFamily="18" charset="0"/>
                <a:cs typeface="Calibri" panose="020F0502020204030204" pitchFamily="34" charset="0"/>
              </a:rPr>
              <a:t>ationale</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chargée </a:t>
            </a:r>
            <a:r>
              <a:rPr lang="fr-FR" sz="1200" spc="-26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la</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circonscription sur</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proposition</a:t>
            </a:r>
            <a:r>
              <a:rPr lang="fr-FR" sz="1200" spc="27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du</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conseil</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des maîtres</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l'école, est</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précisée dans</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le</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projet</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d'école.</a:t>
            </a:r>
          </a:p>
          <a:p>
            <a:pPr lvl="0">
              <a:spcBef>
                <a:spcPts val="5"/>
              </a:spcBef>
              <a:spcAft>
                <a:spcPts val="0"/>
              </a:spcAft>
              <a:buSzPts val="1100"/>
              <a:tabLst>
                <a:tab pos="168275" algn="l"/>
              </a:tabLst>
            </a:pPr>
            <a:endParaRPr lang="fr-FR" sz="1200" dirty="0">
              <a:effectLst/>
              <a:latin typeface="Calibri" panose="020F0502020204030204" pitchFamily="34" charset="0"/>
              <a:ea typeface="Times New Roman" panose="02020603050405020304" pitchFamily="18" charset="0"/>
              <a:cs typeface="Calibri" panose="020F0502020204030204" pitchFamily="34" charset="0"/>
            </a:endParaRPr>
          </a:p>
          <a:p>
            <a:pPr lvl="0">
              <a:spcBef>
                <a:spcPts val="5"/>
              </a:spcBef>
              <a:spcAft>
                <a:spcPts val="0"/>
              </a:spcAft>
              <a:buSzPts val="1100"/>
              <a:tabLst>
                <a:tab pos="168275" algn="l"/>
              </a:tabLst>
            </a:pPr>
            <a:r>
              <a:rPr lang="fr-FR" sz="1200" dirty="0">
                <a:effectLst/>
                <a:latin typeface="Calibri" panose="020F0502020204030204" pitchFamily="34" charset="0"/>
                <a:ea typeface="Times New Roman" panose="02020603050405020304" pitchFamily="18" charset="0"/>
                <a:cs typeface="Calibri" panose="020F0502020204030204" pitchFamily="34" charset="0"/>
              </a:rPr>
              <a:t>Les</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parents</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sont</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informés</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des</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horaires</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prévus</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par</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chaque</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enseignante.</a:t>
            </a:r>
          </a:p>
          <a:p>
            <a:pPr lvl="0">
              <a:spcBef>
                <a:spcPts val="5"/>
              </a:spcBef>
              <a:spcAft>
                <a:spcPts val="0"/>
              </a:spcAft>
              <a:buSzPts val="1100"/>
              <a:tabLst>
                <a:tab pos="168275" algn="l"/>
              </a:tabLst>
            </a:pPr>
            <a:endParaRPr lang="fr-FR" sz="1200" dirty="0">
              <a:effectLst/>
              <a:latin typeface="Calibri" panose="020F0502020204030204" pitchFamily="34" charset="0"/>
              <a:ea typeface="Times New Roman" panose="02020603050405020304" pitchFamily="18" charset="0"/>
              <a:cs typeface="Calibri" panose="020F0502020204030204" pitchFamily="34" charset="0"/>
            </a:endParaRPr>
          </a:p>
          <a:p>
            <a:pPr lvl="0">
              <a:spcBef>
                <a:spcPts val="5"/>
              </a:spcBef>
              <a:spcAft>
                <a:spcPts val="0"/>
              </a:spcAft>
              <a:buSzPts val="1100"/>
              <a:tabLst>
                <a:tab pos="168275" algn="l"/>
              </a:tabLst>
            </a:pPr>
            <a:r>
              <a:rPr lang="fr-FR" sz="1200" dirty="0">
                <a:effectLst/>
                <a:latin typeface="Calibri" panose="020F0502020204030204" pitchFamily="34" charset="0"/>
                <a:ea typeface="Times New Roman" panose="02020603050405020304" pitchFamily="18" charset="0"/>
                <a:cs typeface="Calibri" panose="020F0502020204030204" pitchFamily="34" charset="0"/>
              </a:rPr>
              <a:t>La liste des élèves qui bénéficient des activités pédagogiques complémentaires est établie en fonction de l'accord des </a:t>
            </a:r>
            <a:r>
              <a:rPr lang="fr-FR" sz="1200" spc="-26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parents</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ou du</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représentant</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légal.</a:t>
            </a:r>
          </a:p>
          <a:p>
            <a:pPr lvl="0">
              <a:spcBef>
                <a:spcPts val="5"/>
              </a:spcBef>
              <a:spcAft>
                <a:spcPts val="0"/>
              </a:spcAft>
              <a:buSzPts val="1100"/>
              <a:tabLst>
                <a:tab pos="168275" algn="l"/>
              </a:tabLst>
            </a:pPr>
            <a:endParaRPr lang="fr-FR" sz="1200" dirty="0">
              <a:latin typeface="Calibri" panose="020F0502020204030204" pitchFamily="34" charset="0"/>
              <a:ea typeface="Times New Roman" panose="02020603050405020304" pitchFamily="18" charset="0"/>
              <a:cs typeface="Calibri" panose="020F0502020204030204" pitchFamily="34" charset="0"/>
            </a:endParaRPr>
          </a:p>
          <a:p>
            <a:pPr lvl="0">
              <a:spcBef>
                <a:spcPts val="5"/>
              </a:spcBef>
              <a:spcAft>
                <a:spcPts val="0"/>
              </a:spcAft>
              <a:buSzPts val="1100"/>
              <a:tabLst>
                <a:tab pos="168275" algn="l"/>
              </a:tabLst>
            </a:pPr>
            <a:endParaRPr lang="fr-FR" sz="12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8" name="Rectangle : coins arrondis 7">
            <a:extLst>
              <a:ext uri="{FF2B5EF4-FFF2-40B4-BE49-F238E27FC236}">
                <a16:creationId xmlns="" xmlns:a16="http://schemas.microsoft.com/office/drawing/2014/main" id="{E7858FA4-CEEC-A145-B52E-96B05D7DAE4B}"/>
              </a:ext>
            </a:extLst>
          </p:cNvPr>
          <p:cNvSpPr/>
          <p:nvPr/>
        </p:nvSpPr>
        <p:spPr>
          <a:xfrm>
            <a:off x="708918" y="197200"/>
            <a:ext cx="4972692" cy="575353"/>
          </a:xfrm>
          <a:prstGeom prst="roundRect">
            <a:avLst/>
          </a:prstGeom>
          <a:noFill/>
          <a:ln w="38100">
            <a:solidFill>
              <a:schemeClr val="tx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3500" algn="ctr">
              <a:lnSpc>
                <a:spcPts val="1140"/>
              </a:lnSpc>
            </a:pPr>
            <a:r>
              <a:rPr lang="fr-FR" sz="1800" b="1" dirty="0">
                <a:solidFill>
                  <a:srgbClr val="0070C0"/>
                </a:solidFill>
                <a:effectLst/>
                <a:latin typeface="Comic Sans MS" panose="030F0902030302020204" pitchFamily="66" charset="0"/>
                <a:ea typeface="Times New Roman" panose="02020603050405020304" pitchFamily="18" charset="0"/>
                <a:cs typeface="Calibri" panose="020F0502020204030204" pitchFamily="34" charset="0"/>
              </a:rPr>
              <a:t>1. Organisation</a:t>
            </a:r>
            <a:r>
              <a:rPr lang="fr-FR" sz="1800" b="1" spc="-30" dirty="0">
                <a:solidFill>
                  <a:srgbClr val="0070C0"/>
                </a:solidFill>
                <a:effectLst/>
                <a:latin typeface="Comic Sans MS" panose="030F0902030302020204" pitchFamily="66" charset="0"/>
                <a:ea typeface="Times New Roman" panose="02020603050405020304" pitchFamily="18" charset="0"/>
                <a:cs typeface="Calibri" panose="020F0502020204030204" pitchFamily="34" charset="0"/>
              </a:rPr>
              <a:t> </a:t>
            </a:r>
            <a:r>
              <a:rPr lang="fr-FR" sz="1800" b="1" dirty="0">
                <a:solidFill>
                  <a:srgbClr val="0070C0"/>
                </a:solidFill>
                <a:effectLst/>
                <a:latin typeface="Comic Sans MS" panose="030F0902030302020204" pitchFamily="66" charset="0"/>
                <a:ea typeface="Times New Roman" panose="02020603050405020304" pitchFamily="18" charset="0"/>
                <a:cs typeface="Calibri" panose="020F0502020204030204" pitchFamily="34" charset="0"/>
              </a:rPr>
              <a:t>du</a:t>
            </a:r>
            <a:r>
              <a:rPr lang="fr-FR" sz="1800" b="1" spc="-35" dirty="0">
                <a:solidFill>
                  <a:srgbClr val="0070C0"/>
                </a:solidFill>
                <a:effectLst/>
                <a:latin typeface="Comic Sans MS" panose="030F0902030302020204" pitchFamily="66" charset="0"/>
                <a:ea typeface="Times New Roman" panose="02020603050405020304" pitchFamily="18" charset="0"/>
                <a:cs typeface="Calibri" panose="020F0502020204030204" pitchFamily="34" charset="0"/>
              </a:rPr>
              <a:t> </a:t>
            </a:r>
            <a:r>
              <a:rPr lang="fr-FR" sz="1800" b="1" dirty="0">
                <a:solidFill>
                  <a:srgbClr val="0070C0"/>
                </a:solidFill>
                <a:effectLst/>
                <a:latin typeface="Comic Sans MS" panose="030F0902030302020204" pitchFamily="66" charset="0"/>
                <a:ea typeface="Times New Roman" panose="02020603050405020304" pitchFamily="18" charset="0"/>
                <a:cs typeface="Calibri" panose="020F0502020204030204" pitchFamily="34" charset="0"/>
              </a:rPr>
              <a:t>temps</a:t>
            </a:r>
            <a:r>
              <a:rPr lang="fr-FR" sz="1800" b="1" spc="-40" dirty="0">
                <a:solidFill>
                  <a:srgbClr val="0070C0"/>
                </a:solidFill>
                <a:effectLst/>
                <a:latin typeface="Comic Sans MS" panose="030F0902030302020204" pitchFamily="66" charset="0"/>
                <a:ea typeface="Times New Roman" panose="02020603050405020304" pitchFamily="18" charset="0"/>
                <a:cs typeface="Calibri" panose="020F0502020204030204" pitchFamily="34" charset="0"/>
              </a:rPr>
              <a:t> </a:t>
            </a:r>
            <a:r>
              <a:rPr lang="fr-FR" sz="1800" b="1" dirty="0">
                <a:solidFill>
                  <a:srgbClr val="0070C0"/>
                </a:solidFill>
                <a:effectLst/>
                <a:latin typeface="Comic Sans MS" panose="030F0902030302020204" pitchFamily="66" charset="0"/>
                <a:ea typeface="Times New Roman" panose="02020603050405020304" pitchFamily="18" charset="0"/>
                <a:cs typeface="Calibri" panose="020F0502020204030204" pitchFamily="34" charset="0"/>
              </a:rPr>
              <a:t>scolaire : </a:t>
            </a:r>
          </a:p>
        </p:txBody>
      </p:sp>
      <p:sp>
        <p:nvSpPr>
          <p:cNvPr id="2" name="Espace réservé du numéro de diapositive 1">
            <a:extLst>
              <a:ext uri="{FF2B5EF4-FFF2-40B4-BE49-F238E27FC236}">
                <a16:creationId xmlns="" xmlns:a16="http://schemas.microsoft.com/office/drawing/2014/main" id="{A4E9ACB8-AF62-EF47-963E-1D1ED6474565}"/>
              </a:ext>
            </a:extLst>
          </p:cNvPr>
          <p:cNvSpPr>
            <a:spLocks noGrp="1"/>
          </p:cNvSpPr>
          <p:nvPr>
            <p:ph type="sldNum" sz="quarter" idx="12"/>
          </p:nvPr>
        </p:nvSpPr>
        <p:spPr/>
        <p:txBody>
          <a:bodyPr/>
          <a:lstStyle/>
          <a:p>
            <a:fld id="{7F911E5C-BC5D-8244-B5C3-C0C20A2DE86B}" type="slidenum">
              <a:rPr lang="fr-FR" smtClean="0"/>
              <a:t>2</a:t>
            </a:fld>
            <a:endParaRPr lang="fr-FR"/>
          </a:p>
        </p:txBody>
      </p:sp>
    </p:spTree>
    <p:extLst>
      <p:ext uri="{BB962C8B-B14F-4D97-AF65-F5344CB8AC3E}">
        <p14:creationId xmlns:p14="http://schemas.microsoft.com/office/powerpoint/2010/main" val="2715132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 xmlns:a16="http://schemas.microsoft.com/office/drawing/2014/main" id="{9739112E-EDD6-7E41-8BBD-7791F13BA45E}"/>
              </a:ext>
            </a:extLst>
          </p:cNvPr>
          <p:cNvSpPr txBox="1"/>
          <p:nvPr/>
        </p:nvSpPr>
        <p:spPr>
          <a:xfrm>
            <a:off x="85893" y="531158"/>
            <a:ext cx="6629064" cy="553998"/>
          </a:xfrm>
          <a:prstGeom prst="rect">
            <a:avLst/>
          </a:prstGeom>
          <a:noFill/>
        </p:spPr>
        <p:txBody>
          <a:bodyPr wrap="square" rtlCol="0">
            <a:spAutoFit/>
          </a:bodyPr>
          <a:lstStyle/>
          <a:p>
            <a:pPr algn="just"/>
            <a:r>
              <a:rPr lang="fr-FR" sz="1000" i="1" dirty="0"/>
              <a:t>L’Education Nationale repose sur des valeurs et des principes dont le respect s’impose à tous dans l’école. Chacun est tenu au devoir d’assiduité et de ponctualité, de tolérance et de respect d’autrui dans sa personne, sa sensibilité, au respect de l’égalité entre filles et garçons, à la protection contre toute forme de violence psychologique, physique ou morale.</a:t>
            </a:r>
          </a:p>
        </p:txBody>
      </p:sp>
      <p:sp>
        <p:nvSpPr>
          <p:cNvPr id="6" name="ZoneTexte 5">
            <a:extLst>
              <a:ext uri="{FF2B5EF4-FFF2-40B4-BE49-F238E27FC236}">
                <a16:creationId xmlns="" xmlns:a16="http://schemas.microsoft.com/office/drawing/2014/main" id="{9E61E878-258B-0142-81BA-615FCDEBFC03}"/>
              </a:ext>
            </a:extLst>
          </p:cNvPr>
          <p:cNvSpPr txBox="1"/>
          <p:nvPr/>
        </p:nvSpPr>
        <p:spPr>
          <a:xfrm>
            <a:off x="85893" y="1085156"/>
            <a:ext cx="6686214" cy="7325082"/>
          </a:xfrm>
          <a:prstGeom prst="rect">
            <a:avLst/>
          </a:prstGeom>
          <a:noFill/>
        </p:spPr>
        <p:txBody>
          <a:bodyPr wrap="square" rtlCol="0">
            <a:spAutoFit/>
          </a:bodyPr>
          <a:lstStyle/>
          <a:p>
            <a:pPr marL="342900" indent="-342900" algn="just">
              <a:buAutoNum type="alphaUcParenR"/>
            </a:pPr>
            <a:r>
              <a:rPr lang="fr-FR" sz="1400" b="1" dirty="0">
                <a:solidFill>
                  <a:srgbClr val="0070C0"/>
                </a:solidFill>
              </a:rPr>
              <a:t>Les élèves ont des droits ….</a:t>
            </a:r>
          </a:p>
          <a:p>
            <a:pPr marL="171450" indent="-171450" algn="just">
              <a:buFont typeface="Wingdings" panose="05000000000000000000" pitchFamily="2" charset="2"/>
              <a:buChar char="Ø"/>
            </a:pPr>
            <a:r>
              <a:rPr lang="fr-FR" sz="1200" dirty="0"/>
              <a:t>Les élèves ont droit à un accueil bienveillant et non discriminant</a:t>
            </a:r>
            <a:r>
              <a:rPr lang="fr-FR" sz="1400" dirty="0"/>
              <a:t>.</a:t>
            </a:r>
          </a:p>
          <a:p>
            <a:pPr algn="just"/>
            <a:endParaRPr lang="fr-FR" sz="1400" b="1" dirty="0">
              <a:solidFill>
                <a:srgbClr val="0070C0"/>
              </a:solidFill>
            </a:endParaRPr>
          </a:p>
          <a:p>
            <a:r>
              <a:rPr lang="fr-FR" sz="1000" i="1" dirty="0"/>
              <a:t>« Art. L. 111-6. Du Code de l’éducation– Aucun élève… ne doit subir de faits de harcèlement résultant de propos ou comportements, commis au sein de l’établissement d’enseignement ou en marge de la vie scolaire… ayant pour objet ou pour effet de porter atteinte à sa dignité, d’altérer sa santé physique ou mentale ou de dégrader ses conditions d’apprentissage. Ces faits peuvent être constitutifs du délit de harcèlement scolaire prévu à l’article 222-33-2-3 du code pénal. »</a:t>
            </a:r>
            <a:endParaRPr lang="fr-FR" sz="1000" dirty="0"/>
          </a:p>
          <a:p>
            <a:r>
              <a:rPr lang="fr-FR" sz="1000" dirty="0"/>
              <a:t>« Art R 411-11-1 : </a:t>
            </a:r>
            <a:r>
              <a:rPr lang="fr-FR" sz="1000" i="1" dirty="0"/>
              <a:t>Lorsque le comportement intentionnel et répété d'un élève fait peser un risque caractérisé sur la sécurité ou la santé d'un autre élève de l'école, le directeur d'école, après avoir réuni l'équipe éducative, met en œuvre, en associant les parents de l'élève dont le comportement est en cause, toute mesure éducative de nature à faire cesser ce comportement. Le directeur de l'école peut, à titre conservatoire, suspendre l'accès à l'établissement de l'élève dont le comportement est en cause pour une durée maximale de cinq jours.</a:t>
            </a:r>
            <a:endParaRPr lang="fr-FR" sz="1000" dirty="0"/>
          </a:p>
          <a:p>
            <a:r>
              <a:rPr lang="fr-FR" sz="1200" dirty="0"/>
              <a:t>Si, malgré la mise en œuvre des mesures mentionnées au premier alinéa, le comportement de l'élève persiste, le directeur académique des services de l'éducation nationale, saisi par le directeur de l'école, peut demander au maire de procéder à la radiation de cet élève de l'école et à son inscription dans une autre école de la commune ou, lorsque les compétences relatives au fonctionnement des écoles publiques ont été transférées à un établissement public de coopération intercommunale, dans une école du territoire de cet établissement. Lorsque la commune ne compte qu'une seule école publique, la radiation de l'élève ne peut intervenir que si le maire d'une autre commune accepte de procéder à son inscription dans une école de cette commune. »</a:t>
            </a:r>
          </a:p>
          <a:p>
            <a:r>
              <a:rPr lang="fr-FR" sz="1200" dirty="0"/>
              <a:t>L'élève fait l'objet, dans sa nouvelle école, d'un suivi pédagogique et éducatif renforcé jusqu'à la fin de l'année scolaire en cours.</a:t>
            </a:r>
          </a:p>
          <a:p>
            <a:r>
              <a:rPr lang="fr-FR" sz="1200" dirty="0"/>
              <a:t>Lorsque le directeur d'école saisit le directeur académique des services de l'éducation nationale pour mettre en œuvre la procédure de radiation prévue au deuxième alinéa, il peut, à titre conservatoire, suspendre l'accès de l'école à l'élève pendant la durée de cette procédure. »</a:t>
            </a:r>
          </a:p>
          <a:p>
            <a:r>
              <a:rPr lang="fr-FR" sz="1200" dirty="0"/>
              <a:t>Concernant les élèves du CP au CM2, le programme </a:t>
            </a:r>
            <a:r>
              <a:rPr lang="fr-FR" sz="1200" dirty="0" err="1"/>
              <a:t>pHARe</a:t>
            </a:r>
            <a:r>
              <a:rPr lang="fr-FR" sz="1200" dirty="0"/>
              <a:t> met en œuvre l’ensemble des mesures visant à prévenir l’apparition de situations de harcèlement, à favoriser leur détection par la communauté éducative afin d’y apporter une réponse rapide et coordonnée et de traitement des situations (Loi n°2022-299 du 2 mars 2022).</a:t>
            </a:r>
          </a:p>
          <a:p>
            <a:r>
              <a:rPr lang="fr-FR" sz="1200" dirty="0"/>
              <a:t>L’équipe enseignante organise, dans chaque école 10 heures d’apprentissage annuelles dont bénéficient tous les élèves du CP au CM2, sur la prévention du harcèlement et le développement des compétences psychosociales.</a:t>
            </a:r>
          </a:p>
          <a:p>
            <a:r>
              <a:rPr lang="fr-FR" sz="1200" dirty="0"/>
              <a:t>Lorsqu’une situation d’intimidation ou de harcèlement survient, le directeur d’école informe l’Inspecteur de l’éducation nationale qui mobilise son équipe ressource </a:t>
            </a:r>
            <a:r>
              <a:rPr lang="fr-FR" sz="1200" u="sng" dirty="0" err="1"/>
              <a:t>pHARe</a:t>
            </a:r>
            <a:r>
              <a:rPr lang="fr-FR" sz="1200" dirty="0"/>
              <a:t> chargée de mettre en œuvre le protocole de prise en charge de ces situations.  </a:t>
            </a:r>
          </a:p>
          <a:p>
            <a:r>
              <a:rPr lang="fr-FR" sz="1200" dirty="0"/>
              <a:t>Concernant les élèves de la Petite section à la Grande section, un plan de prévention est mis en œuvre visant à développer les compétences psycho-sociales et à éduquer à la bienveillance et l’empathie. Les personnels médicaux, les infirmiers, les assistants de service social et les psychologues de l'éducation nationale peuvent accompagner les équipes dans la résolution de situations mettant en jeu la sécurité ou la santé d’un élève</a:t>
            </a:r>
            <a:r>
              <a:rPr lang="fr-FR" sz="1400" dirty="0"/>
              <a:t>.</a:t>
            </a:r>
          </a:p>
        </p:txBody>
      </p:sp>
      <p:sp>
        <p:nvSpPr>
          <p:cNvPr id="7" name="ZoneTexte 6">
            <a:extLst>
              <a:ext uri="{FF2B5EF4-FFF2-40B4-BE49-F238E27FC236}">
                <a16:creationId xmlns="" xmlns:a16="http://schemas.microsoft.com/office/drawing/2014/main" id="{45BADBB4-368E-9C4D-BB96-BCE7D3950256}"/>
              </a:ext>
            </a:extLst>
          </p:cNvPr>
          <p:cNvSpPr txBox="1"/>
          <p:nvPr/>
        </p:nvSpPr>
        <p:spPr>
          <a:xfrm>
            <a:off x="2012090" y="5007534"/>
            <a:ext cx="6743196" cy="461665"/>
          </a:xfrm>
          <a:prstGeom prst="rect">
            <a:avLst/>
          </a:prstGeom>
          <a:noFill/>
        </p:spPr>
        <p:txBody>
          <a:bodyPr wrap="square" rtlCol="0">
            <a:spAutoFit/>
          </a:bodyPr>
          <a:lstStyle/>
          <a:p>
            <a:pPr algn="just"/>
            <a:endParaRPr lang="fr-FR" sz="1200" dirty="0"/>
          </a:p>
          <a:p>
            <a:pPr algn="just"/>
            <a:r>
              <a:rPr lang="fr-FR" sz="1200" dirty="0"/>
              <a:t> </a:t>
            </a:r>
          </a:p>
        </p:txBody>
      </p:sp>
      <p:sp>
        <p:nvSpPr>
          <p:cNvPr id="2" name="Espace réservé du numéro de diapositive 1">
            <a:extLst>
              <a:ext uri="{FF2B5EF4-FFF2-40B4-BE49-F238E27FC236}">
                <a16:creationId xmlns="" xmlns:a16="http://schemas.microsoft.com/office/drawing/2014/main" id="{856E8834-18D7-BB46-BF62-D2CC6013C326}"/>
              </a:ext>
            </a:extLst>
          </p:cNvPr>
          <p:cNvSpPr>
            <a:spLocks noGrp="1"/>
          </p:cNvSpPr>
          <p:nvPr>
            <p:ph type="sldNum" sz="quarter" idx="12"/>
          </p:nvPr>
        </p:nvSpPr>
        <p:spPr/>
        <p:txBody>
          <a:bodyPr/>
          <a:lstStyle/>
          <a:p>
            <a:fld id="{7F911E5C-BC5D-8244-B5C3-C0C20A2DE86B}" type="slidenum">
              <a:rPr lang="fr-FR" smtClean="0"/>
              <a:t>3</a:t>
            </a:fld>
            <a:endParaRPr lang="fr-FR" dirty="0"/>
          </a:p>
        </p:txBody>
      </p:sp>
      <p:sp>
        <p:nvSpPr>
          <p:cNvPr id="8" name="Rectangle : coins arrondis 7">
            <a:extLst>
              <a:ext uri="{FF2B5EF4-FFF2-40B4-BE49-F238E27FC236}">
                <a16:creationId xmlns="" xmlns:a16="http://schemas.microsoft.com/office/drawing/2014/main" id="{5FB73F5A-F80B-204E-88BA-FEBE5BAA477B}"/>
              </a:ext>
            </a:extLst>
          </p:cNvPr>
          <p:cNvSpPr/>
          <p:nvPr/>
        </p:nvSpPr>
        <p:spPr>
          <a:xfrm>
            <a:off x="225826" y="54151"/>
            <a:ext cx="6406347" cy="434428"/>
          </a:xfrm>
          <a:prstGeom prst="roundRect">
            <a:avLst/>
          </a:prstGeom>
          <a:noFill/>
          <a:ln w="38100">
            <a:solidFill>
              <a:schemeClr val="tx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3500" algn="ctr">
              <a:lnSpc>
                <a:spcPts val="1140"/>
              </a:lnSpc>
            </a:pPr>
            <a:r>
              <a:rPr lang="fr-FR" sz="1400" b="1" dirty="0">
                <a:solidFill>
                  <a:srgbClr val="0070C0"/>
                </a:solidFill>
                <a:effectLst/>
                <a:latin typeface="Comic Sans MS" panose="030F0902030302020204" pitchFamily="66" charset="0"/>
                <a:ea typeface="Times New Roman" panose="02020603050405020304" pitchFamily="18" charset="0"/>
                <a:cs typeface="Calibri" panose="020F0502020204030204" pitchFamily="34" charset="0"/>
              </a:rPr>
              <a:t>2. Droits et obligations des membres de la communauté éducative : </a:t>
            </a:r>
          </a:p>
        </p:txBody>
      </p:sp>
    </p:spTree>
    <p:extLst>
      <p:ext uri="{BB962C8B-B14F-4D97-AF65-F5344CB8AC3E}">
        <p14:creationId xmlns:p14="http://schemas.microsoft.com/office/powerpoint/2010/main" val="2497892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64610" y="498342"/>
            <a:ext cx="5915025" cy="6285266"/>
          </a:xfrm>
        </p:spPr>
        <p:txBody>
          <a:bodyPr>
            <a:noAutofit/>
          </a:bodyPr>
          <a:lstStyle/>
          <a:p>
            <a:pPr marL="285750" lvl="0" indent="-285750" algn="just" defTabSz="457200">
              <a:lnSpc>
                <a:spcPct val="100000"/>
              </a:lnSpc>
              <a:spcBef>
                <a:spcPts val="0"/>
              </a:spcBef>
              <a:buFont typeface="Wingdings" pitchFamily="2" charset="2"/>
              <a:buChar char="Ø"/>
            </a:pPr>
            <a:r>
              <a:rPr lang="fr-FR" sz="1200" dirty="0">
                <a:solidFill>
                  <a:prstClr val="black"/>
                </a:solidFill>
              </a:rPr>
              <a:t>Ils sont préservés de tout propos ou comportement humiliant et sont respectés dans leur singularité. </a:t>
            </a:r>
          </a:p>
          <a:p>
            <a:pPr marL="285750" lvl="0" indent="-285750" algn="just" defTabSz="457200">
              <a:lnSpc>
                <a:spcPct val="100000"/>
              </a:lnSpc>
              <a:spcBef>
                <a:spcPts val="0"/>
              </a:spcBef>
              <a:buFont typeface="Wingdings" pitchFamily="2" charset="2"/>
              <a:buChar char="Ø"/>
            </a:pPr>
            <a:r>
              <a:rPr lang="fr-FR" sz="1200" dirty="0">
                <a:solidFill>
                  <a:prstClr val="black"/>
                </a:solidFill>
              </a:rPr>
              <a:t>Les enfants bénéficient d’une surveillance dans tous les espaces collectifs (récréation, toilettes, escaliers et couloirs) et peuvent à tout moment s’adresser à un adulte s’ils en ressentent le besoin . </a:t>
            </a:r>
          </a:p>
          <a:p>
            <a:pPr marL="285750" lvl="0" indent="-285750" algn="just" defTabSz="457200">
              <a:lnSpc>
                <a:spcPct val="100000"/>
              </a:lnSpc>
              <a:spcBef>
                <a:spcPts val="0"/>
              </a:spcBef>
              <a:buFont typeface="Wingdings" pitchFamily="2" charset="2"/>
              <a:buChar char="Ø"/>
            </a:pPr>
            <a:r>
              <a:rPr lang="fr-FR" sz="1200" dirty="0">
                <a:solidFill>
                  <a:prstClr val="black"/>
                </a:solidFill>
              </a:rPr>
              <a:t>Les comportements les mieux adaptés à l’activité scolaire (calme, attention, soin, entraide, respect d’autrui) sont valorisés. </a:t>
            </a:r>
          </a:p>
          <a:p>
            <a:pPr marL="285750" lvl="0" indent="-285750" algn="just" defTabSz="457200">
              <a:lnSpc>
                <a:spcPct val="100000"/>
              </a:lnSpc>
              <a:spcBef>
                <a:spcPts val="0"/>
              </a:spcBef>
              <a:buFont typeface="Wingdings" pitchFamily="2" charset="2"/>
              <a:buChar char="Ø"/>
            </a:pPr>
            <a:r>
              <a:rPr lang="fr-FR" sz="1200" dirty="0">
                <a:solidFill>
                  <a:prstClr val="black"/>
                </a:solidFill>
              </a:rPr>
              <a:t>Les élèves ont le droit à l’erreur. </a:t>
            </a:r>
          </a:p>
          <a:p>
            <a:pPr marL="285750" lvl="0" indent="-285750" algn="just" defTabSz="457200">
              <a:lnSpc>
                <a:spcPct val="100000"/>
              </a:lnSpc>
              <a:spcBef>
                <a:spcPts val="0"/>
              </a:spcBef>
              <a:buFont typeface="Wingdings" pitchFamily="2" charset="2"/>
              <a:buChar char="Ø"/>
            </a:pPr>
            <a:r>
              <a:rPr lang="fr-FR" sz="1200" dirty="0">
                <a:solidFill>
                  <a:prstClr val="black"/>
                </a:solidFill>
              </a:rPr>
              <a:t>Les élèves pourront apporter des objets de la maison non relatifs à l’enseignement uniquement sur demande de l’enseignant. </a:t>
            </a:r>
          </a:p>
          <a:p>
            <a:pPr marL="285750" lvl="0" indent="-285750" algn="just" defTabSz="457200">
              <a:lnSpc>
                <a:spcPct val="100000"/>
              </a:lnSpc>
              <a:spcBef>
                <a:spcPts val="0"/>
              </a:spcBef>
              <a:buFont typeface="Wingdings" pitchFamily="2" charset="2"/>
              <a:buChar char="Ø"/>
            </a:pPr>
            <a:r>
              <a:rPr lang="fr-FR" sz="1200" dirty="0">
                <a:solidFill>
                  <a:prstClr val="black"/>
                </a:solidFill>
              </a:rPr>
              <a:t>Les élèves ont un droit à l’image soumis à l’autorisation parentale.</a:t>
            </a:r>
          </a:p>
          <a:p>
            <a:pPr marL="285750" lvl="0" indent="-285750" algn="just" defTabSz="457200">
              <a:lnSpc>
                <a:spcPct val="100000"/>
              </a:lnSpc>
              <a:spcBef>
                <a:spcPts val="0"/>
              </a:spcBef>
              <a:buFont typeface="Wingdings" pitchFamily="2" charset="2"/>
              <a:buChar char="Ø"/>
            </a:pPr>
            <a:endParaRPr lang="fr-FR" sz="1200" b="1" dirty="0">
              <a:solidFill>
                <a:srgbClr val="0070C0"/>
              </a:solidFill>
            </a:endParaRPr>
          </a:p>
          <a:p>
            <a:pPr marL="0" lvl="0" indent="0" algn="just" defTabSz="457200">
              <a:lnSpc>
                <a:spcPct val="100000"/>
              </a:lnSpc>
              <a:spcBef>
                <a:spcPts val="0"/>
              </a:spcBef>
              <a:buNone/>
            </a:pPr>
            <a:r>
              <a:rPr lang="fr-FR" sz="1200" b="1" dirty="0">
                <a:solidFill>
                  <a:srgbClr val="0070C0"/>
                </a:solidFill>
              </a:rPr>
              <a:t>Les élèves ont des devoirs  ….</a:t>
            </a:r>
          </a:p>
          <a:p>
            <a:pPr marL="0" lvl="0" indent="0" algn="just" defTabSz="457200">
              <a:lnSpc>
                <a:spcPct val="100000"/>
              </a:lnSpc>
              <a:spcBef>
                <a:spcPts val="0"/>
              </a:spcBef>
              <a:buNone/>
            </a:pPr>
            <a:endParaRPr lang="fr-FR" sz="1200" b="1" dirty="0">
              <a:solidFill>
                <a:srgbClr val="0070C0"/>
              </a:solidFill>
            </a:endParaRPr>
          </a:p>
          <a:p>
            <a:pPr marL="0" lvl="0" indent="0" algn="just" defTabSz="457200">
              <a:lnSpc>
                <a:spcPct val="120000"/>
              </a:lnSpc>
              <a:spcBef>
                <a:spcPts val="0"/>
              </a:spcBef>
              <a:buNone/>
            </a:pPr>
            <a:r>
              <a:rPr lang="fr-FR" sz="1200" dirty="0">
                <a:solidFill>
                  <a:prstClr val="black"/>
                </a:solidFill>
              </a:rPr>
              <a:t>Les comportements attendus : respect du règlement intérieur de l’école et de la classe. </a:t>
            </a:r>
          </a:p>
          <a:p>
            <a:pPr marL="285750" lvl="0" indent="-285750" algn="just" defTabSz="457200">
              <a:lnSpc>
                <a:spcPct val="120000"/>
              </a:lnSpc>
              <a:spcBef>
                <a:spcPts val="0"/>
              </a:spcBef>
              <a:buFont typeface="Wingdings" pitchFamily="2" charset="2"/>
              <a:buChar char="Ø"/>
            </a:pPr>
            <a:r>
              <a:rPr lang="fr-FR" sz="1200" dirty="0">
                <a:solidFill>
                  <a:prstClr val="black"/>
                </a:solidFill>
              </a:rPr>
              <a:t>Les élèves doivent utiliser un langage correct et respectueux envers l’ensemble du personnel. Ils doivent avoir une tenue correcte et adaptée (tenue de sport les jours d’EPS). </a:t>
            </a:r>
          </a:p>
          <a:p>
            <a:pPr marL="285750" lvl="0" indent="-285750" algn="just" defTabSz="457200">
              <a:lnSpc>
                <a:spcPct val="120000"/>
              </a:lnSpc>
              <a:spcBef>
                <a:spcPts val="0"/>
              </a:spcBef>
              <a:buFont typeface="Wingdings" pitchFamily="2" charset="2"/>
              <a:buChar char="Ø"/>
            </a:pPr>
            <a:r>
              <a:rPr lang="fr-FR" sz="1200" dirty="0">
                <a:solidFill>
                  <a:prstClr val="black"/>
                </a:solidFill>
              </a:rPr>
              <a:t>Ils doivent respecter le matériel, les locaux et les espaces verts ; </a:t>
            </a:r>
          </a:p>
          <a:p>
            <a:pPr marL="285750" lvl="0" indent="-285750" algn="just" defTabSz="457200">
              <a:lnSpc>
                <a:spcPct val="120000"/>
              </a:lnSpc>
              <a:spcBef>
                <a:spcPts val="0"/>
              </a:spcBef>
              <a:buFont typeface="Wingdings" pitchFamily="2" charset="2"/>
              <a:buChar char="Ø"/>
            </a:pPr>
            <a:r>
              <a:rPr lang="fr-FR" sz="1200" dirty="0">
                <a:solidFill>
                  <a:prstClr val="black"/>
                </a:solidFill>
              </a:rPr>
              <a:t>Ils n’utilisent aucune violence verbale ou physique ; </a:t>
            </a:r>
          </a:p>
          <a:p>
            <a:pPr marL="285750" lvl="0" indent="-285750" algn="just" defTabSz="457200">
              <a:lnSpc>
                <a:spcPct val="120000"/>
              </a:lnSpc>
              <a:spcBef>
                <a:spcPts val="0"/>
              </a:spcBef>
              <a:buFont typeface="Wingdings" pitchFamily="2" charset="2"/>
              <a:buChar char="Ø"/>
            </a:pPr>
            <a:r>
              <a:rPr lang="fr-FR" sz="1200" dirty="0">
                <a:solidFill>
                  <a:prstClr val="black"/>
                </a:solidFill>
              </a:rPr>
              <a:t>Ils respectent les règles d’hygiène et de sécurité qui leur ont été apprises. Il est ainsi interdit d'apporter à l'école tout objet </a:t>
            </a:r>
            <a:r>
              <a:rPr lang="fr-FR" sz="1200" b="1" dirty="0">
                <a:solidFill>
                  <a:prstClr val="black"/>
                </a:solidFill>
              </a:rPr>
              <a:t>dangereux</a:t>
            </a:r>
            <a:r>
              <a:rPr lang="fr-FR" sz="1200" dirty="0">
                <a:solidFill>
                  <a:prstClr val="black"/>
                </a:solidFill>
              </a:rPr>
              <a:t> (écharpe, parapluie, couteaux, allumettes, médicaments...) ou </a:t>
            </a:r>
            <a:r>
              <a:rPr lang="fr-FR" sz="1200" b="1" dirty="0">
                <a:solidFill>
                  <a:prstClr val="black"/>
                </a:solidFill>
              </a:rPr>
              <a:t>inapproprié</a:t>
            </a:r>
            <a:r>
              <a:rPr lang="fr-FR" sz="1200" dirty="0">
                <a:solidFill>
                  <a:prstClr val="black"/>
                </a:solidFill>
              </a:rPr>
              <a:t> (vernis à ongle, maquillage, tenue indécente..) ou </a:t>
            </a:r>
            <a:r>
              <a:rPr lang="fr-FR" sz="1200" b="1" dirty="0">
                <a:solidFill>
                  <a:prstClr val="black"/>
                </a:solidFill>
              </a:rPr>
              <a:t>de valeur </a:t>
            </a:r>
            <a:r>
              <a:rPr lang="fr-FR" sz="1200" dirty="0">
                <a:solidFill>
                  <a:prstClr val="black"/>
                </a:solidFill>
              </a:rPr>
              <a:t>(bijoux, argent, cartes de collection…) ou </a:t>
            </a:r>
            <a:r>
              <a:rPr lang="fr-FR" sz="1200" b="1" dirty="0">
                <a:solidFill>
                  <a:prstClr val="black"/>
                </a:solidFill>
              </a:rPr>
              <a:t>objet connecté.</a:t>
            </a:r>
            <a:r>
              <a:rPr lang="fr-FR" sz="1200" dirty="0">
                <a:solidFill>
                  <a:prstClr val="black"/>
                </a:solidFill>
              </a:rPr>
              <a:t> Le cas échéant, ces objets seront confisqués et rendus uniquement aux parents.</a:t>
            </a:r>
          </a:p>
          <a:p>
            <a:pPr marL="0" lvl="0" indent="0" algn="just" defTabSz="457200">
              <a:lnSpc>
                <a:spcPct val="120000"/>
              </a:lnSpc>
              <a:spcBef>
                <a:spcPts val="0"/>
              </a:spcBef>
              <a:buNone/>
            </a:pPr>
            <a:r>
              <a:rPr lang="fr-FR" sz="1200" u="sng" dirty="0">
                <a:solidFill>
                  <a:prstClr val="black"/>
                </a:solidFill>
              </a:rPr>
              <a:t>Discipline et Sanctions </a:t>
            </a:r>
            <a:r>
              <a:rPr lang="fr-FR" sz="1200" dirty="0">
                <a:solidFill>
                  <a:prstClr val="black"/>
                </a:solidFill>
              </a:rPr>
              <a:t>: Les élèves en récréation sont placés sous la responsabilité des enseignants de service. Les membres de l'équipe pédagogique sont les seuls habilités à gérer les problèmes rencontrés par les élèves et à établir des sanctions.</a:t>
            </a:r>
          </a:p>
          <a:p>
            <a:pPr marL="0" lvl="0" indent="0" defTabSz="457200">
              <a:lnSpc>
                <a:spcPct val="120000"/>
              </a:lnSpc>
              <a:spcBef>
                <a:spcPts val="0"/>
              </a:spcBef>
              <a:buNone/>
            </a:pPr>
            <a:r>
              <a:rPr lang="fr-FR" sz="1200" dirty="0">
                <a:solidFill>
                  <a:prstClr val="black"/>
                </a:solidFill>
              </a:rPr>
              <a:t>Les comportements qui troublent l’activité scolaire, les manquements au règlement intérieur de l’école, et en particulier toute atteinte à l’intégrité physique ou morale des autres élèves ou des enseignants, donnent lieu à des réprimandes, qui sont portées immédiatement à la connaissance des représentants légaux de l’enfant.</a:t>
            </a:r>
          </a:p>
          <a:p>
            <a:pPr marL="0" lvl="0" indent="0" defTabSz="457200">
              <a:lnSpc>
                <a:spcPct val="120000"/>
              </a:lnSpc>
              <a:spcBef>
                <a:spcPts val="0"/>
              </a:spcBef>
              <a:buNone/>
            </a:pPr>
            <a:r>
              <a:rPr lang="fr-FR" sz="1200" dirty="0">
                <a:solidFill>
                  <a:prstClr val="black"/>
                </a:solidFill>
              </a:rPr>
              <a:t>La sanction sera adaptée, proportionnée à la faute et réfléchie. Elle est éducative et permet à l’élève de se construire comme individu (voir annexe 1).</a:t>
            </a:r>
          </a:p>
          <a:p>
            <a:pPr marL="0" lvl="0" indent="0" algn="just" defTabSz="457200">
              <a:lnSpc>
                <a:spcPct val="120000"/>
              </a:lnSpc>
              <a:spcBef>
                <a:spcPts val="0"/>
              </a:spcBef>
              <a:buNone/>
            </a:pPr>
            <a:r>
              <a:rPr lang="fr-FR" sz="1200" dirty="0">
                <a:solidFill>
                  <a:prstClr val="black"/>
                </a:solidFill>
              </a:rPr>
              <a:t>Lorsque le comportement d’un élève perturbe gravement et de façon durable le fonctionnement de la classe et/ou de l’école, malgré la concertation engagée avec les responsables légaux, sa situation doit être soumise à l’examen </a:t>
            </a:r>
          </a:p>
          <a:p>
            <a:pPr marL="285750" lvl="0" indent="-285750" algn="just" defTabSz="457200">
              <a:lnSpc>
                <a:spcPct val="120000"/>
              </a:lnSpc>
              <a:spcBef>
                <a:spcPts val="0"/>
              </a:spcBef>
              <a:buFontTx/>
              <a:buChar char="-"/>
            </a:pPr>
            <a:r>
              <a:rPr lang="fr-FR" sz="1200" dirty="0">
                <a:solidFill>
                  <a:prstClr val="black"/>
                </a:solidFill>
              </a:rPr>
              <a:t>de l’équipe pédagogique afin d’apporter des solutions adaptées. (Conseils, mise en place d’un parcours scolaire, orientation vers une structure de soin...)</a:t>
            </a:r>
          </a:p>
          <a:p>
            <a:pPr marL="285750" lvl="0" indent="-285750" algn="just" defTabSz="457200">
              <a:lnSpc>
                <a:spcPct val="120000"/>
              </a:lnSpc>
              <a:spcBef>
                <a:spcPts val="0"/>
              </a:spcBef>
              <a:buFontTx/>
              <a:buChar char="-"/>
            </a:pPr>
            <a:r>
              <a:rPr lang="fr-FR" sz="1200" dirty="0">
                <a:solidFill>
                  <a:prstClr val="black"/>
                </a:solidFill>
              </a:rPr>
              <a:t> puis à celui de Mme Caloudis, Inspectrice de l’Education Nationale et du pôle ressource de circonscription</a:t>
            </a:r>
          </a:p>
          <a:p>
            <a:endParaRPr lang="fr-FR" sz="1200" dirty="0"/>
          </a:p>
        </p:txBody>
      </p:sp>
      <p:sp>
        <p:nvSpPr>
          <p:cNvPr id="4" name="Espace réservé du numéro de diapositive 3"/>
          <p:cNvSpPr>
            <a:spLocks noGrp="1"/>
          </p:cNvSpPr>
          <p:nvPr>
            <p:ph type="sldNum" sz="quarter" idx="12"/>
          </p:nvPr>
        </p:nvSpPr>
        <p:spPr/>
        <p:txBody>
          <a:bodyPr/>
          <a:lstStyle/>
          <a:p>
            <a:fld id="{7F911E5C-BC5D-8244-B5C3-C0C20A2DE86B}" type="slidenum">
              <a:rPr lang="fr-FR" smtClean="0"/>
              <a:t>4</a:t>
            </a:fld>
            <a:endParaRPr lang="fr-FR"/>
          </a:p>
        </p:txBody>
      </p:sp>
    </p:spTree>
    <p:extLst>
      <p:ext uri="{BB962C8B-B14F-4D97-AF65-F5344CB8AC3E}">
        <p14:creationId xmlns:p14="http://schemas.microsoft.com/office/powerpoint/2010/main" val="4141962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 xmlns:a16="http://schemas.microsoft.com/office/drawing/2014/main" id="{9E61E878-258B-0142-81BA-615FCDEBFC03}"/>
              </a:ext>
            </a:extLst>
          </p:cNvPr>
          <p:cNvSpPr txBox="1"/>
          <p:nvPr/>
        </p:nvSpPr>
        <p:spPr>
          <a:xfrm>
            <a:off x="85893" y="448000"/>
            <a:ext cx="6686213" cy="4770537"/>
          </a:xfrm>
          <a:prstGeom prst="rect">
            <a:avLst/>
          </a:prstGeom>
          <a:noFill/>
        </p:spPr>
        <p:txBody>
          <a:bodyPr wrap="square" rtlCol="0">
            <a:spAutoFit/>
          </a:bodyPr>
          <a:lstStyle/>
          <a:p>
            <a:pPr algn="just"/>
            <a:r>
              <a:rPr lang="fr-FR" sz="1400" b="1" dirty="0">
                <a:solidFill>
                  <a:srgbClr val="0070C0"/>
                </a:solidFill>
              </a:rPr>
              <a:t>B)   Les parents ont des droits ….</a:t>
            </a:r>
          </a:p>
          <a:p>
            <a:pPr marL="285750" indent="-285750" algn="just">
              <a:buFont typeface="Wingdings" pitchFamily="2" charset="2"/>
              <a:buChar char="Ø"/>
            </a:pPr>
            <a:r>
              <a:rPr lang="fr-FR" sz="1200" dirty="0"/>
              <a:t>Les parents font partie de la communauté éducative. </a:t>
            </a:r>
          </a:p>
          <a:p>
            <a:pPr marL="285750" indent="-285750" algn="just">
              <a:buFont typeface="Wingdings" pitchFamily="2" charset="2"/>
              <a:buChar char="Ø"/>
            </a:pPr>
            <a:r>
              <a:rPr lang="fr-FR" sz="1200" dirty="0"/>
              <a:t>Ils sont représentés au conseil d’école et sont associés au fonctionnement de l’école.</a:t>
            </a:r>
          </a:p>
          <a:p>
            <a:pPr marL="285750" indent="-285750" algn="just">
              <a:buFont typeface="Wingdings" pitchFamily="2" charset="2"/>
              <a:buChar char="Ø"/>
            </a:pPr>
            <a:r>
              <a:rPr lang="fr-FR" sz="1200" dirty="0"/>
              <a:t>Ils sont informés des acquis et des comportements scolaires de leur enfant. </a:t>
            </a:r>
          </a:p>
          <a:p>
            <a:pPr marL="285750" indent="-285750" algn="just">
              <a:buFont typeface="Wingdings" pitchFamily="2" charset="2"/>
              <a:buChar char="Ø"/>
            </a:pPr>
            <a:r>
              <a:rPr lang="fr-FR" sz="1200" dirty="0"/>
              <a:t>Des échanges et réunions régulières sont organisés par la directrice d’école et l’équipe pédagogique. Les parents ont la possibilité de s’entretenir avec l’enseignant pour veiller aux progrès de leur enfant : les parents sont priés de prendre rendez-vous par le biais du cahier de liaison, d’une application ou du mail de l’école.</a:t>
            </a:r>
          </a:p>
          <a:p>
            <a:pPr marL="285750" indent="-285750" algn="just">
              <a:buFont typeface="Wingdings" pitchFamily="2" charset="2"/>
              <a:buChar char="Ø"/>
            </a:pPr>
            <a:endParaRPr lang="fr-FR" sz="1200" dirty="0"/>
          </a:p>
          <a:p>
            <a:pPr algn="just"/>
            <a:r>
              <a:rPr lang="fr-FR" sz="1400" b="1" dirty="0">
                <a:solidFill>
                  <a:srgbClr val="0070C0"/>
                </a:solidFill>
              </a:rPr>
              <a:t>Les parents ont des devoirs  ….</a:t>
            </a:r>
            <a:endParaRPr lang="fr-FR" sz="1200" dirty="0"/>
          </a:p>
          <a:p>
            <a:pPr marL="171450" indent="-171450" algn="just">
              <a:buFont typeface="Wingdings" pitchFamily="2" charset="2"/>
              <a:buChar char="Ø"/>
            </a:pPr>
            <a:r>
              <a:rPr lang="fr-FR" sz="1200" dirty="0"/>
              <a:t>Dans toutes leurs relations avec les autres membres de la communauté éducative, les parents doivent faire preuve de réserve et de respect des personnes et des fonctions. </a:t>
            </a:r>
          </a:p>
          <a:p>
            <a:pPr marL="171450" indent="-171450" algn="just">
              <a:buFont typeface="Wingdings" pitchFamily="2" charset="2"/>
              <a:buChar char="Ø"/>
            </a:pPr>
            <a:r>
              <a:rPr lang="fr-FR" sz="1200" dirty="0"/>
              <a:t>Les parents doivent respecter le droit à la déconnexion (mails, messages) des enseignants les soirs et week-ends. </a:t>
            </a:r>
          </a:p>
          <a:p>
            <a:pPr marL="171450" indent="-171450" algn="just">
              <a:buFont typeface="Wingdings" pitchFamily="2" charset="2"/>
              <a:buChar char="Ø"/>
            </a:pPr>
            <a:r>
              <a:rPr lang="fr-FR" sz="1200" b="1" dirty="0"/>
              <a:t>Ils doivent respecter les horaires de l’école </a:t>
            </a:r>
            <a:r>
              <a:rPr lang="fr-FR" sz="1200" dirty="0"/>
              <a:t>et sont garants du respect de l’assiduité de leur enfant. </a:t>
            </a:r>
          </a:p>
          <a:p>
            <a:pPr marL="171450" indent="-171450" algn="just">
              <a:buFont typeface="Wingdings" pitchFamily="2" charset="2"/>
              <a:buChar char="Ø"/>
            </a:pPr>
            <a:r>
              <a:rPr lang="fr-FR" sz="1200" dirty="0"/>
              <a:t>La participation des parents aux rencontres organisées par l’école est un facteur essentiel pour la réussite de leurs enfants. </a:t>
            </a:r>
          </a:p>
          <a:p>
            <a:pPr marL="171450" indent="-171450" algn="just">
              <a:buFont typeface="Wingdings" pitchFamily="2" charset="2"/>
              <a:buChar char="Ø"/>
            </a:pPr>
            <a:r>
              <a:rPr lang="fr-FR" sz="1200" dirty="0"/>
              <a:t>Les parents ont le devoir de signer les travaux et les livrets, ainsi que le cahier de liaison, preuve qu’ils en ont pris connaissance. </a:t>
            </a:r>
          </a:p>
          <a:p>
            <a:pPr marL="171450" indent="-171450" algn="just">
              <a:buFont typeface="Wingdings" pitchFamily="2" charset="2"/>
              <a:buChar char="Ø"/>
            </a:pPr>
            <a:r>
              <a:rPr lang="fr-FR" sz="1200" dirty="0"/>
              <a:t>Il leur revient de s’engager dans le dialogue que le maître de la classe ou la directrice d’école leur propose. </a:t>
            </a:r>
          </a:p>
          <a:p>
            <a:pPr marL="171450" indent="-171450" algn="just">
              <a:buFont typeface="Wingdings" pitchFamily="2" charset="2"/>
              <a:buChar char="Ø"/>
            </a:pPr>
            <a:r>
              <a:rPr lang="fr-FR" sz="1200" dirty="0"/>
              <a:t>Les parents doivent signaler tout changement qui peut influer sur la vie scolaire de leur enfant. </a:t>
            </a:r>
          </a:p>
          <a:p>
            <a:pPr marL="171450" indent="-171450" algn="just">
              <a:buFont typeface="Wingdings" pitchFamily="2" charset="2"/>
              <a:buChar char="Ø"/>
            </a:pPr>
            <a:r>
              <a:rPr lang="fr-FR" sz="1200" dirty="0"/>
              <a:t>Les parents doivent laisser le corps enseignant gérer les conflits mineurs entre élèves au sein de l’école.</a:t>
            </a:r>
          </a:p>
          <a:p>
            <a:pPr marL="171450" indent="-171450" algn="just">
              <a:buFont typeface="Wingdings" pitchFamily="2" charset="2"/>
              <a:buChar char="Ø"/>
            </a:pPr>
            <a:r>
              <a:rPr lang="fr-FR" sz="1200" dirty="0"/>
              <a:t>Les parents doivent marquer toutes les affaires de leur enfant (matériel scolaire, vêtements…).</a:t>
            </a:r>
          </a:p>
        </p:txBody>
      </p:sp>
      <p:sp>
        <p:nvSpPr>
          <p:cNvPr id="8" name="ZoneTexte 7">
            <a:extLst>
              <a:ext uri="{FF2B5EF4-FFF2-40B4-BE49-F238E27FC236}">
                <a16:creationId xmlns="" xmlns:a16="http://schemas.microsoft.com/office/drawing/2014/main" id="{67A7E826-C1DE-5B49-80CA-D64FEEC8F2B4}"/>
              </a:ext>
            </a:extLst>
          </p:cNvPr>
          <p:cNvSpPr txBox="1"/>
          <p:nvPr/>
        </p:nvSpPr>
        <p:spPr>
          <a:xfrm>
            <a:off x="85893" y="5184030"/>
            <a:ext cx="6686214" cy="3477875"/>
          </a:xfrm>
          <a:prstGeom prst="rect">
            <a:avLst/>
          </a:prstGeom>
          <a:noFill/>
        </p:spPr>
        <p:txBody>
          <a:bodyPr wrap="square" rtlCol="0">
            <a:spAutoFit/>
          </a:bodyPr>
          <a:lstStyle/>
          <a:p>
            <a:pPr algn="just"/>
            <a:r>
              <a:rPr lang="fr-FR" sz="1400" b="1" dirty="0">
                <a:solidFill>
                  <a:srgbClr val="0070C0"/>
                </a:solidFill>
              </a:rPr>
              <a:t>C)   Les personnels enseignants et non enseignants ont des droits ….</a:t>
            </a:r>
          </a:p>
          <a:p>
            <a:pPr marL="285750" indent="-285750" algn="just">
              <a:buFont typeface="Wingdings" pitchFamily="2" charset="2"/>
              <a:buChar char="Ø"/>
            </a:pPr>
            <a:r>
              <a:rPr lang="fr-FR" sz="1200" dirty="0"/>
              <a:t>Les personnels ont droit au respect. </a:t>
            </a:r>
          </a:p>
          <a:p>
            <a:pPr marL="285750" indent="-285750" algn="just">
              <a:buFont typeface="Wingdings" pitchFamily="2" charset="2"/>
              <a:buChar char="Ø"/>
            </a:pPr>
            <a:r>
              <a:rPr lang="fr-FR" sz="1200" dirty="0"/>
              <a:t>Ils bénéficient de la protection prévue par le code de l’éducation.</a:t>
            </a:r>
          </a:p>
          <a:p>
            <a:pPr marL="285750" indent="-285750" algn="just">
              <a:buFont typeface="Wingdings" pitchFamily="2" charset="2"/>
              <a:buChar char="Ø"/>
            </a:pPr>
            <a:r>
              <a:rPr lang="fr-FR" sz="1200" dirty="0"/>
              <a:t>Les élèves comme leurs familles doivent s’interdire tout comportement, geste ou parole qui porterait atteinte à la fonction ou à la personne de l’enseignant et du personnel non enseignant. </a:t>
            </a:r>
          </a:p>
          <a:p>
            <a:pPr marL="285750" indent="-285750" algn="just">
              <a:buFont typeface="Wingdings" pitchFamily="2" charset="2"/>
              <a:buChar char="Ø"/>
            </a:pPr>
            <a:r>
              <a:rPr lang="fr-FR" sz="1200" dirty="0"/>
              <a:t>Les enseignants ont le choix de leurs pratiques pédagogiques dans le cadre fixé par le conseil supérieur des programmes.</a:t>
            </a:r>
          </a:p>
          <a:p>
            <a:pPr marL="285750" indent="-285750" algn="just">
              <a:buFont typeface="Wingdings" pitchFamily="2" charset="2"/>
              <a:buChar char="Ø"/>
            </a:pPr>
            <a:endParaRPr lang="fr-FR" sz="1200" dirty="0"/>
          </a:p>
          <a:p>
            <a:pPr algn="just"/>
            <a:r>
              <a:rPr lang="fr-FR" sz="1400" b="1" dirty="0">
                <a:solidFill>
                  <a:srgbClr val="0070C0"/>
                </a:solidFill>
              </a:rPr>
              <a:t>Les personnels enseignants et non enseignants ont des devoirs  ….</a:t>
            </a:r>
            <a:endParaRPr lang="fr-FR" sz="1200" dirty="0"/>
          </a:p>
          <a:p>
            <a:pPr marL="171450" indent="-171450" algn="just">
              <a:buFont typeface="Wingdings" pitchFamily="2" charset="2"/>
              <a:buChar char="Ø"/>
            </a:pPr>
            <a:r>
              <a:rPr lang="fr-FR" sz="1200" dirty="0"/>
              <a:t>Les personnels doivent être garants du respect des principes fondamentaux du service public d’éducation et porteurs des valeurs de l’école. </a:t>
            </a:r>
          </a:p>
          <a:p>
            <a:pPr marL="171450" indent="-171450" algn="just">
              <a:buFont typeface="Wingdings" pitchFamily="2" charset="2"/>
              <a:buChar char="Ø"/>
            </a:pPr>
            <a:r>
              <a:rPr lang="fr-FR" sz="1200" dirty="0"/>
              <a:t>Ils ont l’obligation de respecter les personnes et leurs convictions, de faire preuve de réserve dans leurs propos, et partagent un « devoir de réserve ». </a:t>
            </a:r>
          </a:p>
          <a:p>
            <a:pPr marL="171450" indent="-171450" algn="just">
              <a:buFont typeface="Wingdings" pitchFamily="2" charset="2"/>
              <a:buChar char="Ø"/>
            </a:pPr>
            <a:r>
              <a:rPr lang="fr-FR" sz="1200" dirty="0"/>
              <a:t>Les enseignants sont à l’écoute des parents et répondent à leurs demandes d’informations. </a:t>
            </a:r>
          </a:p>
          <a:p>
            <a:pPr marL="171450" indent="-171450" algn="just">
              <a:buFont typeface="Wingdings" pitchFamily="2" charset="2"/>
              <a:buChar char="Ø"/>
            </a:pPr>
            <a:r>
              <a:rPr lang="fr-FR" sz="1200" dirty="0"/>
              <a:t>Les enseignants fournissent aux parents tous les documents nécessaires au suivi de la scolarité de leur enfant. </a:t>
            </a:r>
          </a:p>
          <a:p>
            <a:pPr marL="171450" indent="-171450" algn="just">
              <a:buFont typeface="Wingdings" pitchFamily="2" charset="2"/>
              <a:buChar char="Ø"/>
            </a:pPr>
            <a:r>
              <a:rPr lang="fr-FR" sz="1200" dirty="0"/>
              <a:t>L’équipe pédagogique cherche à obtenir de chaque élève un travail à la mesure de ses capacités. </a:t>
            </a:r>
          </a:p>
          <a:p>
            <a:pPr marL="171450" indent="-171450" algn="just">
              <a:buFont typeface="Wingdings" pitchFamily="2" charset="2"/>
              <a:buChar char="Ø"/>
            </a:pPr>
            <a:r>
              <a:rPr lang="fr-FR" sz="1200" dirty="0"/>
              <a:t>Les enseignants forment une équipe solidaire, coopérative et innovante.</a:t>
            </a:r>
          </a:p>
        </p:txBody>
      </p:sp>
      <p:sp>
        <p:nvSpPr>
          <p:cNvPr id="2" name="Espace réservé du numéro de diapositive 1">
            <a:extLst>
              <a:ext uri="{FF2B5EF4-FFF2-40B4-BE49-F238E27FC236}">
                <a16:creationId xmlns="" xmlns:a16="http://schemas.microsoft.com/office/drawing/2014/main" id="{E75D90F1-76A4-3F45-BAA4-5AF11588BA66}"/>
              </a:ext>
            </a:extLst>
          </p:cNvPr>
          <p:cNvSpPr>
            <a:spLocks noGrp="1"/>
          </p:cNvSpPr>
          <p:nvPr>
            <p:ph type="sldNum" sz="quarter" idx="12"/>
          </p:nvPr>
        </p:nvSpPr>
        <p:spPr/>
        <p:txBody>
          <a:bodyPr/>
          <a:lstStyle/>
          <a:p>
            <a:fld id="{7F911E5C-BC5D-8244-B5C3-C0C20A2DE86B}" type="slidenum">
              <a:rPr lang="fr-FR" smtClean="0"/>
              <a:t>5</a:t>
            </a:fld>
            <a:endParaRPr lang="fr-FR"/>
          </a:p>
        </p:txBody>
      </p:sp>
    </p:spTree>
    <p:extLst>
      <p:ext uri="{BB962C8B-B14F-4D97-AF65-F5344CB8AC3E}">
        <p14:creationId xmlns:p14="http://schemas.microsoft.com/office/powerpoint/2010/main" val="2388018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 coins arrondis 3">
            <a:extLst>
              <a:ext uri="{FF2B5EF4-FFF2-40B4-BE49-F238E27FC236}">
                <a16:creationId xmlns="" xmlns:a16="http://schemas.microsoft.com/office/drawing/2014/main" id="{82F783F9-BE9F-E54D-A85A-751F1DBFCD7E}"/>
              </a:ext>
            </a:extLst>
          </p:cNvPr>
          <p:cNvSpPr/>
          <p:nvPr/>
        </p:nvSpPr>
        <p:spPr>
          <a:xfrm>
            <a:off x="708918" y="154112"/>
            <a:ext cx="4972692" cy="575353"/>
          </a:xfrm>
          <a:prstGeom prst="roundRect">
            <a:avLst/>
          </a:prstGeom>
          <a:noFill/>
          <a:ln w="38100">
            <a:solidFill>
              <a:schemeClr val="tx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3500" algn="ctr">
              <a:lnSpc>
                <a:spcPts val="1140"/>
              </a:lnSpc>
            </a:pPr>
            <a:r>
              <a:rPr lang="fr-FR" sz="1800" b="1" dirty="0">
                <a:solidFill>
                  <a:srgbClr val="0070C0"/>
                </a:solidFill>
                <a:effectLst/>
                <a:latin typeface="Comic Sans MS" panose="030F0902030302020204" pitchFamily="66" charset="0"/>
                <a:ea typeface="Times New Roman" panose="02020603050405020304" pitchFamily="18" charset="0"/>
                <a:cs typeface="Calibri" panose="020F0502020204030204" pitchFamily="34" charset="0"/>
              </a:rPr>
              <a:t>3. Sécurité : </a:t>
            </a:r>
          </a:p>
        </p:txBody>
      </p:sp>
      <p:sp>
        <p:nvSpPr>
          <p:cNvPr id="6" name="ZoneTexte 5">
            <a:extLst>
              <a:ext uri="{FF2B5EF4-FFF2-40B4-BE49-F238E27FC236}">
                <a16:creationId xmlns="" xmlns:a16="http://schemas.microsoft.com/office/drawing/2014/main" id="{E623D224-1B14-C44E-8B28-F00349B79425}"/>
              </a:ext>
            </a:extLst>
          </p:cNvPr>
          <p:cNvSpPr txBox="1"/>
          <p:nvPr/>
        </p:nvSpPr>
        <p:spPr>
          <a:xfrm>
            <a:off x="161011" y="914399"/>
            <a:ext cx="6645310" cy="646331"/>
          </a:xfrm>
          <a:prstGeom prst="rect">
            <a:avLst/>
          </a:prstGeom>
          <a:noFill/>
        </p:spPr>
        <p:txBody>
          <a:bodyPr wrap="square" rtlCol="0">
            <a:spAutoFit/>
          </a:bodyPr>
          <a:lstStyle/>
          <a:p>
            <a:pPr algn="just"/>
            <a:r>
              <a:rPr lang="fr-FR" sz="1200" dirty="0">
                <a:effectLst/>
                <a:latin typeface="Calibri" panose="020F0502020204030204" pitchFamily="34" charset="0"/>
                <a:ea typeface="Times New Roman" panose="02020603050405020304" pitchFamily="18" charset="0"/>
                <a:cs typeface="Calibri" panose="020F0502020204030204" pitchFamily="34" charset="0"/>
              </a:rPr>
              <a:t>Le</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"niveau</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alerte</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attentat</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sécurité</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renforcée"</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est</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maintenu</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en</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Ile-de-France.</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Le</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ministère</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demande</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à</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chacun,</a:t>
            </a:r>
            <a:r>
              <a:rPr lang="fr-FR" sz="1200" spc="-26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personnels de l'Éducation nationale, parents d'élèves, élèves, de prendre connaissance de ces consignes et de les</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respecter afin</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d'améliorer le</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niveau</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sécurité</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dans</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nos</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écoles</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et</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établissements.</a:t>
            </a:r>
          </a:p>
        </p:txBody>
      </p:sp>
      <p:sp>
        <p:nvSpPr>
          <p:cNvPr id="7" name="ZoneTexte 6">
            <a:extLst>
              <a:ext uri="{FF2B5EF4-FFF2-40B4-BE49-F238E27FC236}">
                <a16:creationId xmlns="" xmlns:a16="http://schemas.microsoft.com/office/drawing/2014/main" id="{3A595298-C422-0542-BC37-020921927120}"/>
              </a:ext>
            </a:extLst>
          </p:cNvPr>
          <p:cNvSpPr txBox="1"/>
          <p:nvPr/>
        </p:nvSpPr>
        <p:spPr>
          <a:xfrm>
            <a:off x="161011" y="1745664"/>
            <a:ext cx="6645310" cy="3711272"/>
          </a:xfrm>
          <a:prstGeom prst="rect">
            <a:avLst/>
          </a:prstGeom>
          <a:noFill/>
        </p:spPr>
        <p:txBody>
          <a:bodyPr wrap="square" rtlCol="0">
            <a:spAutoFit/>
          </a:bodyPr>
          <a:lstStyle/>
          <a:p>
            <a:pPr algn="just"/>
            <a:r>
              <a:rPr lang="fr-FR" sz="1200" b="1" dirty="0">
                <a:effectLst/>
                <a:latin typeface="Calibri" panose="020F0502020204030204" pitchFamily="34" charset="0"/>
                <a:ea typeface="Times New Roman" panose="02020603050405020304" pitchFamily="18" charset="0"/>
                <a:cs typeface="Calibri" panose="020F0502020204030204" pitchFamily="34" charset="0"/>
              </a:rPr>
              <a:t>Principales consignes : </a:t>
            </a:r>
          </a:p>
          <a:p>
            <a:pPr algn="just"/>
            <a:endParaRPr lang="fr-FR" sz="1200"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a:lnSpc>
                <a:spcPts val="1145"/>
              </a:lnSpc>
              <a:buSzPts val="1000"/>
              <a:buFont typeface="Wingdings" pitchFamily="2" charset="2"/>
              <a:buChar char="q"/>
              <a:tabLst>
                <a:tab pos="193675" algn="l"/>
              </a:tabLst>
            </a:pPr>
            <a:r>
              <a:rPr lang="fr-FR" sz="1200" dirty="0">
                <a:effectLst/>
                <a:latin typeface="Calibri" panose="020F0502020204030204" pitchFamily="34" charset="0"/>
                <a:ea typeface="Arial MT"/>
                <a:cs typeface="Calibri" panose="020F0502020204030204" pitchFamily="34" charset="0"/>
              </a:rPr>
              <a:t>L'accueil</a:t>
            </a:r>
            <a:r>
              <a:rPr lang="fr-FR" sz="1200" spc="-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à</a:t>
            </a:r>
            <a:r>
              <a:rPr lang="fr-FR" sz="1200" spc="-1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l'entrée</a:t>
            </a:r>
            <a:r>
              <a:rPr lang="fr-FR" sz="1200" spc="-1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des</a:t>
            </a:r>
            <a:r>
              <a:rPr lang="fr-FR" sz="1200" spc="-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écoles</a:t>
            </a:r>
            <a:r>
              <a:rPr lang="fr-FR" sz="1200" spc="-1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et établissements</a:t>
            </a:r>
            <a:r>
              <a:rPr lang="fr-FR" sz="1200" spc="-1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scolaires est</a:t>
            </a:r>
            <a:r>
              <a:rPr lang="fr-FR" sz="1200" spc="-2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assuré</a:t>
            </a:r>
            <a:r>
              <a:rPr lang="fr-FR" sz="1200" spc="-2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par</a:t>
            </a:r>
            <a:r>
              <a:rPr lang="fr-FR" sz="1200" spc="-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un</a:t>
            </a:r>
            <a:r>
              <a:rPr lang="fr-FR" sz="1200" spc="-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adulte.</a:t>
            </a:r>
          </a:p>
          <a:p>
            <a:pPr marL="342900" lvl="0" indent="-342900" algn="just">
              <a:spcBef>
                <a:spcPts val="275"/>
              </a:spcBef>
              <a:spcAft>
                <a:spcPts val="0"/>
              </a:spcAft>
              <a:buSzPts val="1000"/>
              <a:buFont typeface="Wingdings" pitchFamily="2" charset="2"/>
              <a:buChar char="q"/>
              <a:tabLst>
                <a:tab pos="193675" algn="l"/>
              </a:tabLst>
            </a:pPr>
            <a:r>
              <a:rPr lang="fr-FR" sz="1200" dirty="0">
                <a:effectLst/>
                <a:latin typeface="Calibri" panose="020F0502020204030204" pitchFamily="34" charset="0"/>
                <a:ea typeface="Arial MT"/>
                <a:cs typeface="Calibri" panose="020F0502020204030204" pitchFamily="34" charset="0"/>
              </a:rPr>
              <a:t>Un</a:t>
            </a:r>
            <a:r>
              <a:rPr lang="fr-FR" sz="1200" spc="-2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contrôle</a:t>
            </a:r>
            <a:r>
              <a:rPr lang="fr-FR" sz="1200" spc="-1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visuel</a:t>
            </a:r>
            <a:r>
              <a:rPr lang="fr-FR" sz="1200" spc="-1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des</a:t>
            </a:r>
            <a:r>
              <a:rPr lang="fr-FR" sz="1200" spc="-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sacs</a:t>
            </a:r>
            <a:r>
              <a:rPr lang="fr-FR" sz="1200" spc="-1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peut</a:t>
            </a:r>
            <a:r>
              <a:rPr lang="fr-FR" sz="1200" spc="-1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être</a:t>
            </a:r>
            <a:r>
              <a:rPr lang="fr-FR" sz="1200" spc="-1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effectué.</a:t>
            </a:r>
          </a:p>
          <a:p>
            <a:pPr marL="342900" lvl="0" indent="-342900" algn="just">
              <a:spcBef>
                <a:spcPts val="280"/>
              </a:spcBef>
              <a:spcAft>
                <a:spcPts val="0"/>
              </a:spcAft>
              <a:buSzPts val="1000"/>
              <a:buFont typeface="Wingdings" pitchFamily="2" charset="2"/>
              <a:buChar char="q"/>
              <a:tabLst>
                <a:tab pos="193675" algn="l"/>
              </a:tabLst>
            </a:pPr>
            <a:r>
              <a:rPr lang="fr-FR" sz="1200" dirty="0">
                <a:effectLst/>
                <a:latin typeface="Calibri" panose="020F0502020204030204" pitchFamily="34" charset="0"/>
                <a:ea typeface="Arial MT"/>
                <a:cs typeface="Calibri" panose="020F0502020204030204" pitchFamily="34" charset="0"/>
              </a:rPr>
              <a:t>L'identité</a:t>
            </a:r>
            <a:r>
              <a:rPr lang="fr-FR" sz="1200" spc="-2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des</a:t>
            </a:r>
            <a:r>
              <a:rPr lang="fr-FR" sz="1200" spc="-1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personnes</a:t>
            </a:r>
            <a:r>
              <a:rPr lang="fr-FR" sz="1200" spc="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étrangères</a:t>
            </a:r>
            <a:r>
              <a:rPr lang="fr-FR" sz="1200" spc="-2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à</a:t>
            </a:r>
            <a:r>
              <a:rPr lang="fr-FR" sz="1200" spc="-1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l'établissement</a:t>
            </a:r>
            <a:r>
              <a:rPr lang="fr-FR" sz="1200" spc="-2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est</a:t>
            </a:r>
            <a:r>
              <a:rPr lang="fr-FR" sz="1200" spc="-3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systématiquement</a:t>
            </a:r>
            <a:r>
              <a:rPr lang="fr-FR" sz="1200" spc="-2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vérifiée.</a:t>
            </a:r>
          </a:p>
          <a:p>
            <a:pPr marL="342900" marR="74930" lvl="0" indent="-342900" algn="just">
              <a:spcAft>
                <a:spcPts val="0"/>
              </a:spcAft>
              <a:buSzPts val="1000"/>
              <a:buFont typeface="Wingdings" pitchFamily="2" charset="2"/>
              <a:buChar char="q"/>
              <a:tabLst>
                <a:tab pos="219710" algn="l"/>
              </a:tabLst>
            </a:pPr>
            <a:r>
              <a:rPr lang="fr-FR" sz="1200" dirty="0">
                <a:effectLst/>
                <a:latin typeface="Calibri" panose="020F0502020204030204" pitchFamily="34" charset="0"/>
                <a:ea typeface="Arial MT"/>
                <a:cs typeface="Calibri" panose="020F0502020204030204" pitchFamily="34" charset="0"/>
              </a:rPr>
              <a:t>Une</a:t>
            </a:r>
            <a:r>
              <a:rPr lang="fr-FR" sz="1200" spc="-1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attention</a:t>
            </a:r>
            <a:r>
              <a:rPr lang="fr-FR" sz="1200" spc="1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particulière doit être portée aux</a:t>
            </a:r>
            <a:r>
              <a:rPr lang="fr-FR" sz="1200" spc="1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abords</a:t>
            </a:r>
            <a:r>
              <a:rPr lang="fr-FR" sz="1200" spc="1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de</a:t>
            </a:r>
            <a:r>
              <a:rPr lang="fr-FR" sz="1200" spc="-1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l'établissement, en évitant tout</a:t>
            </a:r>
            <a:r>
              <a:rPr lang="fr-FR" sz="1200" spc="1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attroupement préjudiciable à</a:t>
            </a:r>
            <a:r>
              <a:rPr lang="fr-FR" sz="1200" spc="1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la </a:t>
            </a:r>
            <a:r>
              <a:rPr lang="fr-FR" sz="1200" spc="-26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sécurité</a:t>
            </a:r>
            <a:r>
              <a:rPr lang="fr-FR" sz="1200" spc="-1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des élèves.</a:t>
            </a:r>
          </a:p>
          <a:p>
            <a:pPr marL="342900" marR="181610" lvl="0" indent="-342900" algn="just">
              <a:buSzPts val="1000"/>
              <a:buFont typeface="Wingdings" pitchFamily="2" charset="2"/>
              <a:buChar char="q"/>
              <a:tabLst>
                <a:tab pos="193675" algn="l"/>
              </a:tabLst>
            </a:pPr>
            <a:r>
              <a:rPr lang="fr-FR" sz="1200" dirty="0">
                <a:effectLst/>
                <a:latin typeface="Calibri" panose="020F0502020204030204" pitchFamily="34" charset="0"/>
                <a:ea typeface="Arial MT"/>
                <a:cs typeface="Calibri" panose="020F0502020204030204" pitchFamily="34" charset="0"/>
              </a:rPr>
              <a:t>En élémentaire, il est demandé aux familles de ne pas s'attarder devant les portes d'accès pendant la dépose ou la </a:t>
            </a:r>
            <a:r>
              <a:rPr lang="fr-FR" sz="1200" spc="-26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récupération</a:t>
            </a:r>
            <a:r>
              <a:rPr lang="fr-FR" sz="1200" spc="-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de</a:t>
            </a:r>
            <a:r>
              <a:rPr lang="fr-FR" sz="1200" spc="1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leurs</a:t>
            </a:r>
            <a:r>
              <a:rPr lang="fr-FR" sz="1200" spc="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enfants.</a:t>
            </a:r>
          </a:p>
          <a:p>
            <a:pPr marL="342900" marR="354330" lvl="0" indent="-342900" algn="just">
              <a:spcBef>
                <a:spcPts val="275"/>
              </a:spcBef>
              <a:spcAft>
                <a:spcPts val="0"/>
              </a:spcAft>
              <a:buSzPts val="1000"/>
              <a:buFont typeface="Wingdings" pitchFamily="2" charset="2"/>
              <a:buChar char="q"/>
              <a:tabLst>
                <a:tab pos="193675" algn="l"/>
              </a:tabLst>
            </a:pPr>
            <a:r>
              <a:rPr lang="fr-FR" sz="1200" dirty="0">
                <a:effectLst/>
                <a:latin typeface="Calibri" panose="020F0502020204030204" pitchFamily="34" charset="0"/>
                <a:ea typeface="Arial MT"/>
                <a:cs typeface="Calibri" panose="020F0502020204030204" pitchFamily="34" charset="0"/>
              </a:rPr>
              <a:t>Dans</a:t>
            </a:r>
            <a:r>
              <a:rPr lang="fr-FR" sz="1200" spc="-1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les</a:t>
            </a:r>
            <a:r>
              <a:rPr lang="fr-FR" sz="1200" spc="-1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académies</a:t>
            </a:r>
            <a:r>
              <a:rPr lang="fr-FR" sz="1200" spc="-1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en</a:t>
            </a:r>
            <a:r>
              <a:rPr lang="fr-FR" sz="1200" spc="-1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Vigipirate</a:t>
            </a:r>
            <a:r>
              <a:rPr lang="fr-FR" sz="1200" spc="-6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Alerte</a:t>
            </a:r>
            <a:r>
              <a:rPr lang="fr-FR" sz="1200" spc="-6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Attentat</a:t>
            </a:r>
            <a:r>
              <a:rPr lang="fr-FR" sz="1200" spc="-1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sécurité</a:t>
            </a:r>
            <a:r>
              <a:rPr lang="fr-FR" sz="1200" spc="-2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renforcée,</a:t>
            </a:r>
            <a:r>
              <a:rPr lang="fr-FR" sz="1200" spc="-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le</a:t>
            </a:r>
            <a:r>
              <a:rPr lang="fr-FR" sz="1200" spc="-2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stationnement</a:t>
            </a:r>
            <a:r>
              <a:rPr lang="fr-FR" sz="1200" spc="-2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des</a:t>
            </a:r>
            <a:r>
              <a:rPr lang="fr-FR" sz="1200" spc="-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véhicules</a:t>
            </a:r>
            <a:r>
              <a:rPr lang="fr-FR" sz="1200" spc="-2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est</a:t>
            </a:r>
            <a:r>
              <a:rPr lang="fr-FR" sz="1200" spc="-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interdit</a:t>
            </a:r>
            <a:r>
              <a:rPr lang="fr-FR" sz="1200" spc="-1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aux </a:t>
            </a:r>
            <a:r>
              <a:rPr lang="fr-FR" sz="1200" spc="-26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abords</a:t>
            </a:r>
            <a:r>
              <a:rPr lang="fr-FR" sz="1200" spc="-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de</a:t>
            </a:r>
            <a:r>
              <a:rPr lang="fr-FR" sz="1200" spc="-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l'établissement.</a:t>
            </a:r>
          </a:p>
          <a:p>
            <a:pPr marL="342900" marR="314325" lvl="0" indent="-342900" algn="just">
              <a:spcBef>
                <a:spcPts val="265"/>
              </a:spcBef>
              <a:spcAft>
                <a:spcPts val="0"/>
              </a:spcAft>
              <a:buSzPts val="1000"/>
              <a:buFont typeface="Wingdings" pitchFamily="2" charset="2"/>
              <a:buChar char="q"/>
              <a:tabLst>
                <a:tab pos="193675" algn="l"/>
              </a:tabLst>
            </a:pPr>
            <a:r>
              <a:rPr lang="fr-FR" sz="1200" dirty="0">
                <a:effectLst/>
                <a:latin typeface="Calibri" panose="020F0502020204030204" pitchFamily="34" charset="0"/>
                <a:ea typeface="Arial MT"/>
                <a:cs typeface="Calibri" panose="020F0502020204030204" pitchFamily="34" charset="0"/>
              </a:rPr>
              <a:t>Il est demandé à chacun de signaler tout comportement ou objet suspect. Chaque école doit vérifier l'efficacité et la</a:t>
            </a:r>
            <a:r>
              <a:rPr lang="fr-FR" sz="1200" spc="-27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connaissance par l'ensemble des personnels et des représentants de parents d'élèves présents en conseil d'école de</a:t>
            </a:r>
            <a:r>
              <a:rPr lang="fr-FR" sz="1200" spc="-26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son</a:t>
            </a:r>
            <a:r>
              <a:rPr lang="fr-FR" sz="1200" spc="-1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plan</a:t>
            </a:r>
            <a:r>
              <a:rPr lang="fr-FR" sz="1200" spc="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particulier</a:t>
            </a:r>
            <a:r>
              <a:rPr lang="fr-FR" sz="1200" spc="-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de</a:t>
            </a:r>
            <a:r>
              <a:rPr lang="fr-FR" sz="1200" spc="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mise</a:t>
            </a:r>
            <a:r>
              <a:rPr lang="fr-FR" sz="1200" spc="-2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en</a:t>
            </a:r>
            <a:r>
              <a:rPr lang="fr-FR" sz="1200" spc="-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sûreté</a:t>
            </a:r>
            <a:r>
              <a:rPr lang="fr-FR" sz="1200" spc="-1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(PPMS) ainsi</a:t>
            </a:r>
            <a:r>
              <a:rPr lang="fr-FR" sz="1200" spc="-1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que</a:t>
            </a:r>
            <a:r>
              <a:rPr lang="fr-FR" sz="1200" spc="-1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des</a:t>
            </a:r>
            <a:r>
              <a:rPr lang="fr-FR" sz="1200" spc="-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mesures spécifiques</a:t>
            </a:r>
            <a:r>
              <a:rPr lang="fr-FR" sz="1200" spc="1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à</a:t>
            </a:r>
            <a:r>
              <a:rPr lang="fr-FR" sz="1200" spc="-1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prendre</a:t>
            </a:r>
            <a:r>
              <a:rPr lang="fr-FR" sz="1200" spc="-10"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en</a:t>
            </a:r>
            <a:r>
              <a:rPr lang="fr-FR" sz="1200" spc="-1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cas</a:t>
            </a:r>
            <a:r>
              <a:rPr lang="fr-FR" sz="1200" spc="-5" dirty="0">
                <a:effectLst/>
                <a:latin typeface="Calibri" panose="020F0502020204030204" pitchFamily="34" charset="0"/>
                <a:ea typeface="Arial MT"/>
                <a:cs typeface="Calibri" panose="020F0502020204030204" pitchFamily="34" charset="0"/>
              </a:rPr>
              <a:t> </a:t>
            </a:r>
            <a:r>
              <a:rPr lang="fr-FR" sz="1200" dirty="0">
                <a:effectLst/>
                <a:latin typeface="Calibri" panose="020F0502020204030204" pitchFamily="34" charset="0"/>
                <a:ea typeface="Arial MT"/>
                <a:cs typeface="Calibri" panose="020F0502020204030204" pitchFamily="34" charset="0"/>
              </a:rPr>
              <a:t>d'intrusion.</a:t>
            </a:r>
          </a:p>
          <a:p>
            <a:pPr marL="63500" algn="l">
              <a:spcBef>
                <a:spcPts val="10"/>
              </a:spcBef>
              <a:spcAft>
                <a:spcPts val="0"/>
              </a:spcAft>
            </a:pPr>
            <a:r>
              <a:rPr lang="fr-FR" sz="1200" dirty="0">
                <a:effectLst/>
                <a:latin typeface="Calibri" panose="020F0502020204030204" pitchFamily="34" charset="0"/>
                <a:ea typeface="Times New Roman" panose="02020603050405020304" pitchFamily="18" charset="0"/>
                <a:cs typeface="Calibri" panose="020F0502020204030204" pitchFamily="34" charset="0"/>
              </a:rPr>
              <a:t> </a:t>
            </a:r>
            <a:endParaRPr lang="fr-FR" sz="1200" dirty="0">
              <a:latin typeface="Calibri" panose="020F0502020204030204" pitchFamily="34" charset="0"/>
              <a:ea typeface="Times New Roman" panose="02020603050405020304" pitchFamily="18" charset="0"/>
              <a:cs typeface="Calibri" panose="020F0502020204030204" pitchFamily="34" charset="0"/>
            </a:endParaRPr>
          </a:p>
          <a:p>
            <a:pPr marL="63500" algn="l">
              <a:spcBef>
                <a:spcPts val="10"/>
              </a:spcBef>
              <a:spcAft>
                <a:spcPts val="0"/>
              </a:spcAft>
            </a:pPr>
            <a:r>
              <a:rPr lang="fr-FR" sz="1200" dirty="0">
                <a:effectLst/>
                <a:latin typeface="Calibri" panose="020F0502020204030204" pitchFamily="34" charset="0"/>
                <a:ea typeface="Times New Roman" panose="02020603050405020304" pitchFamily="18" charset="0"/>
                <a:cs typeface="Calibri" panose="020F0502020204030204" pitchFamily="34" charset="0"/>
              </a:rPr>
              <a:t>Trois</a:t>
            </a:r>
            <a:r>
              <a:rPr lang="fr-FR" sz="1200" spc="-2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exercices</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seront</a:t>
            </a:r>
            <a:r>
              <a:rPr lang="fr-FR" sz="1200" spc="-2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organisés</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durant</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l’année</a:t>
            </a:r>
            <a:r>
              <a:rPr lang="fr-FR" sz="1200" spc="-2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scolaire,</a:t>
            </a:r>
            <a:r>
              <a:rPr lang="fr-FR" sz="1200" spc="-2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dont</a:t>
            </a:r>
            <a:r>
              <a:rPr lang="fr-FR" sz="1200" spc="-2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un</a:t>
            </a:r>
            <a:r>
              <a:rPr lang="fr-FR" sz="1200" spc="-2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(le</a:t>
            </a:r>
            <a:r>
              <a:rPr lang="fr-FR" sz="1200" spc="-2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premier)</a:t>
            </a:r>
            <a:r>
              <a:rPr lang="fr-FR" sz="1200" spc="-2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qui</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portera</a:t>
            </a:r>
            <a:r>
              <a:rPr lang="fr-FR" sz="1200" spc="-2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sur</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l’attentat-intrusion.</a:t>
            </a:r>
          </a:p>
          <a:p>
            <a:pPr algn="just"/>
            <a:endParaRPr lang="fr-FR" sz="12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2" name="Espace réservé du numéro de diapositive 1">
            <a:extLst>
              <a:ext uri="{FF2B5EF4-FFF2-40B4-BE49-F238E27FC236}">
                <a16:creationId xmlns="" xmlns:a16="http://schemas.microsoft.com/office/drawing/2014/main" id="{4FF50C94-D088-5D41-B3A2-B0EFB7DA93F4}"/>
              </a:ext>
            </a:extLst>
          </p:cNvPr>
          <p:cNvSpPr>
            <a:spLocks noGrp="1"/>
          </p:cNvSpPr>
          <p:nvPr>
            <p:ph type="sldNum" sz="quarter" idx="12"/>
          </p:nvPr>
        </p:nvSpPr>
        <p:spPr/>
        <p:txBody>
          <a:bodyPr/>
          <a:lstStyle/>
          <a:p>
            <a:fld id="{7F911E5C-BC5D-8244-B5C3-C0C20A2DE86B}" type="slidenum">
              <a:rPr lang="fr-FR" smtClean="0"/>
              <a:t>6</a:t>
            </a:fld>
            <a:endParaRPr lang="fr-FR"/>
          </a:p>
        </p:txBody>
      </p:sp>
      <p:sp>
        <p:nvSpPr>
          <p:cNvPr id="10" name="Rectangle : coins arrondis 9">
            <a:extLst>
              <a:ext uri="{FF2B5EF4-FFF2-40B4-BE49-F238E27FC236}">
                <a16:creationId xmlns="" xmlns:a16="http://schemas.microsoft.com/office/drawing/2014/main" id="{4C06B69B-D064-9040-A870-C3C094F10BAB}"/>
              </a:ext>
            </a:extLst>
          </p:cNvPr>
          <p:cNvSpPr/>
          <p:nvPr/>
        </p:nvSpPr>
        <p:spPr>
          <a:xfrm>
            <a:off x="708918" y="5538859"/>
            <a:ext cx="4972692" cy="575353"/>
          </a:xfrm>
          <a:prstGeom prst="roundRect">
            <a:avLst/>
          </a:prstGeom>
          <a:noFill/>
          <a:ln w="38100">
            <a:solidFill>
              <a:schemeClr val="tx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3500" algn="ctr">
              <a:lnSpc>
                <a:spcPts val="1140"/>
              </a:lnSpc>
            </a:pPr>
            <a:r>
              <a:rPr lang="fr-FR" sz="1800" b="1" dirty="0">
                <a:solidFill>
                  <a:srgbClr val="0070C0"/>
                </a:solidFill>
                <a:effectLst/>
                <a:latin typeface="Comic Sans MS" panose="030F0902030302020204" pitchFamily="66" charset="0"/>
                <a:ea typeface="Times New Roman" panose="02020603050405020304" pitchFamily="18" charset="0"/>
                <a:cs typeface="Calibri" panose="020F0502020204030204" pitchFamily="34" charset="0"/>
              </a:rPr>
              <a:t>4. Fréquentation et obligation scolaire : </a:t>
            </a:r>
          </a:p>
        </p:txBody>
      </p:sp>
      <p:sp>
        <p:nvSpPr>
          <p:cNvPr id="11" name="ZoneTexte 10">
            <a:extLst>
              <a:ext uri="{FF2B5EF4-FFF2-40B4-BE49-F238E27FC236}">
                <a16:creationId xmlns="" xmlns:a16="http://schemas.microsoft.com/office/drawing/2014/main" id="{95F8C4F0-0933-174A-8FE0-8D98C8F8DCF5}"/>
              </a:ext>
            </a:extLst>
          </p:cNvPr>
          <p:cNvSpPr txBox="1"/>
          <p:nvPr/>
        </p:nvSpPr>
        <p:spPr>
          <a:xfrm>
            <a:off x="161011" y="6328387"/>
            <a:ext cx="6645310" cy="3380413"/>
          </a:xfrm>
          <a:prstGeom prst="rect">
            <a:avLst/>
          </a:prstGeom>
          <a:noFill/>
        </p:spPr>
        <p:txBody>
          <a:bodyPr wrap="square" rtlCol="0">
            <a:spAutoFit/>
          </a:bodyPr>
          <a:lstStyle/>
          <a:p>
            <a:pPr marL="63500" marR="76835" indent="251460" algn="just"/>
            <a:r>
              <a:rPr lang="fr-FR" sz="1200" dirty="0">
                <a:effectLst/>
                <a:latin typeface="Calibri" panose="020F0502020204030204" pitchFamily="34" charset="0"/>
                <a:ea typeface="Times New Roman" panose="02020603050405020304" pitchFamily="18" charset="0"/>
                <a:cs typeface="Calibri" panose="020F0502020204030204" pitchFamily="34" charset="0"/>
              </a:rPr>
              <a:t>L’inscription à l’école implique l’engagement pour la famille d’une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fréquentation régulière </a:t>
            </a:r>
            <a:r>
              <a:rPr lang="fr-FR" sz="1200" dirty="0">
                <a:effectLst/>
                <a:latin typeface="Calibri" panose="020F0502020204030204" pitchFamily="34" charset="0"/>
                <a:ea typeface="Times New Roman" panose="02020603050405020304" pitchFamily="18" charset="0"/>
                <a:cs typeface="Calibri" panose="020F0502020204030204" pitchFamily="34" charset="0"/>
              </a:rPr>
              <a:t>et l’obligation, pour</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chaque</a:t>
            </a:r>
            <a:r>
              <a:rPr lang="fr-FR" sz="1200" spc="-2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élève, de</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participer</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à</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toutes</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les activités.</a:t>
            </a:r>
          </a:p>
          <a:p>
            <a:pPr marL="63500" marR="76835" indent="251460" algn="just"/>
            <a:r>
              <a:rPr lang="fr-FR" sz="1200" b="1" dirty="0">
                <a:effectLst/>
                <a:latin typeface="Calibri" panose="020F0502020204030204" pitchFamily="34" charset="0"/>
                <a:ea typeface="Times New Roman" panose="02020603050405020304" pitchFamily="18" charset="0"/>
                <a:cs typeface="Calibri" panose="020F0502020204030204" pitchFamily="34" charset="0"/>
              </a:rPr>
              <a:t>Le</a:t>
            </a:r>
            <a:r>
              <a:rPr lang="fr-FR" sz="1200" b="1"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respect</a:t>
            </a:r>
            <a:r>
              <a:rPr lang="fr-FR" sz="1200" b="1"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du</a:t>
            </a:r>
            <a:r>
              <a:rPr lang="fr-FR" sz="1200" b="1"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calendrier</a:t>
            </a:r>
            <a:r>
              <a:rPr lang="fr-FR" sz="1200" b="1" spc="-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et</a:t>
            </a:r>
            <a:r>
              <a:rPr lang="fr-FR" sz="1200" b="1"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des</a:t>
            </a:r>
            <a:r>
              <a:rPr lang="fr-FR" sz="1200" b="1"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horaires</a:t>
            </a:r>
            <a:r>
              <a:rPr lang="fr-FR" sz="1200" b="1"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sont</a:t>
            </a:r>
            <a:r>
              <a:rPr lang="fr-FR" sz="1200" b="1"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obligatoires.</a:t>
            </a:r>
          </a:p>
          <a:p>
            <a:pPr marL="314960" algn="just">
              <a:lnSpc>
                <a:spcPts val="1255"/>
              </a:lnSpc>
            </a:pPr>
            <a:r>
              <a:rPr lang="fr-FR" sz="1200" dirty="0">
                <a:effectLst/>
                <a:latin typeface="Calibri" panose="020F0502020204030204" pitchFamily="34" charset="0"/>
                <a:ea typeface="Times New Roman" panose="02020603050405020304" pitchFamily="18" charset="0"/>
                <a:cs typeface="Calibri" panose="020F0502020204030204" pitchFamily="34" charset="0"/>
              </a:rPr>
              <a:t>L'assiduité</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est</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obligatoire,</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conformément</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aux</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dispositions</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l'article</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L.131-8</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du</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code</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l'éducation.</a:t>
            </a:r>
          </a:p>
          <a:p>
            <a:pPr marL="63500" marR="74930" indent="251460" algn="just">
              <a:spcBef>
                <a:spcPts val="20"/>
              </a:spcBef>
            </a:pPr>
            <a:r>
              <a:rPr lang="fr-FR" sz="1200" b="1" dirty="0">
                <a:effectLst/>
                <a:latin typeface="Calibri" panose="020F0502020204030204" pitchFamily="34" charset="0"/>
                <a:ea typeface="Times New Roman" panose="02020603050405020304" pitchFamily="18" charset="0"/>
                <a:cs typeface="Calibri" panose="020F0502020204030204" pitchFamily="34" charset="0"/>
              </a:rPr>
              <a:t>A compter de quatre demi-journées d'absences sans motif légitime ni excuses valables durant le mois, la</a:t>
            </a:r>
            <a:r>
              <a:rPr lang="fr-FR" sz="1200" b="1"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directrice</a:t>
            </a:r>
            <a:r>
              <a:rPr lang="fr-FR" sz="1200" b="1" spc="-20"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d'école</a:t>
            </a:r>
            <a:r>
              <a:rPr lang="fr-FR" sz="1200" b="1"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saisit</a:t>
            </a:r>
            <a:r>
              <a:rPr lang="fr-FR" sz="1200" b="1"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le</a:t>
            </a:r>
            <a:r>
              <a:rPr lang="fr-FR" sz="1200" b="1"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DASEN</a:t>
            </a:r>
            <a:r>
              <a:rPr lang="fr-FR" sz="1200" b="1"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sous couvert de</a:t>
            </a:r>
            <a:r>
              <a:rPr lang="fr-FR" sz="1200" b="1"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l'IEN.</a:t>
            </a:r>
          </a:p>
          <a:p>
            <a:pPr marL="63500" marR="73660" indent="251460" algn="just">
              <a:spcAft>
                <a:spcPts val="0"/>
              </a:spcAft>
            </a:pPr>
            <a:r>
              <a:rPr lang="fr-FR" sz="1200" dirty="0">
                <a:effectLst/>
                <a:latin typeface="Calibri" panose="020F0502020204030204" pitchFamily="34" charset="0"/>
                <a:ea typeface="Times New Roman" panose="02020603050405020304" pitchFamily="18" charset="0"/>
                <a:cs typeface="Calibri" panose="020F0502020204030204" pitchFamily="34" charset="0"/>
              </a:rPr>
              <a:t>Les familles sont tenues de faire connaître le plus rapidement possible, à l’Ecole, le motif de l’absence de leur enfant,</a:t>
            </a:r>
            <a:r>
              <a:rPr lang="fr-FR" sz="1200" spc="-26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par</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téléphone</a:t>
            </a:r>
            <a:r>
              <a:rPr lang="fr-FR" sz="1200" spc="-2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ou</a:t>
            </a:r>
            <a:r>
              <a:rPr lang="fr-FR" sz="1200" spc="-3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par</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mail.</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Toutes</a:t>
            </a:r>
            <a:r>
              <a:rPr lang="fr-FR" sz="1200" b="1" spc="-30"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les</a:t>
            </a:r>
            <a:r>
              <a:rPr lang="fr-FR" sz="1200" b="1" spc="-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informations</a:t>
            </a:r>
            <a:r>
              <a:rPr lang="fr-FR" sz="1200" b="1" spc="-30"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doivent</a:t>
            </a:r>
            <a:r>
              <a:rPr lang="fr-FR" sz="1200" b="1"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être</a:t>
            </a:r>
            <a:r>
              <a:rPr lang="fr-FR" sz="1200" b="1" spc="-30"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confirmées</a:t>
            </a:r>
            <a:r>
              <a:rPr lang="fr-FR" sz="1200" b="1"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par</a:t>
            </a:r>
            <a:r>
              <a:rPr lang="fr-FR" sz="1200" b="1" spc="-6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écrit,</a:t>
            </a:r>
            <a:r>
              <a:rPr lang="fr-FR" sz="1200" b="1" spc="-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en</a:t>
            </a:r>
            <a:r>
              <a:rPr lang="fr-FR" sz="1200" b="1"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utilisant</a:t>
            </a:r>
            <a:r>
              <a:rPr lang="fr-FR" sz="1200" b="1"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les</a:t>
            </a:r>
            <a:r>
              <a:rPr lang="fr-FR" sz="1200" b="1" spc="-30"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coupons</a:t>
            </a:r>
            <a:r>
              <a:rPr lang="fr-FR" sz="1200" b="1"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placés</a:t>
            </a:r>
            <a:r>
              <a:rPr lang="fr-FR" sz="1200" b="1" spc="-30"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en</a:t>
            </a:r>
            <a:r>
              <a:rPr lang="fr-FR" sz="1200" b="1" spc="-26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début d’année dans le cahier de liaison. </a:t>
            </a:r>
            <a:r>
              <a:rPr lang="fr-FR" sz="1200" dirty="0">
                <a:effectLst/>
                <a:latin typeface="Calibri" panose="020F0502020204030204" pitchFamily="34" charset="0"/>
                <a:ea typeface="Times New Roman" panose="02020603050405020304" pitchFamily="18" charset="0"/>
                <a:cs typeface="Calibri" panose="020F0502020204030204" pitchFamily="34" charset="0"/>
              </a:rPr>
              <a:t>Si, pour recevoir des soins, un enfant doit quitter l’école avant l’heure de fin de</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cours, ce ne peut être qu’accompagné par l’un de ses parents ou une personne qu’ils auront désignée. Un imprimé devra</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être</a:t>
            </a:r>
            <a:r>
              <a:rPr lang="fr-FR" sz="1200" dirty="0">
                <a:effectLst/>
                <a:latin typeface="Calibri" panose="020F0502020204030204" pitchFamily="34" charset="0"/>
                <a:ea typeface="Times New Roman" panose="02020603050405020304" pitchFamily="18" charset="0"/>
                <a:cs typeface="Calibri" panose="020F0502020204030204" pitchFamily="34" charset="0"/>
              </a:rPr>
              <a:t> </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rempli</a:t>
            </a:r>
            <a:r>
              <a:rPr lang="fr-FR" sz="1200" dirty="0">
                <a:effectLst/>
                <a:latin typeface="Calibri" panose="020F0502020204030204" pitchFamily="34" charset="0"/>
                <a:ea typeface="Times New Roman" panose="02020603050405020304" pitchFamily="18" charset="0"/>
                <a:cs typeface="Calibri" panose="020F0502020204030204" pitchFamily="34" charset="0"/>
              </a:rPr>
              <a:t> </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par</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l’accompagnant.</a:t>
            </a:r>
            <a:r>
              <a:rPr lang="fr-FR" sz="1200" spc="-15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Aucun</a:t>
            </a:r>
            <a:r>
              <a:rPr lang="fr-FR" sz="1200" b="1" spc="-50"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médicament</a:t>
            </a:r>
            <a:r>
              <a:rPr lang="fr-FR" sz="1200" b="1" spc="-5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par</a:t>
            </a:r>
            <a:r>
              <a:rPr lang="fr-FR" sz="1200" b="1" spc="-70"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voie</a:t>
            </a:r>
            <a:r>
              <a:rPr lang="fr-FR" sz="1200" b="1" spc="-50"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interne</a:t>
            </a:r>
            <a:r>
              <a:rPr lang="fr-FR" sz="1200" b="1" spc="-5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ne</a:t>
            </a:r>
            <a:r>
              <a:rPr lang="fr-FR" sz="1200" b="1" spc="-5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peut</a:t>
            </a:r>
            <a:r>
              <a:rPr lang="fr-FR" sz="1200" b="1" spc="-40"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être</a:t>
            </a:r>
            <a:r>
              <a:rPr lang="fr-FR" sz="1200" b="1" spc="-50"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donné</a:t>
            </a:r>
            <a:r>
              <a:rPr lang="fr-FR" sz="1200" b="1" spc="-50"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à</a:t>
            </a:r>
            <a:r>
              <a:rPr lang="fr-FR" sz="1200" b="1" spc="-5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un</a:t>
            </a:r>
            <a:r>
              <a:rPr lang="fr-FR" sz="1200" b="1" spc="-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élève.</a:t>
            </a:r>
            <a:r>
              <a:rPr lang="fr-FR" sz="1200" b="1" spc="-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Les</a:t>
            </a:r>
            <a:r>
              <a:rPr lang="fr-FR" sz="1200" b="1" spc="-5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cas</a:t>
            </a:r>
            <a:r>
              <a:rPr lang="fr-FR" sz="1200" b="1" spc="-6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particuliers</a:t>
            </a:r>
            <a:r>
              <a:rPr lang="fr-FR" sz="1200" b="1" spc="-26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concernant certains élèves en cours de traitement médical devront être étudiés, sur demande écrite de la famille,</a:t>
            </a:r>
            <a:r>
              <a:rPr lang="fr-FR" sz="1200" b="1"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accompagnée</a:t>
            </a:r>
            <a:r>
              <a:rPr lang="fr-FR" sz="1200" b="1"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d’une</a:t>
            </a:r>
            <a:r>
              <a:rPr lang="fr-FR" sz="1200" b="1"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copie</a:t>
            </a:r>
            <a:r>
              <a:rPr lang="fr-FR" sz="1200" b="1"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de</a:t>
            </a:r>
            <a:r>
              <a:rPr lang="fr-FR" sz="1200" b="1"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l’ordonnance, avec</a:t>
            </a:r>
            <a:r>
              <a:rPr lang="fr-FR" sz="1200" b="1"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le</a:t>
            </a:r>
            <a:r>
              <a:rPr lang="fr-FR" sz="1200" b="1"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médecin</a:t>
            </a:r>
            <a:r>
              <a:rPr lang="fr-FR" sz="1200" b="1"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de l’Education</a:t>
            </a:r>
            <a:r>
              <a:rPr lang="fr-FR" sz="1200" b="1"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Nationale.</a:t>
            </a:r>
            <a:endParaRPr lang="fr-FR" sz="1200" dirty="0">
              <a:effectLst/>
              <a:latin typeface="Calibri" panose="020F0502020204030204" pitchFamily="34" charset="0"/>
              <a:ea typeface="Times New Roman" panose="02020603050405020304" pitchFamily="18" charset="0"/>
              <a:cs typeface="Calibri" panose="020F0502020204030204" pitchFamily="34" charset="0"/>
            </a:endParaRPr>
          </a:p>
          <a:p>
            <a:pPr marL="63500" marR="75565" indent="251460" algn="just"/>
            <a:r>
              <a:rPr lang="fr-FR" sz="1200" dirty="0">
                <a:effectLst/>
                <a:latin typeface="Calibri" panose="020F0502020204030204" pitchFamily="34" charset="0"/>
                <a:ea typeface="Times New Roman" panose="02020603050405020304" pitchFamily="18" charset="0"/>
                <a:cs typeface="Calibri" panose="020F0502020204030204" pitchFamily="34" charset="0"/>
              </a:rPr>
              <a:t>Les PAI</a:t>
            </a:r>
            <a:r>
              <a:rPr lang="fr-FR" sz="1200" spc="27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sont communs avec la mairie et sont établis par le médecin</a:t>
            </a:r>
            <a:r>
              <a:rPr lang="fr-FR" sz="1200" spc="27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 l’Education Nationale en collaboration avec</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la</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famille.</a:t>
            </a:r>
          </a:p>
        </p:txBody>
      </p:sp>
    </p:spTree>
    <p:extLst>
      <p:ext uri="{BB962C8B-B14F-4D97-AF65-F5344CB8AC3E}">
        <p14:creationId xmlns:p14="http://schemas.microsoft.com/office/powerpoint/2010/main" val="4152814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 coins arrondis 7">
            <a:extLst>
              <a:ext uri="{FF2B5EF4-FFF2-40B4-BE49-F238E27FC236}">
                <a16:creationId xmlns="" xmlns:a16="http://schemas.microsoft.com/office/drawing/2014/main" id="{33D74A62-B909-6446-952D-B3BECF7DEE54}"/>
              </a:ext>
            </a:extLst>
          </p:cNvPr>
          <p:cNvSpPr/>
          <p:nvPr/>
        </p:nvSpPr>
        <p:spPr>
          <a:xfrm>
            <a:off x="836309" y="89039"/>
            <a:ext cx="4972692" cy="575353"/>
          </a:xfrm>
          <a:prstGeom prst="roundRect">
            <a:avLst/>
          </a:prstGeom>
          <a:noFill/>
          <a:ln w="38100">
            <a:solidFill>
              <a:schemeClr val="tx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3500" algn="ctr">
              <a:lnSpc>
                <a:spcPts val="1140"/>
              </a:lnSpc>
            </a:pPr>
            <a:r>
              <a:rPr lang="fr-FR" sz="1800" b="1" dirty="0">
                <a:solidFill>
                  <a:srgbClr val="0070C0"/>
                </a:solidFill>
                <a:effectLst/>
                <a:latin typeface="Comic Sans MS" panose="030F0902030302020204" pitchFamily="66" charset="0"/>
                <a:ea typeface="Times New Roman" panose="02020603050405020304" pitchFamily="18" charset="0"/>
                <a:cs typeface="Calibri" panose="020F0502020204030204" pitchFamily="34" charset="0"/>
              </a:rPr>
              <a:t>5. Éducation et vie scolaire : </a:t>
            </a:r>
          </a:p>
        </p:txBody>
      </p:sp>
      <p:sp>
        <p:nvSpPr>
          <p:cNvPr id="9" name="ZoneTexte 8">
            <a:extLst>
              <a:ext uri="{FF2B5EF4-FFF2-40B4-BE49-F238E27FC236}">
                <a16:creationId xmlns="" xmlns:a16="http://schemas.microsoft.com/office/drawing/2014/main" id="{0C4A656B-B957-624B-963F-1698A2647D1E}"/>
              </a:ext>
            </a:extLst>
          </p:cNvPr>
          <p:cNvSpPr txBox="1"/>
          <p:nvPr/>
        </p:nvSpPr>
        <p:spPr>
          <a:xfrm>
            <a:off x="0" y="852000"/>
            <a:ext cx="6858000" cy="7844648"/>
          </a:xfrm>
          <a:prstGeom prst="rect">
            <a:avLst/>
          </a:prstGeom>
          <a:noFill/>
        </p:spPr>
        <p:txBody>
          <a:bodyPr wrap="square" rtlCol="0">
            <a:spAutoFit/>
          </a:bodyPr>
          <a:lstStyle/>
          <a:p>
            <a:pPr marL="63500" marR="74295" indent="250825" algn="just"/>
            <a:r>
              <a:rPr lang="fr-FR" sz="1200" spc="-5" dirty="0">
                <a:effectLst/>
                <a:latin typeface="Calibri" panose="020F0502020204030204" pitchFamily="34" charset="0"/>
                <a:ea typeface="Times New Roman" panose="02020603050405020304" pitchFamily="18" charset="0"/>
                <a:cs typeface="Calibri" panose="020F0502020204030204" pitchFamily="34" charset="0"/>
              </a:rPr>
              <a:t>L’organisation</a:t>
            </a:r>
            <a:r>
              <a:rPr lang="fr-FR" sz="1200" spc="-55" dirty="0">
                <a:effectLst/>
                <a:latin typeface="Calibri" panose="020F0502020204030204" pitchFamily="34" charset="0"/>
                <a:ea typeface="Times New Roman" panose="02020603050405020304" pitchFamily="18" charset="0"/>
                <a:cs typeface="Calibri" panose="020F0502020204030204" pitchFamily="34" charset="0"/>
              </a:rPr>
              <a:t> </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et</a:t>
            </a:r>
            <a:r>
              <a:rPr lang="fr-FR" sz="1200" spc="-55" dirty="0">
                <a:effectLst/>
                <a:latin typeface="Calibri" panose="020F0502020204030204" pitchFamily="34" charset="0"/>
                <a:ea typeface="Times New Roman" panose="02020603050405020304" pitchFamily="18" charset="0"/>
                <a:cs typeface="Calibri" panose="020F0502020204030204" pitchFamily="34" charset="0"/>
              </a:rPr>
              <a:t> </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le</a:t>
            </a:r>
            <a:r>
              <a:rPr lang="fr-FR" sz="1200" spc="-50" dirty="0">
                <a:effectLst/>
                <a:latin typeface="Calibri" panose="020F0502020204030204" pitchFamily="34" charset="0"/>
                <a:ea typeface="Times New Roman" panose="02020603050405020304" pitchFamily="18" charset="0"/>
                <a:cs typeface="Calibri" panose="020F0502020204030204" pitchFamily="34" charset="0"/>
              </a:rPr>
              <a:t> </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fonctionnement</a:t>
            </a:r>
            <a:r>
              <a:rPr lang="fr-FR" sz="1200" spc="-5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a:t>
            </a:r>
            <a:r>
              <a:rPr lang="fr-FR" sz="1200" spc="-6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l'école</a:t>
            </a:r>
            <a:r>
              <a:rPr lang="fr-FR" sz="1200" spc="-6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doivent</a:t>
            </a:r>
            <a:r>
              <a:rPr lang="fr-FR" sz="1200" spc="-5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permettre</a:t>
            </a:r>
            <a:r>
              <a:rPr lang="fr-FR" sz="1200" spc="-6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d'atteindre</a:t>
            </a:r>
            <a:r>
              <a:rPr lang="fr-FR" sz="1200" spc="-8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les</a:t>
            </a:r>
            <a:r>
              <a:rPr lang="fr-FR" sz="1200" spc="-5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objectifs</a:t>
            </a:r>
            <a:r>
              <a:rPr lang="fr-FR" sz="1200" spc="-7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fixés</a:t>
            </a:r>
            <a:r>
              <a:rPr lang="fr-FR" sz="1200" spc="-7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par</a:t>
            </a:r>
            <a:r>
              <a:rPr lang="fr-FR" sz="1200" spc="-7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le</a:t>
            </a:r>
            <a:r>
              <a:rPr lang="fr-FR" sz="1200" spc="-6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code</a:t>
            </a:r>
            <a:r>
              <a:rPr lang="fr-FR" sz="1200" spc="-7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a:t>
            </a:r>
            <a:r>
              <a:rPr lang="fr-FR" sz="1200" spc="-5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l'éducation,</a:t>
            </a:r>
            <a:r>
              <a:rPr lang="fr-FR" sz="1200" spc="-26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en</a:t>
            </a:r>
            <a:r>
              <a:rPr lang="fr-FR" sz="1200" spc="-4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particulier</a:t>
            </a:r>
            <a:r>
              <a:rPr lang="fr-FR" sz="1200" spc="-4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la</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réussite</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scolaire</a:t>
            </a:r>
            <a:r>
              <a:rPr lang="fr-FR" sz="1200" spc="-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et</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éducative</a:t>
            </a:r>
            <a:r>
              <a:rPr lang="fr-FR" sz="1200" spc="-4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chaque</a:t>
            </a:r>
            <a:r>
              <a:rPr lang="fr-FR" sz="1200" spc="-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élève,</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ainsi</a:t>
            </a:r>
            <a:r>
              <a:rPr lang="fr-FR" sz="1200" spc="-3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que</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d'instaurer</a:t>
            </a:r>
            <a:r>
              <a:rPr lang="fr-FR" sz="1200" spc="-5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le</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climat</a:t>
            </a:r>
            <a:r>
              <a:rPr lang="fr-FR" sz="1200" spc="-3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respect</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mutuel</a:t>
            </a:r>
            <a:r>
              <a:rPr lang="fr-FR" sz="1200" spc="-5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et</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la</a:t>
            </a:r>
            <a:r>
              <a:rPr lang="fr-FR" sz="1200" spc="-4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sérénité nécessaires aux</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apprentissages.</a:t>
            </a:r>
          </a:p>
          <a:p>
            <a:pPr marL="63500" marR="87630" indent="250825" algn="just"/>
            <a:r>
              <a:rPr lang="fr-FR" sz="1200" dirty="0">
                <a:effectLst/>
                <a:latin typeface="Calibri" panose="020F0502020204030204" pitchFamily="34" charset="0"/>
                <a:ea typeface="Times New Roman" panose="02020603050405020304" pitchFamily="18" charset="0"/>
                <a:cs typeface="Calibri" panose="020F0502020204030204" pitchFamily="34" charset="0"/>
              </a:rPr>
              <a:t>L’organisation</a:t>
            </a:r>
            <a:r>
              <a:rPr lang="fr-FR" sz="1200" spc="-6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quotidienne</a:t>
            </a:r>
            <a:r>
              <a:rPr lang="fr-FR" sz="1200" spc="-5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a:t>
            </a:r>
            <a:r>
              <a:rPr lang="fr-FR" sz="1200" spc="-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l’école</a:t>
            </a:r>
            <a:r>
              <a:rPr lang="fr-FR" sz="1200" spc="-6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rappelle</a:t>
            </a:r>
            <a:r>
              <a:rPr lang="fr-FR" sz="1200" spc="-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les</a:t>
            </a:r>
            <a:r>
              <a:rPr lang="fr-FR" sz="1200" spc="-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valeurs</a:t>
            </a:r>
            <a:r>
              <a:rPr lang="fr-FR" sz="1200" spc="-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a:t>
            </a:r>
            <a:r>
              <a:rPr lang="fr-FR" sz="1200" spc="-5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la</a:t>
            </a:r>
            <a:r>
              <a:rPr lang="fr-FR" sz="1200" spc="-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République</a:t>
            </a:r>
            <a:r>
              <a:rPr lang="fr-FR" sz="1200" spc="-2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a:t>
            </a:r>
            <a:r>
              <a:rPr lang="fr-FR" sz="1200" spc="-5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respect</a:t>
            </a:r>
            <a:r>
              <a:rPr lang="fr-FR" sz="1200" spc="-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a:t>
            </a:r>
            <a:r>
              <a:rPr lang="fr-FR" sz="1200" spc="-5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l’autre,</a:t>
            </a:r>
            <a:r>
              <a:rPr lang="fr-FR" sz="1200" spc="-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égalité</a:t>
            </a:r>
            <a:r>
              <a:rPr lang="fr-FR" sz="1200" spc="-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et</a:t>
            </a:r>
            <a:r>
              <a:rPr lang="fr-FR" sz="1200" spc="-5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responsabilité dans leur comportement.</a:t>
            </a:r>
          </a:p>
          <a:p>
            <a:pPr marL="63500" marR="87630" indent="250825" algn="just"/>
            <a:r>
              <a:rPr lang="fr-FR" sz="1200" dirty="0">
                <a:effectLst/>
                <a:latin typeface="Calibri" panose="020F0502020204030204" pitchFamily="34" charset="0"/>
                <a:ea typeface="Times New Roman" panose="02020603050405020304" pitchFamily="18" charset="0"/>
                <a:cs typeface="Calibri" panose="020F0502020204030204" pitchFamily="34" charset="0"/>
              </a:rPr>
              <a:t>Les enfants accueillis à l’école doivent être dans un état de santé et de propreté compatible avec les exigences de la</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scolarisation.</a:t>
            </a:r>
          </a:p>
          <a:p>
            <a:pPr marL="99060" marR="86995" indent="215900" algn="just">
              <a:spcAft>
                <a:spcPts val="0"/>
              </a:spcAft>
            </a:pPr>
            <a:endParaRPr lang="fr-FR" sz="1200" dirty="0">
              <a:latin typeface="Calibri" panose="020F0502020204030204" pitchFamily="34" charset="0"/>
              <a:ea typeface="Times New Roman" panose="02020603050405020304" pitchFamily="18" charset="0"/>
              <a:cs typeface="Calibri" panose="020F0502020204030204" pitchFamily="34" charset="0"/>
            </a:endParaRPr>
          </a:p>
          <a:p>
            <a:pPr marL="63500" marR="74930" indent="251460" algn="just">
              <a:spcAft>
                <a:spcPts val="0"/>
              </a:spcAft>
            </a:pPr>
            <a:r>
              <a:rPr lang="fr-FR" sz="1200" b="1" dirty="0">
                <a:effectLst/>
                <a:latin typeface="Calibri" panose="020F0502020204030204" pitchFamily="34" charset="0"/>
                <a:ea typeface="Times New Roman" panose="02020603050405020304" pitchFamily="18" charset="0"/>
                <a:cs typeface="Calibri" panose="020F0502020204030204" pitchFamily="34" charset="0"/>
              </a:rPr>
              <a:t>Le port de signe ou de tenue par lesquels les élèves manifestent ostensiblement une appartenance religieuse est</a:t>
            </a:r>
            <a:r>
              <a:rPr lang="fr-FR" sz="1200" b="1"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interdit.</a:t>
            </a:r>
            <a:endParaRPr lang="fr-FR" sz="1200" dirty="0">
              <a:effectLst/>
              <a:latin typeface="Calibri" panose="020F0502020204030204" pitchFamily="34" charset="0"/>
              <a:ea typeface="Times New Roman" panose="02020603050405020304" pitchFamily="18" charset="0"/>
              <a:cs typeface="Calibri" panose="020F0502020204030204" pitchFamily="34" charset="0"/>
            </a:endParaRPr>
          </a:p>
          <a:p>
            <a:pPr marL="63500" marR="73660" indent="250825" algn="just"/>
            <a:r>
              <a:rPr lang="fr-FR" sz="1200" dirty="0">
                <a:effectLst/>
                <a:latin typeface="Calibri" panose="020F0502020204030204" pitchFamily="34" charset="0"/>
                <a:ea typeface="Times New Roman" panose="02020603050405020304" pitchFamily="18" charset="0"/>
                <a:cs typeface="Calibri" panose="020F0502020204030204" pitchFamily="34" charset="0"/>
              </a:rPr>
              <a:t>En début d’année scolaire, une réunion d’informations et un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cahier de liaison </a:t>
            </a:r>
            <a:r>
              <a:rPr lang="fr-FR" sz="1200" dirty="0">
                <a:effectLst/>
                <a:latin typeface="Calibri" panose="020F0502020204030204" pitchFamily="34" charset="0"/>
                <a:ea typeface="Times New Roman" panose="02020603050405020304" pitchFamily="18" charset="0"/>
                <a:cs typeface="Calibri" panose="020F0502020204030204" pitchFamily="34" charset="0"/>
              </a:rPr>
              <a:t>sont mis en place dans chaque classe.</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Les</a:t>
            </a:r>
            <a:r>
              <a:rPr lang="fr-FR" sz="1200" spc="-3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cahiers</a:t>
            </a:r>
            <a:r>
              <a:rPr lang="fr-FR" sz="1200" spc="-3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(travail</a:t>
            </a:r>
            <a:r>
              <a:rPr lang="fr-FR" sz="1200" spc="-2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fait</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en</a:t>
            </a:r>
            <a:r>
              <a:rPr lang="fr-FR" sz="1200" spc="-3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classe)</a:t>
            </a:r>
            <a:r>
              <a:rPr lang="fr-FR" sz="1200" spc="-3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sont</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régulièrement</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remis</a:t>
            </a:r>
            <a:r>
              <a:rPr lang="fr-FR" sz="1200" spc="-3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aux</a:t>
            </a:r>
            <a:r>
              <a:rPr lang="fr-FR" sz="1200" spc="-3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familles</a:t>
            </a:r>
            <a:r>
              <a:rPr lang="fr-FR" sz="1200" spc="-3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et</a:t>
            </a:r>
            <a:r>
              <a:rPr lang="fr-FR" sz="1200" spc="-3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les</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livrets</a:t>
            </a:r>
            <a:r>
              <a:rPr lang="fr-FR" sz="1200" spc="-26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d’évaluations 2 fois par an ; le livret de suivi ou « cahier de réussites » en maternelle est communiqué aux parents une fois</a:t>
            </a:r>
            <a:r>
              <a:rPr lang="fr-FR" sz="1200" spc="-26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en</a:t>
            </a:r>
            <a:r>
              <a:rPr lang="fr-FR" sz="1200" spc="-3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petite</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section</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et 2</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fois</a:t>
            </a:r>
            <a:r>
              <a:rPr lang="fr-FR" sz="1200" spc="-3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en</a:t>
            </a:r>
            <a:r>
              <a:rPr lang="fr-FR" sz="1200" spc="-2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moyenne</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et</a:t>
            </a:r>
            <a:r>
              <a:rPr lang="fr-FR" sz="1200" spc="-2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grande</a:t>
            </a:r>
            <a:r>
              <a:rPr lang="fr-FR" sz="1200" spc="-3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section.</a:t>
            </a:r>
            <a:r>
              <a:rPr lang="fr-FR" sz="1200" spc="-2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Les</a:t>
            </a:r>
            <a:r>
              <a:rPr lang="fr-FR" sz="1200" spc="-3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enseignants</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pourront recevoir</a:t>
            </a:r>
            <a:r>
              <a:rPr lang="fr-FR" sz="1200" spc="-2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les</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parents</a:t>
            </a:r>
            <a:r>
              <a:rPr lang="fr-FR" sz="1200" spc="-2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qui</a:t>
            </a:r>
            <a:r>
              <a:rPr lang="fr-FR" sz="1200" spc="-2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en</a:t>
            </a:r>
            <a:r>
              <a:rPr lang="fr-FR" sz="1200" spc="-3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feront</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la</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demande</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par</a:t>
            </a:r>
            <a:r>
              <a:rPr lang="fr-FR" sz="1200" spc="-26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écrit</a:t>
            </a:r>
            <a:r>
              <a:rPr lang="fr-FR" sz="1200" spc="-4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quelques</a:t>
            </a:r>
            <a:r>
              <a:rPr lang="fr-FR" sz="1200" spc="-5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jours</a:t>
            </a:r>
            <a:r>
              <a:rPr lang="fr-FR" sz="1200" spc="-5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à</a:t>
            </a:r>
            <a:r>
              <a:rPr lang="fr-FR" sz="1200" spc="-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l’avance</a:t>
            </a:r>
            <a:r>
              <a:rPr lang="fr-FR" sz="1200" spc="-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en</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utilisant</a:t>
            </a:r>
            <a:r>
              <a:rPr lang="fr-FR" sz="1200" spc="-4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le</a:t>
            </a:r>
            <a:r>
              <a:rPr lang="fr-FR" sz="1200" spc="-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cahier</a:t>
            </a:r>
            <a:r>
              <a:rPr lang="fr-FR" sz="1200" spc="-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liaison.</a:t>
            </a:r>
            <a:r>
              <a:rPr lang="fr-FR" sz="1200" spc="-5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En</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élémentaire,</a:t>
            </a:r>
            <a:r>
              <a:rPr lang="fr-FR" sz="1200" spc="-6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les</a:t>
            </a:r>
            <a:r>
              <a:rPr lang="fr-FR" sz="1200" spc="-4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personnes</a:t>
            </a:r>
            <a:r>
              <a:rPr lang="fr-FR" sz="1200" spc="-4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qui</a:t>
            </a:r>
            <a:r>
              <a:rPr lang="fr-FR" sz="1200" spc="-4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ont</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rendez-vous</a:t>
            </a:r>
            <a:r>
              <a:rPr lang="fr-FR" sz="1200" spc="-4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attendront</a:t>
            </a:r>
            <a:r>
              <a:rPr lang="fr-FR" sz="1200" spc="-26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la</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sortie des</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élèves</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et</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l’arrivée de l’enseignant</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au</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portail</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avant</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se</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rendre</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en</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classe.</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En</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maternelle,</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les parents</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attendront</a:t>
            </a:r>
            <a:r>
              <a:rPr lang="fr-FR" sz="1200" spc="-26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le départ</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tous</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les enfants</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 la classe</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pour rencontrer l’enseignant.</a:t>
            </a:r>
          </a:p>
          <a:p>
            <a:pPr marL="63500" marR="73660" indent="250825" algn="just"/>
            <a:endParaRPr lang="fr-FR" sz="1200" dirty="0">
              <a:effectLst/>
              <a:latin typeface="Calibri" panose="020F0502020204030204" pitchFamily="34" charset="0"/>
              <a:ea typeface="Times New Roman" panose="02020603050405020304" pitchFamily="18" charset="0"/>
              <a:cs typeface="Calibri" panose="020F0502020204030204" pitchFamily="34" charset="0"/>
            </a:endParaRPr>
          </a:p>
          <a:p>
            <a:pPr marL="63500" marR="73660" indent="251460" algn="just"/>
            <a:r>
              <a:rPr lang="fr-FR" sz="1200" dirty="0">
                <a:effectLst/>
                <a:latin typeface="Calibri" panose="020F0502020204030204" pitchFamily="34" charset="0"/>
                <a:ea typeface="Times New Roman" panose="02020603050405020304" pitchFamily="18" charset="0"/>
                <a:cs typeface="Calibri" panose="020F0502020204030204" pitchFamily="34" charset="0"/>
              </a:rPr>
              <a:t>Il est interdit de fumer dans les locaux et les espaces scolaires. L’enceinte des établissements scolaires est interdite à</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tout</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animal sauf</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élevage</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 classe.</a:t>
            </a:r>
          </a:p>
          <a:p>
            <a:pPr marL="63500" marR="73660" indent="251460" algn="just">
              <a:lnSpc>
                <a:spcPct val="98000"/>
              </a:lnSpc>
              <a:spcBef>
                <a:spcPts val="15"/>
              </a:spcBef>
              <a:spcAft>
                <a:spcPts val="0"/>
              </a:spcAft>
            </a:pPr>
            <a:r>
              <a:rPr lang="fr-FR" sz="1200" b="1" dirty="0">
                <a:effectLst/>
                <a:latin typeface="Calibri" panose="020F0502020204030204" pitchFamily="34" charset="0"/>
                <a:ea typeface="Times New Roman" panose="02020603050405020304" pitchFamily="18" charset="0"/>
                <a:cs typeface="Calibri" panose="020F0502020204030204" pitchFamily="34" charset="0"/>
              </a:rPr>
              <a:t>Chacun doit se sentir responsable de la propreté et du bon état des locaux scolaires et du matériel mis à</a:t>
            </a:r>
            <a:r>
              <a:rPr lang="fr-FR" sz="1200" b="1"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disposition.</a:t>
            </a:r>
            <a:r>
              <a:rPr lang="fr-FR" sz="1200" b="1"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Les livres doivent être couverts. Il est interdit aux élèves de circuler dans les couloirs pendant les récréations</a:t>
            </a:r>
            <a:r>
              <a:rPr lang="fr-FR" sz="1200" spc="-26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ou l’interclasse de midi (sauf autorisation exceptionnelle d’un enseignant). Il est également interdit aux élèves de toucher</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au</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matériel d’enseignement, aux appareils et ustensiles</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installés dans l’école.</a:t>
            </a:r>
          </a:p>
          <a:p>
            <a:pPr marL="63500" marR="71120" indent="251460" algn="just">
              <a:lnSpc>
                <a:spcPct val="100000"/>
              </a:lnSpc>
              <a:spcBef>
                <a:spcPts val="5"/>
              </a:spcBef>
              <a:spcAft>
                <a:spcPts val="0"/>
              </a:spcAft>
            </a:pPr>
            <a:r>
              <a:rPr lang="fr-FR" sz="1200" dirty="0">
                <a:effectLst/>
                <a:latin typeface="Calibri" panose="020F0502020204030204" pitchFamily="34" charset="0"/>
                <a:ea typeface="Times New Roman" panose="02020603050405020304" pitchFamily="18" charset="0"/>
                <a:cs typeface="Calibri" panose="020F0502020204030204" pitchFamily="34" charset="0"/>
              </a:rPr>
              <a:t>Chaque</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élève,</a:t>
            </a:r>
            <a:r>
              <a:rPr lang="fr-FR" sz="1200" spc="-3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qu’il</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se</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déplace</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dans</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l’école</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avec</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sa</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classe,</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qu’il</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participe</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à</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une</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activité</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éducative</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ou</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qu’il</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joue</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dans</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la</a:t>
            </a:r>
            <a:r>
              <a:rPr lang="fr-FR" sz="1200" spc="-26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cours de récréation, doit se comporter de façon à ne créer aucune gêne ou aucun danger pour ses camarades.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Dans la cour</a:t>
            </a:r>
            <a:r>
              <a:rPr lang="fr-FR" sz="1200" b="1" spc="-260"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de récréation, un enfant qui se blesse, même légèrement, doit prévenir immédiatement le maître ou la maîtresse de</a:t>
            </a:r>
            <a:r>
              <a:rPr lang="fr-FR" sz="1200" b="1"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b="1" dirty="0">
                <a:effectLst/>
                <a:latin typeface="Calibri" panose="020F0502020204030204" pitchFamily="34" charset="0"/>
                <a:ea typeface="Times New Roman" panose="02020603050405020304" pitchFamily="18" charset="0"/>
                <a:cs typeface="Calibri" panose="020F0502020204030204" pitchFamily="34" charset="0"/>
              </a:rPr>
              <a:t>service et être accompagné d’un camarade.</a:t>
            </a:r>
            <a:endParaRPr lang="fr-FR" sz="1200" dirty="0">
              <a:effectLst/>
              <a:latin typeface="Calibri" panose="020F0502020204030204" pitchFamily="34" charset="0"/>
              <a:ea typeface="Times New Roman" panose="02020603050405020304" pitchFamily="18" charset="0"/>
              <a:cs typeface="Calibri" panose="020F0502020204030204" pitchFamily="34" charset="0"/>
            </a:endParaRPr>
          </a:p>
          <a:p>
            <a:pPr marL="99060" marR="86995" indent="215900" algn="just">
              <a:spcAft>
                <a:spcPts val="0"/>
              </a:spcAft>
            </a:pPr>
            <a:endParaRPr lang="fr-FR" sz="1200" dirty="0">
              <a:effectLst/>
              <a:latin typeface="Calibri" panose="020F0502020204030204" pitchFamily="34" charset="0"/>
              <a:ea typeface="Times New Roman" panose="02020603050405020304" pitchFamily="18" charset="0"/>
              <a:cs typeface="Calibri" panose="020F0502020204030204" pitchFamily="34" charset="0"/>
            </a:endParaRPr>
          </a:p>
          <a:p>
            <a:pPr marL="99060" marR="86995" indent="215900" algn="just"/>
            <a:r>
              <a:rPr lang="fr-FR" sz="1200" dirty="0">
                <a:effectLst/>
                <a:latin typeface="Calibri" panose="020F0502020204030204" pitchFamily="34" charset="0"/>
                <a:ea typeface="Times New Roman" panose="02020603050405020304" pitchFamily="18" charset="0"/>
                <a:cs typeface="Calibri" panose="020F0502020204030204" pitchFamily="34" charset="0"/>
              </a:rPr>
              <a:t>L’argent</a:t>
            </a:r>
            <a:r>
              <a:rPr lang="fr-FR" sz="1200" spc="-2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destiné</a:t>
            </a:r>
            <a:r>
              <a:rPr lang="fr-FR" sz="1200" spc="-2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à</a:t>
            </a:r>
            <a:r>
              <a:rPr lang="fr-FR" sz="1200" spc="-26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la </a:t>
            </a:r>
            <a:r>
              <a:rPr lang="fr-FR" sz="1200">
                <a:effectLst/>
                <a:latin typeface="Calibri" panose="020F0502020204030204" pitchFamily="34" charset="0"/>
                <a:ea typeface="Times New Roman" panose="02020603050405020304" pitchFamily="18" charset="0"/>
                <a:cs typeface="Calibri" panose="020F0502020204030204" pitchFamily="34" charset="0"/>
              </a:rPr>
              <a:t>coopérative</a:t>
            </a:r>
            <a:r>
              <a:rPr lang="fr-FR" sz="1200" spc="5">
                <a:effectLst/>
                <a:latin typeface="Calibri" panose="020F0502020204030204" pitchFamily="34" charset="0"/>
                <a:ea typeface="Times New Roman" panose="02020603050405020304" pitchFamily="18" charset="0"/>
                <a:cs typeface="Calibri" panose="020F0502020204030204" pitchFamily="34" charset="0"/>
              </a:rPr>
              <a:t> </a:t>
            </a:r>
            <a:r>
              <a:rPr lang="fr-FR" sz="1200" spc="5">
                <a:latin typeface="Calibri" panose="020F0502020204030204" pitchFamily="34" charset="0"/>
                <a:ea typeface="Times New Roman" panose="02020603050405020304" pitchFamily="18" charset="0"/>
                <a:cs typeface="Calibri" panose="020F0502020204030204" pitchFamily="34" charset="0"/>
              </a:rPr>
              <a:t>ou</a:t>
            </a:r>
            <a:r>
              <a:rPr lang="fr-FR" sz="1200" spc="5">
                <a:effectLst/>
                <a:latin typeface="Calibri" panose="020F0502020204030204" pitchFamily="34" charset="0"/>
                <a:ea typeface="Times New Roman" panose="02020603050405020304" pitchFamily="18" charset="0"/>
                <a:cs typeface="Calibri" panose="020F0502020204030204" pitchFamily="34" charset="0"/>
              </a:rPr>
              <a:t> </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autre action </a:t>
            </a:r>
            <a:r>
              <a:rPr lang="fr-FR" sz="1200" dirty="0">
                <a:effectLst/>
                <a:latin typeface="Calibri" panose="020F0502020204030204" pitchFamily="34" charset="0"/>
                <a:ea typeface="Times New Roman" panose="02020603050405020304" pitchFamily="18" charset="0"/>
                <a:cs typeface="Calibri" panose="020F0502020204030204" pitchFamily="34" charset="0"/>
              </a:rPr>
              <a:t>sera, de</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préférence,</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apporté</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en chèque ou dans</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une</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enveloppe</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marquée au</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nom</a:t>
            </a:r>
            <a:r>
              <a:rPr lang="fr-FR" sz="1200" spc="-2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l’enfant.</a:t>
            </a:r>
          </a:p>
          <a:p>
            <a:pPr marL="99060" marR="86995" indent="215900" algn="just"/>
            <a:endParaRPr lang="fr-FR" sz="1200" dirty="0">
              <a:latin typeface="Calibri" panose="020F0502020204030204" pitchFamily="34" charset="0"/>
              <a:ea typeface="Times New Roman" panose="02020603050405020304" pitchFamily="18" charset="0"/>
              <a:cs typeface="Calibri" panose="020F0502020204030204" pitchFamily="34" charset="0"/>
            </a:endParaRPr>
          </a:p>
          <a:p>
            <a:pPr marL="63500" marR="78105" indent="251460" algn="just">
              <a:spcBef>
                <a:spcPts val="335"/>
              </a:spcBef>
              <a:spcAft>
                <a:spcPts val="0"/>
              </a:spcAft>
            </a:pPr>
            <a:r>
              <a:rPr lang="fr-FR" sz="1200" dirty="0">
                <a:effectLst/>
                <a:latin typeface="Calibri" panose="020F0502020204030204" pitchFamily="34" charset="0"/>
                <a:ea typeface="Times New Roman" panose="02020603050405020304" pitchFamily="18" charset="0"/>
                <a:cs typeface="Calibri" panose="020F0502020204030204" pitchFamily="34" charset="0"/>
              </a:rPr>
              <a:t>La participation de personnes volontaires,</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et participant à titre bénévole aux activités scolaires, est soumise à</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autorisation</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la</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directrice,</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sur</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proposition</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l’enseignant de la</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classe.</a:t>
            </a:r>
          </a:p>
          <a:p>
            <a:pPr marL="63500" marR="74295" indent="168910" algn="just">
              <a:spcBef>
                <a:spcPts val="5"/>
              </a:spcBef>
              <a:spcAft>
                <a:spcPts val="0"/>
              </a:spcAft>
            </a:pPr>
            <a:r>
              <a:rPr lang="fr-FR" sz="1200" dirty="0">
                <a:effectLst/>
                <a:latin typeface="Calibri" panose="020F0502020204030204" pitchFamily="34" charset="0"/>
                <a:ea typeface="Times New Roman" panose="02020603050405020304" pitchFamily="18" charset="0"/>
                <a:cs typeface="Calibri" panose="020F0502020204030204" pitchFamily="34" charset="0"/>
              </a:rPr>
              <a:t>Tout</a:t>
            </a:r>
            <a:r>
              <a:rPr lang="fr-FR" sz="1200" spc="-2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document</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a:t>
            </a:r>
            <a:r>
              <a:rPr lang="fr-FR" sz="1200" spc="-4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caractère</a:t>
            </a:r>
            <a:r>
              <a:rPr lang="fr-FR" sz="1200" spc="-5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privé,</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commercial,</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religieux,</a:t>
            </a:r>
            <a:r>
              <a:rPr lang="fr-FR" sz="1200" spc="-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philosophique</a:t>
            </a:r>
            <a:r>
              <a:rPr lang="fr-FR" sz="1200" spc="-3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ou</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politique</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ne</a:t>
            </a:r>
            <a:r>
              <a:rPr lang="fr-FR" sz="1200" spc="-4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peut</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faire</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l’objet</a:t>
            </a:r>
            <a:r>
              <a:rPr lang="fr-FR" sz="1200" spc="-4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d’un</a:t>
            </a:r>
            <a:r>
              <a:rPr lang="fr-FR" sz="1200" spc="-5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affichage</a:t>
            </a:r>
            <a:r>
              <a:rPr lang="fr-FR" sz="1200" spc="-26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public</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ou</a:t>
            </a:r>
            <a:r>
              <a:rPr lang="fr-FR" sz="1200" spc="-4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d’une</a:t>
            </a:r>
            <a:r>
              <a:rPr lang="fr-FR" sz="1200" spc="-3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distribution</a:t>
            </a:r>
            <a:r>
              <a:rPr lang="fr-FR" sz="1200" spc="-6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dans</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l’enceinte</a:t>
            </a:r>
            <a:r>
              <a:rPr lang="fr-FR" sz="1200" spc="-5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a:t>
            </a:r>
            <a:r>
              <a:rPr lang="fr-FR" sz="1200" spc="-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l’école.</a:t>
            </a:r>
            <a:r>
              <a:rPr lang="fr-FR" sz="1200" spc="-5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Les</a:t>
            </a:r>
            <a:r>
              <a:rPr lang="fr-FR" sz="1200" spc="-4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associations</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parents</a:t>
            </a:r>
            <a:r>
              <a:rPr lang="fr-FR" sz="1200" spc="-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d’élèves</a:t>
            </a:r>
            <a:r>
              <a:rPr lang="fr-FR" sz="1200" spc="-4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sont</a:t>
            </a:r>
            <a:r>
              <a:rPr lang="fr-FR" sz="1200" spc="-4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autorisées</a:t>
            </a:r>
            <a:r>
              <a:rPr lang="fr-FR" sz="1200" spc="-3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à</a:t>
            </a:r>
            <a:r>
              <a:rPr lang="fr-FR" sz="1200" spc="-4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faire</a:t>
            </a:r>
            <a:r>
              <a:rPr lang="fr-FR" sz="1200" spc="-3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connaître</a:t>
            </a:r>
            <a:r>
              <a:rPr lang="fr-FR" sz="1200" spc="-26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leurs</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actions</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en distribuant</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des documents aux</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parents</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d’élèves via</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le</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cahier de</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correspondance.</a:t>
            </a:r>
          </a:p>
          <a:p>
            <a:pPr marL="315595" algn="just">
              <a:lnSpc>
                <a:spcPts val="1260"/>
              </a:lnSpc>
            </a:pPr>
            <a:r>
              <a:rPr lang="fr-FR" sz="1200" dirty="0">
                <a:effectLst/>
                <a:latin typeface="Calibri" panose="020F0502020204030204" pitchFamily="34" charset="0"/>
                <a:ea typeface="Times New Roman" panose="02020603050405020304" pitchFamily="18" charset="0"/>
                <a:cs typeface="Calibri" panose="020F0502020204030204" pitchFamily="34" charset="0"/>
              </a:rPr>
              <a:t>Le règlement</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intérieur</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latin typeface="Calibri" panose="020F0502020204030204" pitchFamily="34" charset="0"/>
                <a:ea typeface="Times New Roman" panose="02020603050405020304" pitchFamily="18" charset="0"/>
                <a:cs typeface="Calibri" panose="020F0502020204030204" pitchFamily="34" charset="0"/>
              </a:rPr>
              <a:t>est</a:t>
            </a:r>
            <a:r>
              <a:rPr lang="fr-FR" sz="1200" dirty="0">
                <a:effectLst/>
                <a:latin typeface="Calibri" panose="020F0502020204030204" pitchFamily="34" charset="0"/>
                <a:ea typeface="Times New Roman" panose="02020603050405020304" pitchFamily="18" charset="0"/>
                <a:cs typeface="Calibri" panose="020F0502020204030204" pitchFamily="34" charset="0"/>
              </a:rPr>
              <a:t> révisé chaque</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année</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lors</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de la première</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réunion</a:t>
            </a:r>
            <a:r>
              <a:rPr lang="fr-FR" sz="1200" spc="-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du</a:t>
            </a:r>
            <a:r>
              <a:rPr lang="fr-FR" sz="1200" spc="-15"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conseil</a:t>
            </a:r>
            <a:r>
              <a:rPr lang="fr-FR" sz="1200" spc="-10" dirty="0">
                <a:effectLst/>
                <a:latin typeface="Calibri" panose="020F0502020204030204" pitchFamily="34" charset="0"/>
                <a:ea typeface="Times New Roman" panose="02020603050405020304" pitchFamily="18" charset="0"/>
                <a:cs typeface="Calibri" panose="020F0502020204030204" pitchFamily="34" charset="0"/>
              </a:rPr>
              <a:t> </a:t>
            </a:r>
            <a:r>
              <a:rPr lang="fr-FR" sz="1200" dirty="0">
                <a:effectLst/>
                <a:latin typeface="Calibri" panose="020F0502020204030204" pitchFamily="34" charset="0"/>
                <a:ea typeface="Times New Roman" panose="02020603050405020304" pitchFamily="18" charset="0"/>
                <a:cs typeface="Calibri" panose="020F0502020204030204" pitchFamily="34" charset="0"/>
              </a:rPr>
              <a:t>d’école</a:t>
            </a:r>
            <a:r>
              <a:rPr lang="fr-FR" sz="1800" dirty="0">
                <a:effectLst/>
                <a:latin typeface="Times New Roman" panose="02020603050405020304" pitchFamily="18" charset="0"/>
                <a:ea typeface="Times New Roman" panose="02020603050405020304" pitchFamily="18" charset="0"/>
              </a:rPr>
              <a:t>.</a:t>
            </a:r>
          </a:p>
        </p:txBody>
      </p:sp>
      <p:sp>
        <p:nvSpPr>
          <p:cNvPr id="10" name="ZoneTexte 9">
            <a:extLst>
              <a:ext uri="{FF2B5EF4-FFF2-40B4-BE49-F238E27FC236}">
                <a16:creationId xmlns="" xmlns:a16="http://schemas.microsoft.com/office/drawing/2014/main" id="{46C73B46-5273-FD41-BE2E-79C37C68660C}"/>
              </a:ext>
            </a:extLst>
          </p:cNvPr>
          <p:cNvSpPr txBox="1"/>
          <p:nvPr/>
        </p:nvSpPr>
        <p:spPr>
          <a:xfrm>
            <a:off x="0" y="8884256"/>
            <a:ext cx="6858000" cy="276999"/>
          </a:xfrm>
          <a:prstGeom prst="rect">
            <a:avLst/>
          </a:prstGeom>
          <a:noFill/>
        </p:spPr>
        <p:txBody>
          <a:bodyPr wrap="square">
            <a:spAutoFit/>
          </a:bodyPr>
          <a:lstStyle/>
          <a:p>
            <a:pPr marL="63500">
              <a:tabLst>
                <a:tab pos="2583815" algn="l"/>
              </a:tabLst>
            </a:pPr>
            <a:r>
              <a:rPr lang="fr-FR" sz="1200" dirty="0">
                <a:effectLst/>
                <a:latin typeface="Calibri" panose="020F0502020204030204" pitchFamily="34" charset="0"/>
                <a:ea typeface="Times New Roman" panose="02020603050405020304" pitchFamily="18" charset="0"/>
                <a:cs typeface="Calibri" panose="020F0502020204030204" pitchFamily="34" charset="0"/>
              </a:rPr>
              <a:t>Règlement intérieur voté en conseil d’école </a:t>
            </a:r>
            <a:r>
              <a:rPr lang="fr-FR" sz="1200" dirty="0">
                <a:latin typeface="Calibri" panose="020F0502020204030204" pitchFamily="34" charset="0"/>
                <a:ea typeface="Times New Roman" panose="02020603050405020304" pitchFamily="18" charset="0"/>
                <a:cs typeface="Calibri" panose="020F0502020204030204" pitchFamily="34" charset="0"/>
              </a:rPr>
              <a:t>le 17 octobre 2024</a:t>
            </a:r>
            <a:endParaRPr lang="fr-FR" sz="12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2" name="Espace réservé du numéro de diapositive 1">
            <a:extLst>
              <a:ext uri="{FF2B5EF4-FFF2-40B4-BE49-F238E27FC236}">
                <a16:creationId xmlns="" xmlns:a16="http://schemas.microsoft.com/office/drawing/2014/main" id="{6A32A7D6-CE37-744D-9A07-C1FD90C76674}"/>
              </a:ext>
            </a:extLst>
          </p:cNvPr>
          <p:cNvSpPr>
            <a:spLocks noGrp="1"/>
          </p:cNvSpPr>
          <p:nvPr>
            <p:ph type="sldNum" sz="quarter" idx="12"/>
          </p:nvPr>
        </p:nvSpPr>
        <p:spPr/>
        <p:txBody>
          <a:bodyPr/>
          <a:lstStyle/>
          <a:p>
            <a:fld id="{7F911E5C-BC5D-8244-B5C3-C0C20A2DE86B}" type="slidenum">
              <a:rPr lang="fr-FR" smtClean="0"/>
              <a:t>7</a:t>
            </a:fld>
            <a:endParaRPr lang="fr-FR"/>
          </a:p>
        </p:txBody>
      </p:sp>
    </p:spTree>
    <p:extLst>
      <p:ext uri="{BB962C8B-B14F-4D97-AF65-F5344CB8AC3E}">
        <p14:creationId xmlns:p14="http://schemas.microsoft.com/office/powerpoint/2010/main" val="885844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F911E5C-BC5D-8244-B5C3-C0C20A2DE86B}" type="slidenum">
              <a:rPr lang="fr-FR" smtClean="0"/>
              <a:t>8</a:t>
            </a:fld>
            <a:endParaRPr lang="fr-FR"/>
          </a:p>
        </p:txBody>
      </p:sp>
      <p:graphicFrame>
        <p:nvGraphicFramePr>
          <p:cNvPr id="5" name="Tableau 4"/>
          <p:cNvGraphicFramePr>
            <a:graphicFrameLocks noGrp="1"/>
          </p:cNvGraphicFramePr>
          <p:nvPr>
            <p:extLst>
              <p:ext uri="{D42A27DB-BD31-4B8C-83A1-F6EECF244321}">
                <p14:modId xmlns:p14="http://schemas.microsoft.com/office/powerpoint/2010/main" val="2087362615"/>
              </p:ext>
            </p:extLst>
          </p:nvPr>
        </p:nvGraphicFramePr>
        <p:xfrm>
          <a:off x="456755" y="852554"/>
          <a:ext cx="5701158" cy="6115963"/>
        </p:xfrm>
        <a:graphic>
          <a:graphicData uri="http://schemas.openxmlformats.org/drawingml/2006/table">
            <a:tbl>
              <a:tblPr firstRow="1" firstCol="1" bandRow="1"/>
              <a:tblGrid>
                <a:gridCol w="2850579">
                  <a:extLst>
                    <a:ext uri="{9D8B030D-6E8A-4147-A177-3AD203B41FA5}">
                      <a16:colId xmlns="" xmlns:a16="http://schemas.microsoft.com/office/drawing/2014/main" val="20000"/>
                    </a:ext>
                  </a:extLst>
                </a:gridCol>
                <a:gridCol w="2850579">
                  <a:extLst>
                    <a:ext uri="{9D8B030D-6E8A-4147-A177-3AD203B41FA5}">
                      <a16:colId xmlns="" xmlns:a16="http://schemas.microsoft.com/office/drawing/2014/main" val="20001"/>
                    </a:ext>
                  </a:extLst>
                </a:gridCol>
              </a:tblGrid>
              <a:tr h="157123">
                <a:tc>
                  <a:txBody>
                    <a:bodyPr/>
                    <a:lstStyle/>
                    <a:p>
                      <a:pPr algn="ctr">
                        <a:spcAft>
                          <a:spcPts val="0"/>
                        </a:spcAft>
                      </a:pPr>
                      <a:r>
                        <a:rPr lang="fr-FR" sz="1000" b="1" dirty="0">
                          <a:effectLst/>
                          <a:latin typeface="Calibri" panose="020F0502020204030204" pitchFamily="34" charset="0"/>
                          <a:ea typeface="Calibri" panose="020F0502020204030204" pitchFamily="34" charset="0"/>
                          <a:cs typeface="Times New Roman" panose="02020603050405020304" pitchFamily="18" charset="0"/>
                        </a:rPr>
                        <a:t>Motifs</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921" marR="58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ADB"/>
                    </a:solidFill>
                  </a:tcPr>
                </a:tc>
                <a:tc>
                  <a:txBody>
                    <a:bodyPr/>
                    <a:lstStyle/>
                    <a:p>
                      <a:pPr algn="ctr">
                        <a:spcAft>
                          <a:spcPts val="0"/>
                        </a:spcAft>
                      </a:pPr>
                      <a:r>
                        <a:rPr lang="fr-FR" sz="1000" b="1" dirty="0">
                          <a:effectLst/>
                          <a:latin typeface="Calibri" panose="020F0502020204030204" pitchFamily="34" charset="0"/>
                          <a:ea typeface="Calibri" panose="020F0502020204030204" pitchFamily="34" charset="0"/>
                          <a:cs typeface="Times New Roman" panose="02020603050405020304" pitchFamily="18" charset="0"/>
                        </a:rPr>
                        <a:t>Sanctions possibles et progressivité des sanctions</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921" marR="58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ADB"/>
                    </a:solidFill>
                  </a:tcPr>
                </a:tc>
                <a:extLst>
                  <a:ext uri="{0D108BD9-81ED-4DB2-BD59-A6C34878D82A}">
                    <a16:rowId xmlns="" xmlns:a16="http://schemas.microsoft.com/office/drawing/2014/main" val="10000"/>
                  </a:ext>
                </a:extLst>
              </a:tr>
              <a:tr h="471368">
                <a:tc>
                  <a:txBody>
                    <a:bodyPr/>
                    <a:lstStyle/>
                    <a:p>
                      <a:pPr algn="ctr">
                        <a:spcAft>
                          <a:spcPts val="0"/>
                        </a:spcAft>
                      </a:pPr>
                      <a:r>
                        <a:rPr lang="fr-FR" sz="1000" dirty="0">
                          <a:effectLst/>
                          <a:latin typeface="Calibri" panose="020F0502020204030204" pitchFamily="34" charset="0"/>
                          <a:ea typeface="Calibri" panose="020F0502020204030204" pitchFamily="34" charset="0"/>
                          <a:cs typeface="Times New Roman" panose="02020603050405020304" pitchFamily="18" charset="0"/>
                        </a:rPr>
                        <a:t>Non-respect du règlement intérieur (objets interdits à l’école, chewing-gums, …)</a:t>
                      </a:r>
                    </a:p>
                  </a:txBody>
                  <a:tcPr marL="58921" marR="589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0"/>
                        </a:spcAft>
                        <a:buFont typeface="Calibri" panose="020F0502020204030204" pitchFamily="34" charset="0"/>
                        <a:buChar char="-"/>
                      </a:pPr>
                      <a:r>
                        <a:rPr lang="fr-FR" sz="1000">
                          <a:effectLst/>
                          <a:latin typeface="Calibri" panose="020F0502020204030204" pitchFamily="34" charset="0"/>
                          <a:ea typeface="Calibri" panose="020F0502020204030204" pitchFamily="34" charset="0"/>
                          <a:cs typeface="Times New Roman" panose="02020603050405020304" pitchFamily="18" charset="0"/>
                        </a:rPr>
                        <a:t>Réprimande orale</a:t>
                      </a:r>
                    </a:p>
                    <a:p>
                      <a:pPr marL="342900" lvl="0" indent="-342900" algn="just">
                        <a:spcAft>
                          <a:spcPts val="0"/>
                        </a:spcAft>
                        <a:buFont typeface="Calibri" panose="020F0502020204030204" pitchFamily="34" charset="0"/>
                        <a:buChar char="-"/>
                      </a:pPr>
                      <a:r>
                        <a:rPr lang="fr-FR" sz="1000">
                          <a:effectLst/>
                          <a:latin typeface="Calibri" panose="020F0502020204030204" pitchFamily="34" charset="0"/>
                          <a:ea typeface="Calibri" panose="020F0502020204030204" pitchFamily="34" charset="0"/>
                          <a:cs typeface="Times New Roman" panose="02020603050405020304" pitchFamily="18" charset="0"/>
                        </a:rPr>
                        <a:t>Objet confisqué (rendu uniquement à la demande des parents)</a:t>
                      </a:r>
                    </a:p>
                  </a:txBody>
                  <a:tcPr marL="58921" marR="58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773788">
                <a:tc>
                  <a:txBody>
                    <a:bodyPr/>
                    <a:lstStyle/>
                    <a:p>
                      <a:pPr algn="ctr">
                        <a:spcAft>
                          <a:spcPts val="0"/>
                        </a:spcAft>
                      </a:pPr>
                      <a:r>
                        <a:rPr lang="fr-FR" sz="1000" dirty="0">
                          <a:effectLst/>
                          <a:latin typeface="Calibri" panose="020F0502020204030204" pitchFamily="34" charset="0"/>
                          <a:ea typeface="Calibri" panose="020F0502020204030204" pitchFamily="34" charset="0"/>
                          <a:cs typeface="Times New Roman" panose="02020603050405020304" pitchFamily="18" charset="0"/>
                        </a:rPr>
                        <a:t>Indiscipline (bavardage, gêne des camarades)</a:t>
                      </a:r>
                    </a:p>
                  </a:txBody>
                  <a:tcPr marL="58921" marR="589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0"/>
                        </a:spcAft>
                        <a:buFont typeface="Calibri" panose="020F0502020204030204" pitchFamily="34" charset="0"/>
                        <a:buChar char="-"/>
                      </a:pPr>
                      <a:r>
                        <a:rPr lang="fr-FR" sz="1000" dirty="0">
                          <a:effectLst/>
                          <a:latin typeface="Calibri" panose="020F0502020204030204" pitchFamily="34" charset="0"/>
                          <a:ea typeface="Calibri" panose="020F0502020204030204" pitchFamily="34" charset="0"/>
                          <a:cs typeface="Times New Roman" panose="02020603050405020304" pitchFamily="18" charset="0"/>
                        </a:rPr>
                        <a:t>Réprimande orale</a:t>
                      </a:r>
                    </a:p>
                    <a:p>
                      <a:pPr marL="342900" lvl="0" indent="-342900" algn="just">
                        <a:spcAft>
                          <a:spcPts val="0"/>
                        </a:spcAft>
                        <a:buFont typeface="Calibri" panose="020F0502020204030204" pitchFamily="34" charset="0"/>
                        <a:buChar char="-"/>
                      </a:pPr>
                      <a:r>
                        <a:rPr lang="fr-FR" sz="1000" dirty="0">
                          <a:effectLst/>
                          <a:latin typeface="Calibri" panose="020F0502020204030204" pitchFamily="34" charset="0"/>
                          <a:ea typeface="Calibri" panose="020F0502020204030204" pitchFamily="34" charset="0"/>
                          <a:cs typeface="Times New Roman" panose="02020603050405020304" pitchFamily="18" charset="0"/>
                        </a:rPr>
                        <a:t>En cas de récidives (3 réprimandes), limitation de droits * ou privation partielle de récréation</a:t>
                      </a:r>
                    </a:p>
                    <a:p>
                      <a:pPr marL="342900" lvl="0" indent="-342900" algn="just">
                        <a:spcAft>
                          <a:spcPts val="0"/>
                        </a:spcAft>
                        <a:buFont typeface="Calibri" panose="020F0502020204030204" pitchFamily="34" charset="0"/>
                        <a:buChar char="-"/>
                      </a:pPr>
                      <a:r>
                        <a:rPr lang="fr-FR" sz="1000" dirty="0">
                          <a:effectLst/>
                          <a:latin typeface="Calibri" panose="020F0502020204030204" pitchFamily="34" charset="0"/>
                          <a:ea typeface="Calibri" panose="020F0502020204030204" pitchFamily="34" charset="0"/>
                          <a:cs typeface="Times New Roman" panose="02020603050405020304" pitchFamily="18" charset="0"/>
                        </a:rPr>
                        <a:t>En cas de nouvelle récidive, information aux parents et mise en place d’un contrat**</a:t>
                      </a:r>
                    </a:p>
                  </a:txBody>
                  <a:tcPr marL="58921" marR="58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471368">
                <a:tc>
                  <a:txBody>
                    <a:bodyPr/>
                    <a:lstStyle/>
                    <a:p>
                      <a:pPr algn="ctr">
                        <a:spcAft>
                          <a:spcPts val="0"/>
                        </a:spcAft>
                      </a:pPr>
                      <a:r>
                        <a:rPr lang="fr-FR" sz="1000">
                          <a:effectLst/>
                          <a:latin typeface="Calibri" panose="020F0502020204030204" pitchFamily="34" charset="0"/>
                          <a:ea typeface="Calibri" panose="020F0502020204030204" pitchFamily="34" charset="0"/>
                          <a:cs typeface="Times New Roman" panose="02020603050405020304" pitchFamily="18" charset="0"/>
                        </a:rPr>
                        <a:t>Refus de travail</a:t>
                      </a:r>
                    </a:p>
                  </a:txBody>
                  <a:tcPr marL="58921" marR="589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0"/>
                        </a:spcAft>
                        <a:buFont typeface="Calibri" panose="020F0502020204030204" pitchFamily="34" charset="0"/>
                        <a:buChar char="-"/>
                      </a:pPr>
                      <a:r>
                        <a:rPr lang="fr-FR" sz="1000">
                          <a:effectLst/>
                          <a:latin typeface="Calibri" panose="020F0502020204030204" pitchFamily="34" charset="0"/>
                          <a:ea typeface="Calibri" panose="020F0502020204030204" pitchFamily="34" charset="0"/>
                          <a:cs typeface="Times New Roman" panose="02020603050405020304" pitchFamily="18" charset="0"/>
                        </a:rPr>
                        <a:t>Entretien avec l’élève</a:t>
                      </a:r>
                    </a:p>
                    <a:p>
                      <a:pPr marL="342900" lvl="0" indent="-342900" algn="just">
                        <a:spcAft>
                          <a:spcPts val="0"/>
                        </a:spcAft>
                        <a:buFont typeface="Calibri" panose="020F0502020204030204" pitchFamily="34" charset="0"/>
                        <a:buChar char="-"/>
                      </a:pPr>
                      <a:r>
                        <a:rPr lang="fr-FR" sz="1000">
                          <a:effectLst/>
                          <a:latin typeface="Calibri" panose="020F0502020204030204" pitchFamily="34" charset="0"/>
                          <a:ea typeface="Calibri" panose="020F0502020204030204" pitchFamily="34" charset="0"/>
                          <a:cs typeface="Times New Roman" panose="02020603050405020304" pitchFamily="18" charset="0"/>
                        </a:rPr>
                        <a:t>Rencontre avec les parents</a:t>
                      </a:r>
                    </a:p>
                    <a:p>
                      <a:pPr marL="342900" lvl="0" indent="-342900" algn="just">
                        <a:spcAft>
                          <a:spcPts val="0"/>
                        </a:spcAft>
                        <a:buFont typeface="Calibri" panose="020F0502020204030204" pitchFamily="34" charset="0"/>
                        <a:buChar char="-"/>
                      </a:pPr>
                      <a:r>
                        <a:rPr lang="fr-FR" sz="1000">
                          <a:effectLst/>
                          <a:latin typeface="Calibri" panose="020F0502020204030204" pitchFamily="34" charset="0"/>
                          <a:ea typeface="Calibri" panose="020F0502020204030204" pitchFamily="34" charset="0"/>
                          <a:cs typeface="Times New Roman" panose="02020603050405020304" pitchFamily="18" charset="0"/>
                        </a:rPr>
                        <a:t>Mise en place d’un contrat</a:t>
                      </a:r>
                    </a:p>
                  </a:txBody>
                  <a:tcPr marL="58921" marR="58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471368">
                <a:tc>
                  <a:txBody>
                    <a:bodyPr/>
                    <a:lstStyle/>
                    <a:p>
                      <a:pPr algn="ctr">
                        <a:spcAft>
                          <a:spcPts val="0"/>
                        </a:spcAft>
                      </a:pPr>
                      <a:r>
                        <a:rPr lang="fr-FR" sz="1000" dirty="0">
                          <a:effectLst/>
                          <a:latin typeface="Calibri" panose="020F0502020204030204" pitchFamily="34" charset="0"/>
                          <a:ea typeface="Calibri" panose="020F0502020204030204" pitchFamily="34" charset="0"/>
                          <a:cs typeface="Times New Roman" panose="02020603050405020304" pitchFamily="18" charset="0"/>
                        </a:rPr>
                        <a:t>Atteinte physique involontaire à un camarade</a:t>
                      </a:r>
                    </a:p>
                  </a:txBody>
                  <a:tcPr marL="58921" marR="589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0"/>
                        </a:spcAft>
                        <a:buFont typeface="Calibri" panose="020F0502020204030204" pitchFamily="34" charset="0"/>
                        <a:buChar char="-"/>
                      </a:pPr>
                      <a:r>
                        <a:rPr lang="fr-FR" sz="1000" dirty="0">
                          <a:effectLst/>
                          <a:latin typeface="Calibri" panose="020F0502020204030204" pitchFamily="34" charset="0"/>
                          <a:ea typeface="Calibri" panose="020F0502020204030204" pitchFamily="34" charset="0"/>
                          <a:cs typeface="Times New Roman" panose="02020603050405020304" pitchFamily="18" charset="0"/>
                        </a:rPr>
                        <a:t>Demande d’excuses verbales</a:t>
                      </a:r>
                    </a:p>
                    <a:p>
                      <a:pPr marL="342900" lvl="0" indent="-342900" algn="just">
                        <a:spcAft>
                          <a:spcPts val="0"/>
                        </a:spcAft>
                        <a:buFont typeface="Calibri" panose="020F0502020204030204" pitchFamily="34" charset="0"/>
                        <a:buChar char="-"/>
                      </a:pPr>
                      <a:r>
                        <a:rPr lang="fr-FR" sz="1000" dirty="0">
                          <a:effectLst/>
                          <a:latin typeface="Calibri" panose="020F0502020204030204" pitchFamily="34" charset="0"/>
                          <a:ea typeface="Calibri" panose="020F0502020204030204" pitchFamily="34" charset="0"/>
                          <a:cs typeface="Times New Roman" panose="02020603050405020304" pitchFamily="18" charset="0"/>
                        </a:rPr>
                        <a:t>Accompagne l’enfant à la zone de soins</a:t>
                      </a:r>
                    </a:p>
                    <a:p>
                      <a:pPr marL="342900" lvl="0" indent="-342900" algn="just">
                        <a:spcAft>
                          <a:spcPts val="0"/>
                        </a:spcAft>
                        <a:buFont typeface="Calibri" panose="020F0502020204030204" pitchFamily="34" charset="0"/>
                        <a:buChar char="-"/>
                      </a:pPr>
                      <a:r>
                        <a:rPr lang="fr-FR" sz="1000" dirty="0">
                          <a:effectLst/>
                          <a:latin typeface="Calibri" panose="020F0502020204030204" pitchFamily="34" charset="0"/>
                          <a:ea typeface="Calibri" panose="020F0502020204030204" pitchFamily="34" charset="0"/>
                          <a:cs typeface="Times New Roman" panose="02020603050405020304" pitchFamily="18" charset="0"/>
                        </a:rPr>
                        <a:t>Retour réflexif oral ou écrit***</a:t>
                      </a:r>
                    </a:p>
                  </a:txBody>
                  <a:tcPr marL="58921" marR="58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785614">
                <a:tc>
                  <a:txBody>
                    <a:bodyPr/>
                    <a:lstStyle/>
                    <a:p>
                      <a:pPr algn="ctr">
                        <a:spcAft>
                          <a:spcPts val="0"/>
                        </a:spcAft>
                      </a:pPr>
                      <a:r>
                        <a:rPr lang="fr-FR" sz="1000">
                          <a:effectLst/>
                          <a:latin typeface="Calibri" panose="020F0502020204030204" pitchFamily="34" charset="0"/>
                          <a:ea typeface="Calibri" panose="020F0502020204030204" pitchFamily="34" charset="0"/>
                          <a:cs typeface="Times New Roman" panose="02020603050405020304" pitchFamily="18" charset="0"/>
                        </a:rPr>
                        <a:t>Insultes envers ses camarades</a:t>
                      </a:r>
                    </a:p>
                  </a:txBody>
                  <a:tcPr marL="58921" marR="589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0"/>
                        </a:spcAft>
                        <a:buFont typeface="Calibri" panose="020F0502020204030204" pitchFamily="34" charset="0"/>
                        <a:buChar char="-"/>
                      </a:pPr>
                      <a:r>
                        <a:rPr lang="fr-FR" sz="1000">
                          <a:effectLst/>
                          <a:latin typeface="Calibri" panose="020F0502020204030204" pitchFamily="34" charset="0"/>
                          <a:ea typeface="Calibri" panose="020F0502020204030204" pitchFamily="34" charset="0"/>
                          <a:cs typeface="Times New Roman" panose="02020603050405020304" pitchFamily="18" charset="0"/>
                        </a:rPr>
                        <a:t>Demande d’excuses verbales</a:t>
                      </a:r>
                    </a:p>
                    <a:p>
                      <a:pPr marL="342900" lvl="0" indent="-342900" algn="just">
                        <a:spcAft>
                          <a:spcPts val="0"/>
                        </a:spcAft>
                        <a:buFont typeface="Calibri" panose="020F0502020204030204" pitchFamily="34" charset="0"/>
                        <a:buChar char="-"/>
                      </a:pPr>
                      <a:r>
                        <a:rPr lang="fr-FR" sz="1000">
                          <a:effectLst/>
                          <a:latin typeface="Calibri" panose="020F0502020204030204" pitchFamily="34" charset="0"/>
                          <a:ea typeface="Calibri" panose="020F0502020204030204" pitchFamily="34" charset="0"/>
                          <a:cs typeface="Times New Roman" panose="02020603050405020304" pitchFamily="18" charset="0"/>
                        </a:rPr>
                        <a:t>Privation partielle de récréation (3 mn) ou de droits</a:t>
                      </a:r>
                    </a:p>
                    <a:p>
                      <a:pPr marL="342900" lvl="0" indent="-342900" algn="just">
                        <a:spcAft>
                          <a:spcPts val="0"/>
                        </a:spcAft>
                        <a:buFont typeface="Calibri" panose="020F0502020204030204" pitchFamily="34" charset="0"/>
                        <a:buChar char="-"/>
                      </a:pPr>
                      <a:r>
                        <a:rPr lang="fr-FR" sz="1000">
                          <a:effectLst/>
                          <a:latin typeface="Calibri" panose="020F0502020204030204" pitchFamily="34" charset="0"/>
                          <a:ea typeface="Calibri" panose="020F0502020204030204" pitchFamily="34" charset="0"/>
                          <a:cs typeface="Times New Roman" panose="02020603050405020304" pitchFamily="18" charset="0"/>
                        </a:rPr>
                        <a:t>Rencontre avec les parents</a:t>
                      </a:r>
                    </a:p>
                    <a:p>
                      <a:pPr marL="342900" lvl="0" indent="-342900" algn="just">
                        <a:spcAft>
                          <a:spcPts val="0"/>
                        </a:spcAft>
                        <a:buFont typeface="Calibri" panose="020F0502020204030204" pitchFamily="34" charset="0"/>
                        <a:buChar char="-"/>
                      </a:pPr>
                      <a:r>
                        <a:rPr lang="fr-FR" sz="1000">
                          <a:effectLst/>
                          <a:latin typeface="Calibri" panose="020F0502020204030204" pitchFamily="34" charset="0"/>
                          <a:ea typeface="Calibri" panose="020F0502020204030204" pitchFamily="34" charset="0"/>
                          <a:cs typeface="Times New Roman" panose="02020603050405020304" pitchFamily="18" charset="0"/>
                        </a:rPr>
                        <a:t>Retour réflexif oral ou écrit</a:t>
                      </a:r>
                    </a:p>
                  </a:txBody>
                  <a:tcPr marL="58921" marR="58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942737">
                <a:tc>
                  <a:txBody>
                    <a:bodyPr/>
                    <a:lstStyle/>
                    <a:p>
                      <a:pPr algn="ctr">
                        <a:spcAft>
                          <a:spcPts val="0"/>
                        </a:spcAft>
                      </a:pPr>
                      <a:r>
                        <a:rPr lang="fr-FR" sz="1000">
                          <a:effectLst/>
                          <a:latin typeface="Calibri" panose="020F0502020204030204" pitchFamily="34" charset="0"/>
                          <a:ea typeface="Calibri" panose="020F0502020204030204" pitchFamily="34" charset="0"/>
                          <a:cs typeface="Times New Roman" panose="02020603050405020304" pitchFamily="18" charset="0"/>
                        </a:rPr>
                        <a:t>Atteinte physique volontaire à un camarade</a:t>
                      </a:r>
                    </a:p>
                  </a:txBody>
                  <a:tcPr marL="58921" marR="589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0"/>
                        </a:spcAft>
                        <a:buFont typeface="Calibri" panose="020F0502020204030204" pitchFamily="34" charset="0"/>
                        <a:buChar char="-"/>
                      </a:pPr>
                      <a:r>
                        <a:rPr lang="fr-FR" sz="1000" dirty="0">
                          <a:effectLst/>
                          <a:latin typeface="Calibri" panose="020F0502020204030204" pitchFamily="34" charset="0"/>
                          <a:ea typeface="Calibri" panose="020F0502020204030204" pitchFamily="34" charset="0"/>
                          <a:cs typeface="Times New Roman" panose="02020603050405020304" pitchFamily="18" charset="0"/>
                        </a:rPr>
                        <a:t>Demande d’excuses</a:t>
                      </a:r>
                    </a:p>
                    <a:p>
                      <a:pPr marL="342900" lvl="0" indent="-342900" algn="just">
                        <a:spcAft>
                          <a:spcPts val="0"/>
                        </a:spcAft>
                        <a:buFont typeface="Calibri" panose="020F0502020204030204" pitchFamily="34" charset="0"/>
                        <a:buChar char="-"/>
                      </a:pPr>
                      <a:r>
                        <a:rPr lang="fr-FR" sz="1000" dirty="0">
                          <a:effectLst/>
                          <a:latin typeface="Calibri" panose="020F0502020204030204" pitchFamily="34" charset="0"/>
                          <a:ea typeface="Calibri" panose="020F0502020204030204" pitchFamily="34" charset="0"/>
                          <a:cs typeface="Times New Roman" panose="02020603050405020304" pitchFamily="18" charset="0"/>
                        </a:rPr>
                        <a:t>Retour réflexif oral ou écrit</a:t>
                      </a:r>
                    </a:p>
                    <a:p>
                      <a:pPr marL="342900" lvl="0" indent="-342900" algn="just">
                        <a:spcAft>
                          <a:spcPts val="0"/>
                        </a:spcAft>
                        <a:buFont typeface="Calibri" panose="020F0502020204030204" pitchFamily="34" charset="0"/>
                        <a:buChar char="-"/>
                      </a:pPr>
                      <a:r>
                        <a:rPr lang="fr-FR" sz="1000" dirty="0">
                          <a:effectLst/>
                          <a:latin typeface="Calibri" panose="020F0502020204030204" pitchFamily="34" charset="0"/>
                          <a:ea typeface="Calibri" panose="020F0502020204030204" pitchFamily="34" charset="0"/>
                          <a:cs typeface="Times New Roman" panose="02020603050405020304" pitchFamily="18" charset="0"/>
                        </a:rPr>
                        <a:t>Privation partielle de récréation</a:t>
                      </a:r>
                    </a:p>
                    <a:p>
                      <a:pPr marL="342900" lvl="0" indent="-342900" algn="just">
                        <a:spcAft>
                          <a:spcPts val="0"/>
                        </a:spcAft>
                        <a:buFont typeface="Calibri" panose="020F0502020204030204" pitchFamily="34" charset="0"/>
                        <a:buChar char="-"/>
                      </a:pPr>
                      <a:r>
                        <a:rPr lang="fr-FR" sz="1000" dirty="0">
                          <a:effectLst/>
                          <a:latin typeface="Calibri" panose="020F0502020204030204" pitchFamily="34" charset="0"/>
                          <a:ea typeface="Calibri" panose="020F0502020204030204" pitchFamily="34" charset="0"/>
                          <a:cs typeface="Times New Roman" panose="02020603050405020304" pitchFamily="18" charset="0"/>
                        </a:rPr>
                        <a:t>Limitation des droits</a:t>
                      </a:r>
                    </a:p>
                    <a:p>
                      <a:pPr marL="342900" lvl="0" indent="-342900" algn="just">
                        <a:spcAft>
                          <a:spcPts val="0"/>
                        </a:spcAft>
                        <a:buFont typeface="Calibri" panose="020F0502020204030204" pitchFamily="34" charset="0"/>
                        <a:buChar char="-"/>
                      </a:pPr>
                      <a:r>
                        <a:rPr lang="fr-FR" sz="1000" dirty="0">
                          <a:effectLst/>
                          <a:latin typeface="Calibri" panose="020F0502020204030204" pitchFamily="34" charset="0"/>
                          <a:ea typeface="Calibri" panose="020F0502020204030204" pitchFamily="34" charset="0"/>
                          <a:cs typeface="Times New Roman" panose="02020603050405020304" pitchFamily="18" charset="0"/>
                        </a:rPr>
                        <a:t>Rencontre avec les parents</a:t>
                      </a:r>
                    </a:p>
                    <a:p>
                      <a:pPr marL="342900" lvl="0" indent="-342900" algn="just">
                        <a:spcAft>
                          <a:spcPts val="0"/>
                        </a:spcAft>
                        <a:buFont typeface="Calibri" panose="020F0502020204030204" pitchFamily="34" charset="0"/>
                        <a:buChar char="-"/>
                      </a:pPr>
                      <a:r>
                        <a:rPr lang="fr-FR" sz="1000" dirty="0">
                          <a:effectLst/>
                          <a:latin typeface="Calibri" panose="020F0502020204030204" pitchFamily="34" charset="0"/>
                          <a:ea typeface="Calibri" panose="020F0502020204030204" pitchFamily="34" charset="0"/>
                          <a:cs typeface="Times New Roman" panose="02020603050405020304" pitchFamily="18" charset="0"/>
                        </a:rPr>
                        <a:t>Selon gravité, procédure d’exclusion****</a:t>
                      </a:r>
                    </a:p>
                  </a:txBody>
                  <a:tcPr marL="58921" marR="58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942737">
                <a:tc>
                  <a:txBody>
                    <a:bodyPr/>
                    <a:lstStyle/>
                    <a:p>
                      <a:pPr algn="ctr">
                        <a:spcAft>
                          <a:spcPts val="0"/>
                        </a:spcAft>
                      </a:pPr>
                      <a:r>
                        <a:rPr lang="fr-FR" sz="1000">
                          <a:effectLst/>
                          <a:latin typeface="Calibri" panose="020F0502020204030204" pitchFamily="34" charset="0"/>
                          <a:ea typeface="Calibri" panose="020F0502020204030204" pitchFamily="34" charset="0"/>
                          <a:cs typeface="Times New Roman" panose="02020603050405020304" pitchFamily="18" charset="0"/>
                        </a:rPr>
                        <a:t>Insolence envers un adulte</a:t>
                      </a:r>
                    </a:p>
                  </a:txBody>
                  <a:tcPr marL="58921" marR="589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0"/>
                        </a:spcAft>
                        <a:buFont typeface="Calibri" panose="020F0502020204030204" pitchFamily="34" charset="0"/>
                        <a:buChar char="-"/>
                      </a:pPr>
                      <a:r>
                        <a:rPr lang="fr-FR" sz="1000" dirty="0">
                          <a:effectLst/>
                          <a:latin typeface="Calibri" panose="020F0502020204030204" pitchFamily="34" charset="0"/>
                          <a:ea typeface="Calibri" panose="020F0502020204030204" pitchFamily="34" charset="0"/>
                          <a:cs typeface="Times New Roman" panose="02020603050405020304" pitchFamily="18" charset="0"/>
                        </a:rPr>
                        <a:t>Demande d’excuses</a:t>
                      </a:r>
                    </a:p>
                    <a:p>
                      <a:pPr marL="342900" lvl="0" indent="-342900" algn="just">
                        <a:spcAft>
                          <a:spcPts val="0"/>
                        </a:spcAft>
                        <a:buFont typeface="Calibri" panose="020F0502020204030204" pitchFamily="34" charset="0"/>
                        <a:buChar char="-"/>
                      </a:pPr>
                      <a:r>
                        <a:rPr lang="fr-FR" sz="1000" dirty="0">
                          <a:effectLst/>
                          <a:latin typeface="Calibri" panose="020F0502020204030204" pitchFamily="34" charset="0"/>
                          <a:ea typeface="Calibri" panose="020F0502020204030204" pitchFamily="34" charset="0"/>
                          <a:cs typeface="Times New Roman" panose="02020603050405020304" pitchFamily="18" charset="0"/>
                        </a:rPr>
                        <a:t>Retour réflexif oral ou écrit</a:t>
                      </a:r>
                    </a:p>
                    <a:p>
                      <a:pPr marL="342900" lvl="0" indent="-342900" algn="just">
                        <a:spcAft>
                          <a:spcPts val="0"/>
                        </a:spcAft>
                        <a:buFont typeface="Calibri" panose="020F0502020204030204" pitchFamily="34" charset="0"/>
                        <a:buChar char="-"/>
                      </a:pPr>
                      <a:r>
                        <a:rPr lang="fr-FR" sz="1000" dirty="0">
                          <a:effectLst/>
                          <a:latin typeface="Calibri" panose="020F0502020204030204" pitchFamily="34" charset="0"/>
                          <a:ea typeface="Calibri" panose="020F0502020204030204" pitchFamily="34" charset="0"/>
                          <a:cs typeface="Times New Roman" panose="02020603050405020304" pitchFamily="18" charset="0"/>
                        </a:rPr>
                        <a:t>Privation partielle de récréation</a:t>
                      </a:r>
                    </a:p>
                    <a:p>
                      <a:pPr marL="342900" lvl="0" indent="-342900" algn="just">
                        <a:spcAft>
                          <a:spcPts val="0"/>
                        </a:spcAft>
                        <a:buFont typeface="Calibri" panose="020F0502020204030204" pitchFamily="34" charset="0"/>
                        <a:buChar char="-"/>
                      </a:pPr>
                      <a:r>
                        <a:rPr lang="fr-FR" sz="1000" dirty="0">
                          <a:effectLst/>
                          <a:latin typeface="Calibri" panose="020F0502020204030204" pitchFamily="34" charset="0"/>
                          <a:ea typeface="Calibri" panose="020F0502020204030204" pitchFamily="34" charset="0"/>
                          <a:cs typeface="Times New Roman" panose="02020603050405020304" pitchFamily="18" charset="0"/>
                        </a:rPr>
                        <a:t>Limitation des droits</a:t>
                      </a:r>
                    </a:p>
                    <a:p>
                      <a:pPr marL="342900" lvl="0" indent="-342900" algn="just">
                        <a:spcAft>
                          <a:spcPts val="0"/>
                        </a:spcAft>
                        <a:buFont typeface="Calibri" panose="020F0502020204030204" pitchFamily="34" charset="0"/>
                        <a:buChar char="-"/>
                      </a:pPr>
                      <a:r>
                        <a:rPr lang="fr-FR" sz="1000" dirty="0">
                          <a:effectLst/>
                          <a:latin typeface="Calibri" panose="020F0502020204030204" pitchFamily="34" charset="0"/>
                          <a:ea typeface="Calibri" panose="020F0502020204030204" pitchFamily="34" charset="0"/>
                          <a:cs typeface="Times New Roman" panose="02020603050405020304" pitchFamily="18" charset="0"/>
                        </a:rPr>
                        <a:t>Rencontre avec les parents selon gravité, procédure d’exclusion</a:t>
                      </a:r>
                    </a:p>
                  </a:txBody>
                  <a:tcPr marL="58921" marR="58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1099860">
                <a:tc>
                  <a:txBody>
                    <a:bodyPr/>
                    <a:lstStyle/>
                    <a:p>
                      <a:pPr algn="ctr">
                        <a:spcAft>
                          <a:spcPts val="0"/>
                        </a:spcAft>
                      </a:pPr>
                      <a:r>
                        <a:rPr lang="fr-FR" sz="1000">
                          <a:effectLst/>
                          <a:latin typeface="Calibri" panose="020F0502020204030204" pitchFamily="34" charset="0"/>
                          <a:ea typeface="Calibri" panose="020F0502020204030204" pitchFamily="34" charset="0"/>
                          <a:cs typeface="Times New Roman" panose="02020603050405020304" pitchFamily="18" charset="0"/>
                        </a:rPr>
                        <a:t>Autre cas (objets dangereux ramenés à l’école, détérioration de matériel, vol, …)</a:t>
                      </a:r>
                    </a:p>
                  </a:txBody>
                  <a:tcPr marL="58921" marR="589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0"/>
                        </a:spcAft>
                        <a:buFont typeface="Calibri" panose="020F0502020204030204" pitchFamily="34" charset="0"/>
                        <a:buChar char="-"/>
                      </a:pPr>
                      <a:r>
                        <a:rPr lang="fr-FR" sz="1000" dirty="0">
                          <a:effectLst/>
                          <a:latin typeface="Calibri" panose="020F0502020204030204" pitchFamily="34" charset="0"/>
                          <a:ea typeface="Calibri" panose="020F0502020204030204" pitchFamily="34" charset="0"/>
                          <a:cs typeface="Times New Roman" panose="02020603050405020304" pitchFamily="18" charset="0"/>
                        </a:rPr>
                        <a:t>Limitation des droits</a:t>
                      </a:r>
                    </a:p>
                    <a:p>
                      <a:pPr marL="342900" lvl="0" indent="-342900" algn="just">
                        <a:spcAft>
                          <a:spcPts val="0"/>
                        </a:spcAft>
                        <a:buFont typeface="Calibri" panose="020F0502020204030204" pitchFamily="34" charset="0"/>
                        <a:buChar char="-"/>
                      </a:pPr>
                      <a:r>
                        <a:rPr lang="fr-FR" sz="1000" dirty="0">
                          <a:effectLst/>
                          <a:latin typeface="Calibri" panose="020F0502020204030204" pitchFamily="34" charset="0"/>
                          <a:ea typeface="Calibri" panose="020F0502020204030204" pitchFamily="34" charset="0"/>
                          <a:cs typeface="Times New Roman" panose="02020603050405020304" pitchFamily="18" charset="0"/>
                        </a:rPr>
                        <a:t>Réparation/ remplacement</a:t>
                      </a:r>
                    </a:p>
                    <a:p>
                      <a:pPr marL="342900" lvl="0" indent="-342900" algn="just">
                        <a:spcAft>
                          <a:spcPts val="0"/>
                        </a:spcAft>
                        <a:buFont typeface="Calibri" panose="020F0502020204030204" pitchFamily="34" charset="0"/>
                        <a:buChar char="-"/>
                      </a:pPr>
                      <a:r>
                        <a:rPr lang="fr-FR" sz="1000" dirty="0">
                          <a:effectLst/>
                          <a:latin typeface="Calibri" panose="020F0502020204030204" pitchFamily="34" charset="0"/>
                          <a:ea typeface="Calibri" panose="020F0502020204030204" pitchFamily="34" charset="0"/>
                          <a:cs typeface="Times New Roman" panose="02020603050405020304" pitchFamily="18" charset="0"/>
                        </a:rPr>
                        <a:t>Travail d’intérêt général : réparation, remplacement, tâche utile à l’école, à la classe (rangement, nettoyage …)</a:t>
                      </a:r>
                    </a:p>
                    <a:p>
                      <a:pPr marL="342900" lvl="0" indent="-342900" algn="just">
                        <a:spcAft>
                          <a:spcPts val="0"/>
                        </a:spcAft>
                        <a:buFont typeface="Calibri" panose="020F0502020204030204" pitchFamily="34" charset="0"/>
                        <a:buChar char="-"/>
                      </a:pPr>
                      <a:r>
                        <a:rPr lang="fr-FR" sz="1000" dirty="0">
                          <a:effectLst/>
                          <a:latin typeface="Calibri" panose="020F0502020204030204" pitchFamily="34" charset="0"/>
                          <a:ea typeface="Calibri" panose="020F0502020204030204" pitchFamily="34" charset="0"/>
                          <a:cs typeface="Times New Roman" panose="02020603050405020304" pitchFamily="18" charset="0"/>
                        </a:rPr>
                        <a:t>Pour les cas les plus graves, les parents sont convoqués et l’Inspection avertie.</a:t>
                      </a:r>
                    </a:p>
                  </a:txBody>
                  <a:tcPr marL="58921" marR="58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bl>
          </a:graphicData>
        </a:graphic>
      </p:graphicFrame>
      <p:sp>
        <p:nvSpPr>
          <p:cNvPr id="6" name="Rectangle 2"/>
          <p:cNvSpPr>
            <a:spLocks noChangeArrowheads="1"/>
          </p:cNvSpPr>
          <p:nvPr/>
        </p:nvSpPr>
        <p:spPr bwMode="auto">
          <a:xfrm>
            <a:off x="577850" y="2636838"/>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 name="ZoneTexte 6"/>
          <p:cNvSpPr txBox="1"/>
          <p:nvPr/>
        </p:nvSpPr>
        <p:spPr>
          <a:xfrm>
            <a:off x="577850" y="197200"/>
            <a:ext cx="5701158" cy="523220"/>
          </a:xfrm>
          <a:prstGeom prst="rect">
            <a:avLst/>
          </a:prstGeom>
          <a:noFill/>
        </p:spPr>
        <p:txBody>
          <a:bodyPr wrap="square" rtlCol="0">
            <a:spAutoFit/>
          </a:bodyPr>
          <a:lstStyle/>
          <a:p>
            <a:pPr>
              <a:spcAft>
                <a:spcPts val="0"/>
              </a:spcAft>
            </a:pPr>
            <a:r>
              <a:rPr lang="fr-FR" sz="1400" dirty="0"/>
              <a:t>Annexe 1  :  </a:t>
            </a:r>
            <a:r>
              <a:rPr lang="fr-FR" sz="1400" i="1" dirty="0">
                <a:latin typeface="Calibri" panose="020F0502020204030204" pitchFamily="34" charset="0"/>
                <a:ea typeface="Calibri" panose="020F0502020204030204" pitchFamily="34" charset="0"/>
                <a:cs typeface="Times New Roman" panose="02020603050405020304" pitchFamily="18" charset="0"/>
              </a:rPr>
              <a:t>Texte de référence :</a:t>
            </a:r>
            <a:endParaRPr lang="fr-FR" sz="1400" dirty="0">
              <a:latin typeface="Calibri" panose="020F0502020204030204" pitchFamily="34" charset="0"/>
              <a:ea typeface="Calibri" panose="020F0502020204030204" pitchFamily="34" charset="0"/>
              <a:cs typeface="Times New Roman" panose="02020603050405020304" pitchFamily="18" charset="0"/>
            </a:endParaRPr>
          </a:p>
          <a:p>
            <a:pPr lvl="0">
              <a:spcAft>
                <a:spcPts val="0"/>
              </a:spcAft>
            </a:pPr>
            <a:r>
              <a:rPr lang="fr-FR" sz="1400" i="1" dirty="0">
                <a:latin typeface="Calibri" panose="020F0502020204030204" pitchFamily="34" charset="0"/>
                <a:ea typeface="Calibri" panose="020F0502020204030204" pitchFamily="34" charset="0"/>
                <a:cs typeface="Times New Roman" panose="02020603050405020304" pitchFamily="18" charset="0"/>
              </a:rPr>
              <a:t>Code de l’éducation : articles L401-1 à L401-4 articles D 411-1 et D411-2</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ZoneTexte 7"/>
          <p:cNvSpPr txBox="1"/>
          <p:nvPr/>
        </p:nvSpPr>
        <p:spPr>
          <a:xfrm>
            <a:off x="456755" y="6925418"/>
            <a:ext cx="5701158" cy="2554545"/>
          </a:xfrm>
          <a:prstGeom prst="rect">
            <a:avLst/>
          </a:prstGeom>
          <a:noFill/>
        </p:spPr>
        <p:txBody>
          <a:bodyPr wrap="square" rtlCol="0">
            <a:spAutoFit/>
          </a:bodyPr>
          <a:lstStyle/>
          <a:p>
            <a:pPr algn="just"/>
            <a:endParaRPr lang="fr-FR" sz="1000" b="1" dirty="0"/>
          </a:p>
          <a:p>
            <a:pPr algn="just"/>
            <a:r>
              <a:rPr lang="fr-FR" sz="1000" b="1" dirty="0"/>
              <a:t>*Limitation de droits</a:t>
            </a:r>
            <a:r>
              <a:rPr lang="fr-FR" sz="1000" dirty="0"/>
              <a:t> pour un temps donné dans la classe, dans l’école : droit de circuler dans la classe, droit d’effectuer une responsabilité, de participer à un moment de parole, à une activité à haute teneur de désir…</a:t>
            </a:r>
          </a:p>
          <a:p>
            <a:pPr algn="just"/>
            <a:r>
              <a:rPr lang="fr-FR" sz="1000" b="1" dirty="0"/>
              <a:t>**Mise en place d’un contrat</a:t>
            </a:r>
            <a:r>
              <a:rPr lang="fr-FR" sz="1000" dirty="0"/>
              <a:t> :</a:t>
            </a:r>
            <a:r>
              <a:rPr lang="fr-FR" sz="1000" i="1" dirty="0"/>
              <a:t> </a:t>
            </a:r>
            <a:r>
              <a:rPr lang="fr-FR" sz="1000" dirty="0"/>
              <a:t>projet simple d’accueil individualisé. Contractualisé entre l’élève, son enseignant, supervisé par le directeur. Un tel projet prend en compte les contraintes (adaptées à ses possibilités en comportement) auxquelles l’élève doit se soumettre en même temps qu’il comptabilise les progrès même partiels qu’il réalise. Un bilan périodique est effectué afin de mesurer si les objectifs du contrat ont été atteints ou pas, ou bien encore comment ils doivent être modulés pour permettre à l’élève d’évoluer positivement vers un comportement adapté</a:t>
            </a:r>
          </a:p>
          <a:p>
            <a:pPr algn="just"/>
            <a:r>
              <a:rPr lang="fr-FR" sz="1000" b="1" dirty="0"/>
              <a:t>***Retour réflexif oral ou écrit </a:t>
            </a:r>
            <a:r>
              <a:rPr lang="fr-FR" sz="1000" dirty="0"/>
              <a:t>: un billet réflexif qui donne suite à échange avec l’élève : Pourquoi suis-je sanctionné ? Pourquoi ai-je fait cela ? Qu’est-ce que cela m’apporte ? Qu’est-ce que cela provoque dans la classe ? Que ressentent les autres élèves ? Comment modifier cela ?...</a:t>
            </a:r>
          </a:p>
          <a:p>
            <a:pPr algn="just"/>
            <a:r>
              <a:rPr lang="fr-FR" sz="1000" b="1" dirty="0"/>
              <a:t>****Procédure d’exclusion </a:t>
            </a:r>
            <a:r>
              <a:rPr lang="fr-FR" sz="1000" dirty="0"/>
              <a:t>: l’élève est temporairement exclu de la classe dans une autre classe avec un travail. Il devra également présenter des excuses, rédiger un billet réflexif s’il est en âge de le faire. Une information écrite sera faite aux parents et une rencontre sera également proposée.</a:t>
            </a:r>
          </a:p>
        </p:txBody>
      </p:sp>
    </p:spTree>
    <p:extLst>
      <p:ext uri="{BB962C8B-B14F-4D97-AF65-F5344CB8AC3E}">
        <p14:creationId xmlns:p14="http://schemas.microsoft.com/office/powerpoint/2010/main" val="986457291"/>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302</TotalTime>
  <Words>2588</Words>
  <Application>Microsoft Office PowerPoint</Application>
  <PresentationFormat>Format A4 (210 x 297 mm)</PresentationFormat>
  <Paragraphs>193</Paragraphs>
  <Slides>8</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8</vt:i4>
      </vt:variant>
    </vt:vector>
  </HeadingPairs>
  <TitlesOfParts>
    <vt:vector size="16" baseType="lpstr">
      <vt:lpstr>Arial</vt:lpstr>
      <vt:lpstr>Arial MT</vt:lpstr>
      <vt:lpstr>Calibri</vt:lpstr>
      <vt:lpstr>Calibri Light</vt:lpstr>
      <vt:lpstr>Comic Sans MS</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Microsoft Office User</dc:creator>
  <cp:lastModifiedBy>Direction Groupe Scolaire Jean D'Ormesson</cp:lastModifiedBy>
  <cp:revision>52</cp:revision>
  <cp:lastPrinted>2024-11-04T10:26:55Z</cp:lastPrinted>
  <dcterms:created xsi:type="dcterms:W3CDTF">2023-08-31T07:45:19Z</dcterms:created>
  <dcterms:modified xsi:type="dcterms:W3CDTF">2024-11-04T10:27:01Z</dcterms:modified>
</cp:coreProperties>
</file>