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33"/>
    <p:restoredTop sz="93533"/>
  </p:normalViewPr>
  <p:slideViewPr>
    <p:cSldViewPr snapToGrid="0" snapToObjects="1">
      <p:cViewPr varScale="1">
        <p:scale>
          <a:sx n="103" d="100"/>
          <a:sy n="103" d="100"/>
        </p:scale>
        <p:origin x="57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545C88E-DA83-C646-BA08-99A55BA59EF8}" type="datetimeFigureOut">
              <a:rPr lang="fr-FR" smtClean="0"/>
              <a:t>05/04/2020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7DC839-A474-6547-8FE3-227C642B52B7}" type="slidenum">
              <a:rPr lang="fr-FR" smtClean="0"/>
              <a:t>‹#›</a:t>
            </a:fld>
            <a:endParaRPr lang="fr-FR"/>
          </a:p>
        </p:txBody>
      </p:sp>
    </p:spTree>
    <p:extLst>
      <p:ext uri="{BB962C8B-B14F-4D97-AF65-F5344CB8AC3E}">
        <p14:creationId xmlns:p14="http://schemas.microsoft.com/office/powerpoint/2010/main" val="571595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45C88E-DA83-C646-BA08-99A55BA59EF8}" type="datetimeFigureOut">
              <a:rPr lang="fr-FR" smtClean="0"/>
              <a:t>05/04/2020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7DC839-A474-6547-8FE3-227C642B52B7}" type="slidenum">
              <a:rPr lang="fr-FR" smtClean="0"/>
              <a:t>‹#›</a:t>
            </a:fld>
            <a:endParaRPr lang="fr-FR"/>
          </a:p>
        </p:txBody>
      </p:sp>
    </p:spTree>
    <p:extLst>
      <p:ext uri="{BB962C8B-B14F-4D97-AF65-F5344CB8AC3E}">
        <p14:creationId xmlns:p14="http://schemas.microsoft.com/office/powerpoint/2010/main" val="125428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45C88E-DA83-C646-BA08-99A55BA59EF8}" type="datetimeFigureOut">
              <a:rPr lang="fr-FR" smtClean="0"/>
              <a:t>05/04/2020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7DC839-A474-6547-8FE3-227C642B52B7}" type="slidenum">
              <a:rPr lang="fr-FR" smtClean="0"/>
              <a:t>‹#›</a:t>
            </a:fld>
            <a:endParaRPr lang="fr-FR"/>
          </a:p>
        </p:txBody>
      </p:sp>
    </p:spTree>
    <p:extLst>
      <p:ext uri="{BB962C8B-B14F-4D97-AF65-F5344CB8AC3E}">
        <p14:creationId xmlns:p14="http://schemas.microsoft.com/office/powerpoint/2010/main" val="109016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45C88E-DA83-C646-BA08-99A55BA59EF8}" type="datetimeFigureOut">
              <a:rPr lang="fr-FR" smtClean="0"/>
              <a:t>05/04/2020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7DC839-A474-6547-8FE3-227C642B52B7}" type="slidenum">
              <a:rPr lang="fr-FR" smtClean="0"/>
              <a:t>‹#›</a:t>
            </a:fld>
            <a:endParaRPr lang="fr-FR"/>
          </a:p>
        </p:txBody>
      </p:sp>
    </p:spTree>
    <p:extLst>
      <p:ext uri="{BB962C8B-B14F-4D97-AF65-F5344CB8AC3E}">
        <p14:creationId xmlns:p14="http://schemas.microsoft.com/office/powerpoint/2010/main" val="111499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545C88E-DA83-C646-BA08-99A55BA59EF8}" type="datetimeFigureOut">
              <a:rPr lang="fr-FR" smtClean="0"/>
              <a:t>05/04/2020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7DC839-A474-6547-8FE3-227C642B52B7}" type="slidenum">
              <a:rPr lang="fr-FR" smtClean="0"/>
              <a:t>‹#›</a:t>
            </a:fld>
            <a:endParaRPr lang="fr-FR"/>
          </a:p>
        </p:txBody>
      </p:sp>
    </p:spTree>
    <p:extLst>
      <p:ext uri="{BB962C8B-B14F-4D97-AF65-F5344CB8AC3E}">
        <p14:creationId xmlns:p14="http://schemas.microsoft.com/office/powerpoint/2010/main" val="81301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545C88E-DA83-C646-BA08-99A55BA59EF8}" type="datetimeFigureOut">
              <a:rPr lang="fr-FR" smtClean="0"/>
              <a:t>05/04/2020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7DC839-A474-6547-8FE3-227C642B52B7}" type="slidenum">
              <a:rPr lang="fr-FR" smtClean="0"/>
              <a:t>‹#›</a:t>
            </a:fld>
            <a:endParaRPr lang="fr-FR"/>
          </a:p>
        </p:txBody>
      </p:sp>
    </p:spTree>
    <p:extLst>
      <p:ext uri="{BB962C8B-B14F-4D97-AF65-F5344CB8AC3E}">
        <p14:creationId xmlns:p14="http://schemas.microsoft.com/office/powerpoint/2010/main" val="204854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545C88E-DA83-C646-BA08-99A55BA59EF8}" type="datetimeFigureOut">
              <a:rPr lang="fr-FR" smtClean="0"/>
              <a:t>05/04/2020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17DC839-A474-6547-8FE3-227C642B52B7}" type="slidenum">
              <a:rPr lang="fr-FR" smtClean="0"/>
              <a:t>‹#›</a:t>
            </a:fld>
            <a:endParaRPr lang="fr-FR"/>
          </a:p>
        </p:txBody>
      </p:sp>
    </p:spTree>
    <p:extLst>
      <p:ext uri="{BB962C8B-B14F-4D97-AF65-F5344CB8AC3E}">
        <p14:creationId xmlns:p14="http://schemas.microsoft.com/office/powerpoint/2010/main" val="145627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E545C88E-DA83-C646-BA08-99A55BA59EF8}" type="datetimeFigureOut">
              <a:rPr lang="fr-FR" smtClean="0"/>
              <a:t>05/04/2020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17DC839-A474-6547-8FE3-227C642B52B7}" type="slidenum">
              <a:rPr lang="fr-FR" smtClean="0"/>
              <a:t>‹#›</a:t>
            </a:fld>
            <a:endParaRPr lang="fr-FR"/>
          </a:p>
        </p:txBody>
      </p:sp>
    </p:spTree>
    <p:extLst>
      <p:ext uri="{BB962C8B-B14F-4D97-AF65-F5344CB8AC3E}">
        <p14:creationId xmlns:p14="http://schemas.microsoft.com/office/powerpoint/2010/main" val="69762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545C88E-DA83-C646-BA08-99A55BA59EF8}" type="datetimeFigureOut">
              <a:rPr lang="fr-FR" smtClean="0"/>
              <a:t>05/04/2020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17DC839-A474-6547-8FE3-227C642B52B7}" type="slidenum">
              <a:rPr lang="fr-FR" smtClean="0"/>
              <a:t>‹#›</a:t>
            </a:fld>
            <a:endParaRPr lang="fr-FR"/>
          </a:p>
        </p:txBody>
      </p:sp>
    </p:spTree>
    <p:extLst>
      <p:ext uri="{BB962C8B-B14F-4D97-AF65-F5344CB8AC3E}">
        <p14:creationId xmlns:p14="http://schemas.microsoft.com/office/powerpoint/2010/main" val="183527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545C88E-DA83-C646-BA08-99A55BA59EF8}" type="datetimeFigureOut">
              <a:rPr lang="fr-FR" smtClean="0"/>
              <a:t>05/04/2020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7DC839-A474-6547-8FE3-227C642B52B7}" type="slidenum">
              <a:rPr lang="fr-FR" smtClean="0"/>
              <a:t>‹#›</a:t>
            </a:fld>
            <a:endParaRPr lang="fr-FR"/>
          </a:p>
        </p:txBody>
      </p:sp>
    </p:spTree>
    <p:extLst>
      <p:ext uri="{BB962C8B-B14F-4D97-AF65-F5344CB8AC3E}">
        <p14:creationId xmlns:p14="http://schemas.microsoft.com/office/powerpoint/2010/main" val="110051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545C88E-DA83-C646-BA08-99A55BA59EF8}" type="datetimeFigureOut">
              <a:rPr lang="fr-FR" smtClean="0"/>
              <a:t>05/04/2020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7DC839-A474-6547-8FE3-227C642B52B7}" type="slidenum">
              <a:rPr lang="fr-FR" smtClean="0"/>
              <a:t>‹#›</a:t>
            </a:fld>
            <a:endParaRPr lang="fr-FR"/>
          </a:p>
        </p:txBody>
      </p:sp>
    </p:spTree>
    <p:extLst>
      <p:ext uri="{BB962C8B-B14F-4D97-AF65-F5344CB8AC3E}">
        <p14:creationId xmlns:p14="http://schemas.microsoft.com/office/powerpoint/2010/main" val="327845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5C88E-DA83-C646-BA08-99A55BA59EF8}" type="datetimeFigureOut">
              <a:rPr lang="fr-FR" smtClean="0"/>
              <a:t>05/04/2020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DC839-A474-6547-8FE3-227C642B52B7}" type="slidenum">
              <a:rPr lang="fr-FR" smtClean="0"/>
              <a:t>‹#›</a:t>
            </a:fld>
            <a:endParaRPr lang="fr-FR"/>
          </a:p>
        </p:txBody>
      </p:sp>
    </p:spTree>
    <p:extLst>
      <p:ext uri="{BB962C8B-B14F-4D97-AF65-F5344CB8AC3E}">
        <p14:creationId xmlns:p14="http://schemas.microsoft.com/office/powerpoint/2010/main" val="1815562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tiff"/><Relationship Id="rId6" Type="http://schemas.openxmlformats.org/officeDocument/2006/relationships/hyperlink" Target="https://youtu.be/m51MKP75lt0" TargetMode="External"/><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5" Type="http://schemas.openxmlformats.org/officeDocument/2006/relationships/image" Target="../media/image10.tiff"/><Relationship Id="rId1" Type="http://schemas.openxmlformats.org/officeDocument/2006/relationships/slideLayout" Target="../slideLayouts/slideLayout7.xml"/><Relationship Id="rId2" Type="http://schemas.openxmlformats.org/officeDocument/2006/relationships/hyperlink" Target="https://www.youtube.com/watch?v=IrsCgBf9s3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 y="0"/>
            <a:ext cx="5052448" cy="1200329"/>
          </a:xfrm>
          <a:prstGeom prst="rect">
            <a:avLst/>
          </a:prstGeom>
          <a:noFill/>
        </p:spPr>
        <p:txBody>
          <a:bodyPr wrap="square" rtlCol="0">
            <a:spAutoFit/>
          </a:bodyPr>
          <a:lstStyle/>
          <a:p>
            <a:r>
              <a:rPr lang="fr-FR" sz="7200" dirty="0" smtClean="0">
                <a:latin typeface="Rose  Normal" charset="0"/>
                <a:ea typeface="Rose  Normal" charset="0"/>
                <a:cs typeface="Rose  Normal" charset="0"/>
              </a:rPr>
              <a:t>L</a:t>
            </a:r>
            <a:r>
              <a:rPr lang="fr-FR" sz="3600" dirty="0" smtClean="0">
                <a:latin typeface="BV_Rondes " charset="0"/>
                <a:ea typeface="BV_Rondes " charset="0"/>
                <a:cs typeface="BV_Rondes " charset="0"/>
              </a:rPr>
              <a:t>e</a:t>
            </a:r>
            <a:r>
              <a:rPr lang="fr-FR" sz="3600" dirty="0" smtClean="0">
                <a:latin typeface="Century Gothic" charset="0"/>
                <a:ea typeface="Century Gothic" charset="0"/>
                <a:cs typeface="Century Gothic" charset="0"/>
              </a:rPr>
              <a:t> </a:t>
            </a:r>
            <a:r>
              <a:rPr lang="fr-FR" sz="7200" dirty="0" smtClean="0">
                <a:latin typeface="Rose  Normal" charset="0"/>
                <a:ea typeface="Rose  Normal" charset="0"/>
                <a:cs typeface="Rose  Normal" charset="0"/>
              </a:rPr>
              <a:t>M</a:t>
            </a:r>
            <a:r>
              <a:rPr lang="fr-FR" sz="3600" dirty="0" smtClean="0">
                <a:latin typeface="BV_Rondes " charset="0"/>
                <a:ea typeface="BV_Rondes " charset="0"/>
                <a:cs typeface="BV_Rondes " charset="0"/>
              </a:rPr>
              <a:t>oyen-</a:t>
            </a:r>
            <a:r>
              <a:rPr lang="fr-FR" sz="7200" dirty="0" smtClean="0">
                <a:latin typeface="Rose  Normal" charset="0"/>
                <a:ea typeface="Rose  Normal" charset="0"/>
                <a:cs typeface="Rose  Normal" charset="0"/>
              </a:rPr>
              <a:t>A</a:t>
            </a:r>
            <a:r>
              <a:rPr lang="fr-FR" sz="3600" dirty="0" smtClean="0">
                <a:latin typeface="BV_Rondes " charset="0"/>
                <a:ea typeface="BV_Rondes " charset="0"/>
                <a:cs typeface="BV_Rondes " charset="0"/>
              </a:rPr>
              <a:t>ge</a:t>
            </a:r>
            <a:endParaRPr lang="fr-FR" sz="3600" dirty="0">
              <a:latin typeface="BV_Rondes " charset="0"/>
              <a:ea typeface="BV_Rondes " charset="0"/>
              <a:cs typeface="BV_Rondes " charset="0"/>
            </a:endParaRPr>
          </a:p>
        </p:txBody>
      </p:sp>
      <p:sp>
        <p:nvSpPr>
          <p:cNvPr id="5" name="ZoneTexte 4"/>
          <p:cNvSpPr txBox="1"/>
          <p:nvPr/>
        </p:nvSpPr>
        <p:spPr>
          <a:xfrm>
            <a:off x="5052448" y="294249"/>
            <a:ext cx="6978914" cy="1169551"/>
          </a:xfrm>
          <a:prstGeom prst="rect">
            <a:avLst/>
          </a:prstGeom>
          <a:noFill/>
        </p:spPr>
        <p:txBody>
          <a:bodyPr wrap="square" rtlCol="0">
            <a:spAutoFit/>
          </a:bodyPr>
          <a:lstStyle/>
          <a:p>
            <a:r>
              <a:rPr lang="fr-FR" sz="1400" b="1" dirty="0" smtClean="0">
                <a:latin typeface="Century Gothic" charset="0"/>
                <a:ea typeface="Century Gothic" charset="0"/>
                <a:cs typeface="Century Gothic" charset="0"/>
              </a:rPr>
              <a:t>Les fortifications médiévales </a:t>
            </a:r>
          </a:p>
          <a:p>
            <a:r>
              <a:rPr lang="fr-FR" sz="1400" dirty="0" smtClean="0">
                <a:latin typeface="Century Gothic" charset="0"/>
                <a:ea typeface="Century Gothic" charset="0"/>
                <a:cs typeface="Century Gothic" charset="0"/>
              </a:rPr>
              <a:t>Au Moyen-Âge, les guerres et les invasions sont nombreuses. Les villes sont entourées de </a:t>
            </a:r>
            <a:r>
              <a:rPr lang="fr-FR" sz="1400" b="1" dirty="0" smtClean="0">
                <a:solidFill>
                  <a:srgbClr val="C00000"/>
                </a:solidFill>
                <a:latin typeface="Century Gothic" charset="0"/>
                <a:ea typeface="Century Gothic" charset="0"/>
                <a:cs typeface="Century Gothic" charset="0"/>
              </a:rPr>
              <a:t>remparts</a:t>
            </a:r>
            <a:r>
              <a:rPr lang="fr-FR" sz="1400" dirty="0" smtClean="0">
                <a:latin typeface="Century Gothic" charset="0"/>
                <a:ea typeface="Century Gothic" charset="0"/>
                <a:cs typeface="Century Gothic" charset="0"/>
              </a:rPr>
              <a:t>. Les châteaux, où vivent les seigneurs, sont des places </a:t>
            </a:r>
            <a:r>
              <a:rPr lang="fr-FR" sz="1400" b="1" dirty="0" smtClean="0">
                <a:solidFill>
                  <a:srgbClr val="C00000"/>
                </a:solidFill>
                <a:latin typeface="Century Gothic" charset="0"/>
                <a:ea typeface="Century Gothic" charset="0"/>
                <a:cs typeface="Century Gothic" charset="0"/>
              </a:rPr>
              <a:t>fortifiées</a:t>
            </a:r>
            <a:r>
              <a:rPr lang="fr-FR" sz="1400" dirty="0" smtClean="0">
                <a:latin typeface="Century Gothic" charset="0"/>
                <a:ea typeface="Century Gothic" charset="0"/>
                <a:cs typeface="Century Gothic" charset="0"/>
              </a:rPr>
              <a:t>. Comme les villes ils doivent pourvoir résister aux attaques et accueillir les populations en cas de conflit.</a:t>
            </a:r>
            <a:endParaRPr lang="fr-FR" sz="1400" dirty="0">
              <a:latin typeface="Century Gothic" charset="0"/>
              <a:ea typeface="Century Gothic" charset="0"/>
              <a:cs typeface="Century Gothic"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448" y="1463800"/>
            <a:ext cx="4654278" cy="3099822"/>
          </a:xfrm>
          <a:prstGeom prst="rect">
            <a:avLst/>
          </a:prstGeom>
        </p:spPr>
      </p:pic>
      <p:sp>
        <p:nvSpPr>
          <p:cNvPr id="9" name="Rectangle 8"/>
          <p:cNvSpPr/>
          <p:nvPr/>
        </p:nvSpPr>
        <p:spPr>
          <a:xfrm>
            <a:off x="9706726" y="1463800"/>
            <a:ext cx="2225782" cy="2893100"/>
          </a:xfrm>
          <a:prstGeom prst="rect">
            <a:avLst/>
          </a:prstGeom>
        </p:spPr>
        <p:txBody>
          <a:bodyPr wrap="square">
            <a:spAutoFit/>
          </a:bodyPr>
          <a:lstStyle/>
          <a:p>
            <a:r>
              <a:rPr lang="fr-FR" sz="1400" dirty="0" smtClean="0">
                <a:latin typeface="Century Gothic" charset="0"/>
                <a:ea typeface="Century Gothic" charset="0"/>
                <a:cs typeface="Century Gothic" charset="0"/>
              </a:rPr>
              <a:t>La ville est construite sur une butte.</a:t>
            </a:r>
          </a:p>
          <a:p>
            <a:endParaRPr lang="fr-FR" sz="1400" dirty="0" smtClean="0">
              <a:latin typeface="Century Gothic" charset="0"/>
              <a:ea typeface="Century Gothic" charset="0"/>
              <a:cs typeface="Century Gothic" charset="0"/>
            </a:endParaRPr>
          </a:p>
          <a:p>
            <a:pPr algn="r"/>
            <a:r>
              <a:rPr lang="fr-FR" sz="1400" dirty="0" smtClean="0">
                <a:latin typeface="Century Gothic" charset="0"/>
                <a:ea typeface="Century Gothic" charset="0"/>
                <a:cs typeface="Century Gothic" charset="0"/>
              </a:rPr>
              <a:t>Elle abrite une église et un château-fort.</a:t>
            </a:r>
          </a:p>
          <a:p>
            <a:endParaRPr lang="fr-FR" sz="1400" dirty="0" smtClean="0">
              <a:latin typeface="Century Gothic" charset="0"/>
              <a:ea typeface="Century Gothic" charset="0"/>
              <a:cs typeface="Century Gothic" charset="0"/>
            </a:endParaRPr>
          </a:p>
          <a:p>
            <a:r>
              <a:rPr lang="fr-FR" sz="1400" dirty="0" smtClean="0">
                <a:latin typeface="Century Gothic" charset="0"/>
                <a:ea typeface="Century Gothic" charset="0"/>
                <a:cs typeface="Century Gothic" charset="0"/>
              </a:rPr>
              <a:t>Elle est entourée de deux murs d’enceinte très épais.</a:t>
            </a:r>
          </a:p>
          <a:p>
            <a:pPr algn="r"/>
            <a:endParaRPr lang="fr-FR" sz="1400" dirty="0" smtClean="0">
              <a:latin typeface="Century Gothic" charset="0"/>
              <a:ea typeface="Century Gothic" charset="0"/>
              <a:cs typeface="Century Gothic" charset="0"/>
            </a:endParaRPr>
          </a:p>
          <a:p>
            <a:pPr algn="r"/>
            <a:r>
              <a:rPr lang="fr-FR" sz="1400" dirty="0" smtClean="0">
                <a:latin typeface="Century Gothic" charset="0"/>
                <a:ea typeface="Century Gothic" charset="0"/>
                <a:cs typeface="Century Gothic" charset="0"/>
              </a:rPr>
              <a:t>Des tours rondes s’élèvent à intervalles réguliers.</a:t>
            </a:r>
            <a:endParaRPr lang="fr-FR" sz="1400" dirty="0"/>
          </a:p>
        </p:txBody>
      </p:sp>
      <p:cxnSp>
        <p:nvCxnSpPr>
          <p:cNvPr id="11" name="Connecteur droit avec flèche 10"/>
          <p:cNvCxnSpPr/>
          <p:nvPr/>
        </p:nvCxnSpPr>
        <p:spPr>
          <a:xfrm flipH="1" flipV="1">
            <a:off x="8007178" y="2042844"/>
            <a:ext cx="1791730" cy="234778"/>
          </a:xfrm>
          <a:prstGeom prst="straightConnector1">
            <a:avLst/>
          </a:prstGeom>
          <a:ln w="41275">
            <a:solidFill>
              <a:schemeClr val="accent1"/>
            </a:solidFill>
            <a:tailEnd type="triangle"/>
          </a:ln>
          <a:effectLst>
            <a:outerShdw blurRad="50800" dist="50800" dir="5400000" algn="ctr" rotWithShape="0">
              <a:schemeClr val="accent4">
                <a:lumMod val="60000"/>
                <a:lumOff val="40000"/>
              </a:schemeClr>
            </a:outerShdw>
          </a:effectLst>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9329980" y="2495227"/>
            <a:ext cx="1069383" cy="77491"/>
          </a:xfrm>
          <a:prstGeom prst="straightConnector1">
            <a:avLst/>
          </a:prstGeom>
          <a:ln w="41275">
            <a:solidFill>
              <a:schemeClr val="accent1"/>
            </a:solidFill>
            <a:tailEnd type="triangle"/>
          </a:ln>
          <a:effectLst>
            <a:outerShdw blurRad="50800" dist="50800" dir="5400000" algn="ctr" rotWithShape="0">
              <a:schemeClr val="accent4">
                <a:lumMod val="60000"/>
                <a:lumOff val="40000"/>
              </a:schemeClr>
            </a:outerShdw>
          </a:effectLst>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9157180" y="3446544"/>
            <a:ext cx="1068665" cy="629"/>
          </a:xfrm>
          <a:prstGeom prst="straightConnector1">
            <a:avLst/>
          </a:prstGeom>
          <a:ln w="41275">
            <a:solidFill>
              <a:schemeClr val="accent1"/>
            </a:solidFill>
            <a:tailEnd type="triangle"/>
          </a:ln>
          <a:effectLst>
            <a:outerShdw blurRad="50800" dist="50800" dir="5400000" algn="ctr" rotWithShape="0">
              <a:schemeClr val="accent4">
                <a:lumMod val="60000"/>
                <a:lumOff val="40000"/>
              </a:scheme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7379587" y="4122786"/>
            <a:ext cx="3438953" cy="46258"/>
          </a:xfrm>
          <a:prstGeom prst="straightConnector1">
            <a:avLst/>
          </a:prstGeom>
          <a:ln w="41275">
            <a:solidFill>
              <a:schemeClr val="accent1"/>
            </a:solidFill>
            <a:tailEnd type="triangle"/>
          </a:ln>
          <a:effectLst>
            <a:outerShdw blurRad="50800" dist="50800" dir="5400000" algn="ctr" rotWithShape="0">
              <a:schemeClr val="accent4">
                <a:lumMod val="60000"/>
                <a:lumOff val="40000"/>
              </a:schemeClr>
            </a:outerShdw>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839200" y="4939662"/>
            <a:ext cx="3209156"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400" b="1" dirty="0" smtClean="0">
                <a:solidFill>
                  <a:srgbClr val="C00000"/>
                </a:solidFill>
                <a:latin typeface="Century Gothic" charset="0"/>
                <a:ea typeface="Century Gothic" charset="0"/>
                <a:cs typeface="Century Gothic" charset="0"/>
              </a:rPr>
              <a:t>Lexique </a:t>
            </a:r>
          </a:p>
          <a:p>
            <a:r>
              <a:rPr lang="fr-FR" sz="1400" b="1" dirty="0" smtClean="0">
                <a:solidFill>
                  <a:srgbClr val="C00000"/>
                </a:solidFill>
                <a:latin typeface="Century Gothic" charset="0"/>
                <a:ea typeface="Century Gothic" charset="0"/>
                <a:cs typeface="Century Gothic" charset="0"/>
              </a:rPr>
              <a:t>Remparts</a:t>
            </a:r>
            <a:r>
              <a:rPr lang="fr-FR" sz="1400" dirty="0" smtClean="0">
                <a:latin typeface="Century Gothic" charset="0"/>
                <a:ea typeface="Century Gothic" charset="0"/>
                <a:cs typeface="Century Gothic" charset="0"/>
              </a:rPr>
              <a:t> : muraille de défense, un château ou une ville fortifiée.</a:t>
            </a:r>
          </a:p>
          <a:p>
            <a:r>
              <a:rPr lang="fr-FR" sz="1400" b="1" dirty="0" smtClean="0">
                <a:solidFill>
                  <a:srgbClr val="C00000"/>
                </a:solidFill>
                <a:latin typeface="Century Gothic" charset="0"/>
                <a:ea typeface="Century Gothic" charset="0"/>
                <a:cs typeface="Century Gothic" charset="0"/>
              </a:rPr>
              <a:t>Fortifié</a:t>
            </a:r>
            <a:r>
              <a:rPr lang="fr-FR" sz="1400" dirty="0" smtClean="0">
                <a:solidFill>
                  <a:srgbClr val="C00000"/>
                </a:solidFill>
                <a:latin typeface="Century Gothic" charset="0"/>
                <a:ea typeface="Century Gothic" charset="0"/>
                <a:cs typeface="Century Gothic" charset="0"/>
              </a:rPr>
              <a:t> </a:t>
            </a:r>
            <a:r>
              <a:rPr lang="fr-FR" sz="1400" dirty="0" smtClean="0">
                <a:latin typeface="Century Gothic" charset="0"/>
                <a:ea typeface="Century Gothic" charset="0"/>
                <a:cs typeface="Century Gothic" charset="0"/>
              </a:rPr>
              <a:t>: rendu fort par la construction d’un mur et de tours.</a:t>
            </a:r>
          </a:p>
        </p:txBody>
      </p:sp>
      <p:sp>
        <p:nvSpPr>
          <p:cNvPr id="20" name="ZoneTexte 19"/>
          <p:cNvSpPr txBox="1"/>
          <p:nvPr/>
        </p:nvSpPr>
        <p:spPr>
          <a:xfrm>
            <a:off x="205458" y="1415219"/>
            <a:ext cx="4587498" cy="2031325"/>
          </a:xfrm>
          <a:prstGeom prst="rect">
            <a:avLst/>
          </a:prstGeom>
          <a:noFill/>
        </p:spPr>
        <p:txBody>
          <a:bodyPr wrap="square" rtlCol="0">
            <a:spAutoFit/>
          </a:bodyPr>
          <a:lstStyle/>
          <a:p>
            <a:r>
              <a:rPr lang="fr-FR" sz="1400" b="1" dirty="0" smtClean="0">
                <a:latin typeface="Century Gothic" charset="0"/>
                <a:ea typeface="Century Gothic" charset="0"/>
                <a:cs typeface="Century Gothic" charset="0"/>
              </a:rPr>
              <a:t>L’architecture religieuse chrétienne : l’art roman</a:t>
            </a:r>
          </a:p>
          <a:p>
            <a:r>
              <a:rPr lang="fr-FR" sz="1400" dirty="0" smtClean="0">
                <a:latin typeface="Century Gothic" charset="0"/>
                <a:ea typeface="Century Gothic" charset="0"/>
                <a:cs typeface="Century Gothic" charset="0"/>
              </a:rPr>
              <a:t>Jusqu’au XIIe siècle, les églises où les chrétiens viennent prier sont construites avec des formes et des techniques héritées des édifices romains antiques. L’architecture de cette époque est appelée « art roman » en référence aux Romains. De nombreux ouvriers, artisans et artistes participent à leur construction.</a:t>
            </a:r>
          </a:p>
          <a:p>
            <a:endParaRPr lang="fr-FR" sz="1400" dirty="0">
              <a:latin typeface="Century Gothic" charset="0"/>
              <a:ea typeface="Century Gothic" charset="0"/>
              <a:cs typeface="Century Gothic" charset="0"/>
            </a:endParaRPr>
          </a:p>
        </p:txBody>
      </p:sp>
      <p:sp>
        <p:nvSpPr>
          <p:cNvPr id="21" name="Rectangle à coins arrondis 20"/>
          <p:cNvSpPr/>
          <p:nvPr/>
        </p:nvSpPr>
        <p:spPr>
          <a:xfrm>
            <a:off x="4864075" y="154983"/>
            <a:ext cx="7327925" cy="47114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p:cNvPicPr>
            <a:picLocks noChangeAspect="1"/>
          </p:cNvPicPr>
          <p:nvPr/>
        </p:nvPicPr>
        <p:blipFill>
          <a:blip r:embed="rId3"/>
          <a:stretch>
            <a:fillRect/>
          </a:stretch>
        </p:blipFill>
        <p:spPr>
          <a:xfrm>
            <a:off x="4282560" y="4939662"/>
            <a:ext cx="2687123" cy="1940700"/>
          </a:xfrm>
          <a:prstGeom prst="rect">
            <a:avLst/>
          </a:prstGeom>
        </p:spPr>
      </p:pic>
      <p:pic>
        <p:nvPicPr>
          <p:cNvPr id="24" name="Image 23"/>
          <p:cNvPicPr>
            <a:picLocks noChangeAspect="1"/>
          </p:cNvPicPr>
          <p:nvPr/>
        </p:nvPicPr>
        <p:blipFill>
          <a:blip r:embed="rId4"/>
          <a:stretch>
            <a:fillRect/>
          </a:stretch>
        </p:blipFill>
        <p:spPr>
          <a:xfrm>
            <a:off x="665734" y="3657768"/>
            <a:ext cx="3532608" cy="2649456"/>
          </a:xfrm>
          <a:prstGeom prst="rect">
            <a:avLst/>
          </a:prstGeom>
        </p:spPr>
      </p:pic>
      <p:sp>
        <p:nvSpPr>
          <p:cNvPr id="25" name="ZoneTexte 24"/>
          <p:cNvSpPr txBox="1"/>
          <p:nvPr/>
        </p:nvSpPr>
        <p:spPr>
          <a:xfrm>
            <a:off x="115329" y="6307224"/>
            <a:ext cx="4167231" cy="584775"/>
          </a:xfrm>
          <a:prstGeom prst="rect">
            <a:avLst/>
          </a:prstGeom>
          <a:noFill/>
        </p:spPr>
        <p:txBody>
          <a:bodyPr wrap="none" rtlCol="0">
            <a:spAutoFit/>
          </a:bodyPr>
          <a:lstStyle/>
          <a:p>
            <a:r>
              <a:rPr lang="fr-FR" sz="1600" dirty="0" smtClean="0"/>
              <a:t>La basilique de Paray-Le-Monial (Saône et Loire)</a:t>
            </a:r>
          </a:p>
          <a:p>
            <a:r>
              <a:rPr lang="fr-FR" sz="1600" dirty="0" smtClean="0"/>
              <a:t>Hauteur de la nef : 22 mètres. XIIe siècle</a:t>
            </a:r>
            <a:endParaRPr lang="fr-FR" sz="1600" dirty="0"/>
          </a:p>
        </p:txBody>
      </p:sp>
    </p:spTree>
    <p:extLst>
      <p:ext uri="{BB962C8B-B14F-4D97-AF65-F5344CB8AC3E}">
        <p14:creationId xmlns:p14="http://schemas.microsoft.com/office/powerpoint/2010/main" val="46863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3191" y="162152"/>
            <a:ext cx="11783342" cy="954107"/>
          </a:xfrm>
          <a:prstGeom prst="rect">
            <a:avLst/>
          </a:prstGeom>
          <a:noFill/>
        </p:spPr>
        <p:txBody>
          <a:bodyPr wrap="square" rtlCol="0">
            <a:spAutoFit/>
          </a:bodyPr>
          <a:lstStyle/>
          <a:p>
            <a:r>
              <a:rPr lang="fr-FR" sz="1400" b="1" dirty="0" smtClean="0">
                <a:latin typeface="Century Gothic" charset="0"/>
                <a:ea typeface="Century Gothic" charset="0"/>
                <a:cs typeface="Century Gothic" charset="0"/>
              </a:rPr>
              <a:t>L’architecture religieuse chrétienne : l’art gothique</a:t>
            </a:r>
          </a:p>
          <a:p>
            <a:r>
              <a:rPr lang="fr-FR" sz="1400" dirty="0" smtClean="0">
                <a:latin typeface="Century Gothic" charset="0"/>
                <a:ea typeface="Century Gothic" charset="0"/>
                <a:cs typeface="Century Gothic" charset="0"/>
              </a:rPr>
              <a:t>A partir du XIIe siècle, des techniques nouvelles permettent de construire des élises aux murs plus hauts, aux ouvertures plus </a:t>
            </a:r>
            <a:r>
              <a:rPr lang="fr-FR" sz="1400" dirty="0" smtClean="0">
                <a:latin typeface="Century Gothic" charset="0"/>
                <a:ea typeface="Century Gothic" charset="0"/>
                <a:cs typeface="Century Gothic" charset="0"/>
              </a:rPr>
              <a:t>larges</a:t>
            </a:r>
            <a:r>
              <a:rPr lang="fr-FR" sz="1400" dirty="0" smtClean="0">
                <a:latin typeface="Century Gothic" charset="0"/>
                <a:ea typeface="Century Gothic" charset="0"/>
                <a:cs typeface="Century Gothic" charset="0"/>
              </a:rPr>
              <a:t>, dans lesquelles entre davantage de lumière. Ces ouvertures sont décorées de vitraux. C’est l’art gothique.</a:t>
            </a:r>
          </a:p>
          <a:p>
            <a:endParaRPr lang="fr-FR" sz="1400" dirty="0">
              <a:latin typeface="Century Gothic" charset="0"/>
              <a:ea typeface="Century Gothic" charset="0"/>
              <a:cs typeface="Century Gothic" charset="0"/>
            </a:endParaRPr>
          </a:p>
        </p:txBody>
      </p:sp>
      <p:pic>
        <p:nvPicPr>
          <p:cNvPr id="3" name="Image 2"/>
          <p:cNvPicPr>
            <a:picLocks noChangeAspect="1"/>
          </p:cNvPicPr>
          <p:nvPr/>
        </p:nvPicPr>
        <p:blipFill>
          <a:blip r:embed="rId2"/>
          <a:stretch>
            <a:fillRect/>
          </a:stretch>
        </p:blipFill>
        <p:spPr>
          <a:xfrm>
            <a:off x="273191" y="1116260"/>
            <a:ext cx="4901165" cy="3675874"/>
          </a:xfrm>
          <a:prstGeom prst="rect">
            <a:avLst/>
          </a:prstGeom>
        </p:spPr>
      </p:pic>
      <p:pic>
        <p:nvPicPr>
          <p:cNvPr id="4" name="Image 3"/>
          <p:cNvPicPr>
            <a:picLocks noChangeAspect="1"/>
          </p:cNvPicPr>
          <p:nvPr/>
        </p:nvPicPr>
        <p:blipFill rotWithShape="1">
          <a:blip r:embed="rId3"/>
          <a:srcRect b="34725"/>
          <a:stretch/>
        </p:blipFill>
        <p:spPr>
          <a:xfrm>
            <a:off x="5174356" y="1063961"/>
            <a:ext cx="6882176" cy="3016743"/>
          </a:xfrm>
          <a:prstGeom prst="rect">
            <a:avLst/>
          </a:prstGeom>
        </p:spPr>
      </p:pic>
      <p:sp>
        <p:nvSpPr>
          <p:cNvPr id="5" name="ZoneTexte 4"/>
          <p:cNvSpPr txBox="1"/>
          <p:nvPr/>
        </p:nvSpPr>
        <p:spPr>
          <a:xfrm>
            <a:off x="5609579" y="1188253"/>
            <a:ext cx="2654300" cy="738664"/>
          </a:xfrm>
          <a:prstGeom prst="rect">
            <a:avLst/>
          </a:prstGeom>
          <a:noFill/>
        </p:spPr>
        <p:txBody>
          <a:bodyPr wrap="square" rtlCol="0">
            <a:spAutoFit/>
          </a:bodyPr>
          <a:lstStyle/>
          <a:p>
            <a:r>
              <a:rPr lang="fr-FR" sz="1400" dirty="0" smtClean="0"/>
              <a:t>La cathédrale de Bourges (Cher)</a:t>
            </a:r>
          </a:p>
          <a:p>
            <a:r>
              <a:rPr lang="fr-FR" sz="1400" dirty="0" smtClean="0"/>
              <a:t>Hauteur de la nef : 37,15 m </a:t>
            </a:r>
          </a:p>
          <a:p>
            <a:r>
              <a:rPr lang="fr-FR" sz="1400" dirty="0" smtClean="0"/>
              <a:t>Construite entre 1195 et 1324</a:t>
            </a:r>
            <a:endParaRPr lang="fr-FR" sz="1400" dirty="0"/>
          </a:p>
        </p:txBody>
      </p:sp>
      <p:sp>
        <p:nvSpPr>
          <p:cNvPr id="7" name="Rectangle 6"/>
          <p:cNvSpPr/>
          <p:nvPr/>
        </p:nvSpPr>
        <p:spPr>
          <a:xfrm>
            <a:off x="8263879" y="4204996"/>
            <a:ext cx="3792654" cy="646331"/>
          </a:xfrm>
          <a:prstGeom prst="rect">
            <a:avLst/>
          </a:prstGeom>
        </p:spPr>
        <p:txBody>
          <a:bodyPr wrap="square">
            <a:spAutoFit/>
          </a:bodyPr>
          <a:lstStyle/>
          <a:p>
            <a:r>
              <a:rPr lang="fr-FR" sz="1200" dirty="0" smtClean="0">
                <a:latin typeface="Century Gothic" charset="0"/>
                <a:ea typeface="Century Gothic" charset="0"/>
                <a:cs typeface="Century Gothic" charset="0"/>
              </a:rPr>
              <a:t>Les arcs-boutants sont des arcs en pierre qui relient le contrefort au mur.</a:t>
            </a:r>
          </a:p>
          <a:p>
            <a:endParaRPr lang="fr-FR" sz="1200" dirty="0" smtClean="0">
              <a:latin typeface="Century Gothic" charset="0"/>
              <a:ea typeface="Century Gothic" charset="0"/>
              <a:cs typeface="Century Gothic" charset="0"/>
            </a:endParaRPr>
          </a:p>
        </p:txBody>
      </p:sp>
      <p:cxnSp>
        <p:nvCxnSpPr>
          <p:cNvPr id="8" name="Connecteur droit avec flèche 7"/>
          <p:cNvCxnSpPr/>
          <p:nvPr/>
        </p:nvCxnSpPr>
        <p:spPr>
          <a:xfrm flipH="1" flipV="1">
            <a:off x="10414000" y="3183467"/>
            <a:ext cx="677334" cy="1021530"/>
          </a:xfrm>
          <a:prstGeom prst="straightConnector1">
            <a:avLst/>
          </a:prstGeom>
          <a:ln w="41275">
            <a:solidFill>
              <a:srgbClr val="FFFF00"/>
            </a:solidFill>
            <a:tailEnd type="triangle"/>
          </a:ln>
          <a:effectLst>
            <a:glow rad="127000">
              <a:srgbClr val="00B050"/>
            </a:glow>
            <a:outerShdw blurRad="50800" dist="50800" dir="5400000" algn="ctr" rotWithShape="0">
              <a:schemeClr val="accent4">
                <a:lumMod val="60000"/>
                <a:lumOff val="40000"/>
              </a:schemeClr>
            </a:outerShdw>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99606" y="4204996"/>
            <a:ext cx="2964273" cy="276999"/>
          </a:xfrm>
          <a:prstGeom prst="rect">
            <a:avLst/>
          </a:prstGeom>
        </p:spPr>
        <p:txBody>
          <a:bodyPr wrap="none">
            <a:spAutoFit/>
          </a:bodyPr>
          <a:lstStyle/>
          <a:p>
            <a:pPr algn="r"/>
            <a:r>
              <a:rPr lang="fr-FR" sz="1200" smtClean="0">
                <a:latin typeface="Century Gothic" charset="0"/>
                <a:ea typeface="Century Gothic" charset="0"/>
                <a:cs typeface="Century Gothic" charset="0"/>
              </a:rPr>
              <a:t>Les contreforts sont séparés des murs.</a:t>
            </a:r>
            <a:endParaRPr lang="fr-FR" sz="1200" dirty="0"/>
          </a:p>
        </p:txBody>
      </p:sp>
      <p:cxnSp>
        <p:nvCxnSpPr>
          <p:cNvPr id="12" name="Connecteur droit avec flèche 11"/>
          <p:cNvCxnSpPr/>
          <p:nvPr/>
        </p:nvCxnSpPr>
        <p:spPr>
          <a:xfrm flipV="1">
            <a:off x="8138629" y="3420533"/>
            <a:ext cx="188948" cy="811092"/>
          </a:xfrm>
          <a:prstGeom prst="straightConnector1">
            <a:avLst/>
          </a:prstGeom>
          <a:ln w="41275">
            <a:solidFill>
              <a:srgbClr val="FFFF00"/>
            </a:solidFill>
            <a:tailEnd type="triangle"/>
          </a:ln>
          <a:effectLst>
            <a:glow rad="127000">
              <a:srgbClr val="00B050"/>
            </a:glow>
            <a:outerShdw blurRad="50800" dist="50800" dir="5400000" algn="ctr" rotWithShape="0">
              <a:schemeClr val="accent4">
                <a:lumMod val="60000"/>
                <a:lumOff val="40000"/>
              </a:schemeClr>
            </a:outerShdw>
          </a:effectLst>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4"/>
          <a:stretch>
            <a:fillRect/>
          </a:stretch>
        </p:blipFill>
        <p:spPr>
          <a:xfrm>
            <a:off x="4487333" y="4730579"/>
            <a:ext cx="2067373" cy="1951027"/>
          </a:xfrm>
          <a:prstGeom prst="rect">
            <a:avLst/>
          </a:prstGeom>
        </p:spPr>
      </p:pic>
      <p:pic>
        <p:nvPicPr>
          <p:cNvPr id="16" name="Image 15"/>
          <p:cNvPicPr>
            <a:picLocks noChangeAspect="1"/>
          </p:cNvPicPr>
          <p:nvPr/>
        </p:nvPicPr>
        <p:blipFill>
          <a:blip r:embed="rId5"/>
          <a:stretch>
            <a:fillRect/>
          </a:stretch>
        </p:blipFill>
        <p:spPr>
          <a:xfrm>
            <a:off x="9883290" y="4730579"/>
            <a:ext cx="1479917" cy="2105358"/>
          </a:xfrm>
          <a:prstGeom prst="rect">
            <a:avLst/>
          </a:prstGeom>
        </p:spPr>
      </p:pic>
      <p:sp>
        <p:nvSpPr>
          <p:cNvPr id="19" name="ZoneTexte 18"/>
          <p:cNvSpPr txBox="1"/>
          <p:nvPr/>
        </p:nvSpPr>
        <p:spPr>
          <a:xfrm>
            <a:off x="6854584" y="5326548"/>
            <a:ext cx="3200400" cy="307777"/>
          </a:xfrm>
          <a:prstGeom prst="rect">
            <a:avLst/>
          </a:prstGeom>
          <a:noFill/>
        </p:spPr>
        <p:txBody>
          <a:bodyPr wrap="square" rtlCol="0">
            <a:spAutoFit/>
          </a:bodyPr>
          <a:lstStyle/>
          <a:p>
            <a:r>
              <a:rPr lang="fr-FR" sz="1400" smtClean="0"/>
              <a:t>Schéma d’arcs-boutants et de contreforts</a:t>
            </a:r>
            <a:endParaRPr lang="fr-FR" sz="1400" dirty="0"/>
          </a:p>
        </p:txBody>
      </p:sp>
      <p:sp>
        <p:nvSpPr>
          <p:cNvPr id="20" name="ZoneTexte 19"/>
          <p:cNvSpPr txBox="1"/>
          <p:nvPr/>
        </p:nvSpPr>
        <p:spPr>
          <a:xfrm>
            <a:off x="2138246" y="6254415"/>
            <a:ext cx="2654300" cy="307777"/>
          </a:xfrm>
          <a:prstGeom prst="rect">
            <a:avLst/>
          </a:prstGeom>
          <a:noFill/>
        </p:spPr>
        <p:txBody>
          <a:bodyPr wrap="square" rtlCol="0">
            <a:spAutoFit/>
          </a:bodyPr>
          <a:lstStyle/>
          <a:p>
            <a:r>
              <a:rPr lang="fr-FR" sz="1400" dirty="0" smtClean="0"/>
              <a:t>Schéma d’une croisée d’ogive</a:t>
            </a:r>
            <a:endParaRPr lang="fr-FR" sz="1400" dirty="0"/>
          </a:p>
        </p:txBody>
      </p:sp>
      <p:sp>
        <p:nvSpPr>
          <p:cNvPr id="23" name="Rectangle 22"/>
          <p:cNvSpPr/>
          <p:nvPr/>
        </p:nvSpPr>
        <p:spPr>
          <a:xfrm>
            <a:off x="65258" y="4869369"/>
            <a:ext cx="6096000" cy="523220"/>
          </a:xfrm>
          <a:prstGeom prst="rect">
            <a:avLst/>
          </a:prstGeom>
        </p:spPr>
        <p:txBody>
          <a:bodyPr>
            <a:spAutoFit/>
          </a:bodyPr>
          <a:lstStyle/>
          <a:p>
            <a:r>
              <a:rPr lang="fr-FR" sz="1400" dirty="0" smtClean="0">
                <a:latin typeface="Century Gothic" charset="0"/>
                <a:ea typeface="Century Gothic" charset="0"/>
                <a:cs typeface="Century Gothic" charset="0"/>
              </a:rPr>
              <a:t>Pour bien comprendre, regarde la vidéo : </a:t>
            </a:r>
          </a:p>
          <a:p>
            <a:r>
              <a:rPr lang="fr-FR" sz="1400" dirty="0" smtClean="0">
                <a:latin typeface="Century Gothic" charset="0"/>
                <a:ea typeface="Century Gothic" charset="0"/>
                <a:cs typeface="Century Gothic" charset="0"/>
                <a:hlinkClick r:id="rId6"/>
              </a:rPr>
              <a:t>https://youtu.be/m51MKP75lt0</a:t>
            </a:r>
            <a:endParaRPr lang="fr-FR" sz="1400" dirty="0" smtClean="0">
              <a:latin typeface="Century Gothic" charset="0"/>
              <a:ea typeface="Century Gothic" charset="0"/>
              <a:cs typeface="Century Gothic" charset="0"/>
            </a:endParaRPr>
          </a:p>
        </p:txBody>
      </p:sp>
    </p:spTree>
    <p:extLst>
      <p:ext uri="{BB962C8B-B14F-4D97-AF65-F5344CB8AC3E}">
        <p14:creationId xmlns:p14="http://schemas.microsoft.com/office/powerpoint/2010/main" val="768677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8433" y="3944114"/>
            <a:ext cx="4733283" cy="646331"/>
          </a:xfrm>
          <a:prstGeom prst="rect">
            <a:avLst/>
          </a:prstGeom>
        </p:spPr>
        <p:txBody>
          <a:bodyPr wrap="none">
            <a:spAutoFit/>
          </a:bodyPr>
          <a:lstStyle/>
          <a:p>
            <a:r>
              <a:rPr lang="fr-FR" dirty="0" smtClean="0">
                <a:hlinkClick r:id="rId2"/>
              </a:rPr>
              <a:t>https://www.youtube.com/watch?v=IrsCgBf9s3c</a:t>
            </a:r>
            <a:endParaRPr lang="fr-FR" dirty="0" smtClean="0"/>
          </a:p>
          <a:p>
            <a:endParaRPr lang="fr-FR" dirty="0"/>
          </a:p>
        </p:txBody>
      </p:sp>
      <p:sp>
        <p:nvSpPr>
          <p:cNvPr id="3" name="ZoneTexte 2"/>
          <p:cNvSpPr txBox="1"/>
          <p:nvPr/>
        </p:nvSpPr>
        <p:spPr>
          <a:xfrm>
            <a:off x="1" y="0"/>
            <a:ext cx="10024532" cy="1200329"/>
          </a:xfrm>
          <a:prstGeom prst="rect">
            <a:avLst/>
          </a:prstGeom>
          <a:noFill/>
        </p:spPr>
        <p:txBody>
          <a:bodyPr wrap="square" rtlCol="0">
            <a:spAutoFit/>
          </a:bodyPr>
          <a:lstStyle/>
          <a:p>
            <a:r>
              <a:rPr lang="fr-FR" sz="7200" dirty="0" smtClean="0">
                <a:latin typeface="Rose  Normal" charset="0"/>
                <a:ea typeface="Rose  Normal" charset="0"/>
                <a:cs typeface="Rose  Normal" charset="0"/>
              </a:rPr>
              <a:t>L</a:t>
            </a:r>
            <a:r>
              <a:rPr lang="fr-FR" sz="3600" dirty="0" smtClean="0">
                <a:latin typeface="BV_Rondes " charset="0"/>
                <a:ea typeface="BV_Rondes " charset="0"/>
                <a:cs typeface="BV_Rondes " charset="0"/>
              </a:rPr>
              <a:t>es</a:t>
            </a:r>
            <a:r>
              <a:rPr lang="fr-FR" sz="3600" dirty="0" smtClean="0">
                <a:latin typeface="Century Gothic" charset="0"/>
                <a:ea typeface="Century Gothic" charset="0"/>
                <a:cs typeface="Century Gothic" charset="0"/>
              </a:rPr>
              <a:t> </a:t>
            </a:r>
            <a:r>
              <a:rPr lang="fr-FR" sz="7200" dirty="0" smtClean="0">
                <a:latin typeface="Rose  Normal" charset="0"/>
                <a:ea typeface="Rose  Normal" charset="0"/>
                <a:cs typeface="Rose  Normal" charset="0"/>
              </a:rPr>
              <a:t>T</a:t>
            </a:r>
            <a:r>
              <a:rPr lang="fr-FR" sz="3600" dirty="0" smtClean="0">
                <a:latin typeface="BV_Rondes " charset="0"/>
                <a:ea typeface="BV_Rondes " charset="0"/>
                <a:cs typeface="BV_Rondes " charset="0"/>
              </a:rPr>
              <a:t>apisseries et la </a:t>
            </a:r>
            <a:r>
              <a:rPr lang="fr-FR" sz="6600" dirty="0" smtClean="0">
                <a:latin typeface="Rose  Normal" charset="0"/>
                <a:ea typeface="Rose  Normal" charset="0"/>
                <a:cs typeface="Rose  Normal" charset="0"/>
              </a:rPr>
              <a:t>M</a:t>
            </a:r>
            <a:r>
              <a:rPr lang="fr-FR" sz="3600" dirty="0" smtClean="0">
                <a:latin typeface="BV_Rondes " charset="0"/>
                <a:ea typeface="BV_Rondes " charset="0"/>
                <a:cs typeface="BV_Rondes " charset="0"/>
              </a:rPr>
              <a:t>usique</a:t>
            </a:r>
            <a:endParaRPr lang="fr-FR" sz="3600" dirty="0">
              <a:latin typeface="BV_Rondes " charset="0"/>
              <a:ea typeface="BV_Rondes " charset="0"/>
              <a:cs typeface="BV_Rondes " charset="0"/>
            </a:endParaRPr>
          </a:p>
        </p:txBody>
      </p:sp>
      <p:sp>
        <p:nvSpPr>
          <p:cNvPr id="4" name="ZoneTexte 3"/>
          <p:cNvSpPr txBox="1"/>
          <p:nvPr/>
        </p:nvSpPr>
        <p:spPr>
          <a:xfrm>
            <a:off x="0" y="1258710"/>
            <a:ext cx="7603067" cy="3323987"/>
          </a:xfrm>
          <a:prstGeom prst="rect">
            <a:avLst/>
          </a:prstGeom>
          <a:noFill/>
        </p:spPr>
        <p:txBody>
          <a:bodyPr wrap="square" rtlCol="0">
            <a:spAutoFit/>
          </a:bodyPr>
          <a:lstStyle/>
          <a:p>
            <a:r>
              <a:rPr lang="fr-FR" sz="1400" b="1" dirty="0" smtClean="0">
                <a:latin typeface="Century Gothic" charset="0"/>
                <a:ea typeface="Century Gothic" charset="0"/>
                <a:cs typeface="Century Gothic" charset="0"/>
              </a:rPr>
              <a:t>Les tapisseries apparaissent en Europe au Moyen-Âge.</a:t>
            </a:r>
          </a:p>
          <a:p>
            <a:r>
              <a:rPr lang="fr-FR" sz="1400" dirty="0" smtClean="0">
                <a:latin typeface="Century Gothic" charset="0"/>
                <a:ea typeface="Century Gothic" charset="0"/>
                <a:cs typeface="Century Gothic" charset="0"/>
              </a:rPr>
              <a:t>Leur succès est très grand à partir du XIIIe siècle. Elles sont suspendues aux murs des demeures seigneuriales, des châteaux, pour protéger du froid et des courants d’air. Elles sont aussi décoratives.</a:t>
            </a:r>
          </a:p>
          <a:p>
            <a:endParaRPr lang="fr-FR" sz="1400" dirty="0">
              <a:latin typeface="Century Gothic" charset="0"/>
              <a:ea typeface="Century Gothic" charset="0"/>
              <a:cs typeface="Century Gothic" charset="0"/>
            </a:endParaRPr>
          </a:p>
          <a:p>
            <a:r>
              <a:rPr lang="fr-FR" sz="1400" dirty="0" smtClean="0">
                <a:latin typeface="Century Gothic" charset="0"/>
                <a:ea typeface="Century Gothic" charset="0"/>
                <a:cs typeface="Century Gothic" charset="0"/>
              </a:rPr>
              <a:t>La Dame à la licorne 3, 5 mètres de haut </a:t>
            </a:r>
            <a:r>
              <a:rPr lang="mr-IN" sz="1400" dirty="0" smtClean="0">
                <a:latin typeface="Century Gothic" charset="0"/>
                <a:ea typeface="Century Gothic" charset="0"/>
                <a:cs typeface="Century Gothic" charset="0"/>
              </a:rPr>
              <a:t>–</a:t>
            </a:r>
            <a:r>
              <a:rPr lang="fr-FR" sz="1400" dirty="0" smtClean="0">
                <a:latin typeface="Century Gothic" charset="0"/>
                <a:ea typeface="Century Gothic" charset="0"/>
                <a:cs typeface="Century Gothic" charset="0"/>
              </a:rPr>
              <a:t> Musée du Moyen-Âge de Cluny, Paris </a:t>
            </a:r>
            <a:r>
              <a:rPr lang="mr-IN" sz="1400" dirty="0" smtClean="0">
                <a:latin typeface="Century Gothic" charset="0"/>
                <a:ea typeface="Century Gothic" charset="0"/>
                <a:cs typeface="Century Gothic" charset="0"/>
              </a:rPr>
              <a:t>–</a:t>
            </a:r>
            <a:r>
              <a:rPr lang="fr-FR" sz="1400" dirty="0" smtClean="0">
                <a:latin typeface="Century Gothic" charset="0"/>
                <a:ea typeface="Century Gothic" charset="0"/>
                <a:cs typeface="Century Gothic" charset="0"/>
              </a:rPr>
              <a:t> fin du XVe siècle.</a:t>
            </a:r>
          </a:p>
          <a:p>
            <a:endParaRPr lang="fr-FR" sz="1400" dirty="0" smtClean="0">
              <a:latin typeface="Century Gothic" charset="0"/>
              <a:ea typeface="Century Gothic" charset="0"/>
              <a:cs typeface="Century Gothic" charset="0"/>
            </a:endParaRPr>
          </a:p>
          <a:p>
            <a:r>
              <a:rPr lang="fr-FR" sz="1400" dirty="0" smtClean="0">
                <a:latin typeface="Century Gothic" charset="0"/>
                <a:ea typeface="Century Gothic" charset="0"/>
                <a:cs typeface="Century Gothic" charset="0"/>
              </a:rPr>
              <a:t>La tapisserie est réalisée sur un métier à tisser où se croisent des fils de soie et de laine. Elle se compose de six grands panneaux dont cinq représentent les sens : la vue, l’ouïe, l’odorat, le toucher et le goût. On voit sur chacun d’eux la même dame entourée d’un lion et d’une licorne ainsi que de petites animaux qui ont l’air de vivre en harmonie. Le lion tient l’étendard d’un puissant personnage, Jean Le </a:t>
            </a:r>
            <a:r>
              <a:rPr lang="fr-FR" sz="1400" dirty="0" err="1" smtClean="0">
                <a:latin typeface="Century Gothic" charset="0"/>
                <a:ea typeface="Century Gothic" charset="0"/>
                <a:cs typeface="Century Gothic" charset="0"/>
              </a:rPr>
              <a:t>Viste</a:t>
            </a:r>
            <a:r>
              <a:rPr lang="fr-FR" sz="1400" dirty="0" smtClean="0">
                <a:latin typeface="Century Gothic" charset="0"/>
                <a:ea typeface="Century Gothic" charset="0"/>
                <a:cs typeface="Century Gothic" charset="0"/>
              </a:rPr>
              <a:t>. On ne sait pas qui est la dame au centre. Peut-être la tapisserie a-t-elle été réalisée pour la célébrer, ou bien à l’occasion d’un mariage</a:t>
            </a:r>
            <a:r>
              <a:rPr lang="mr-IN" sz="1400" dirty="0" smtClean="0">
                <a:latin typeface="Century Gothic" charset="0"/>
                <a:ea typeface="Century Gothic" charset="0"/>
                <a:cs typeface="Century Gothic" charset="0"/>
              </a:rPr>
              <a:t>…</a:t>
            </a:r>
            <a:endParaRPr lang="fr-FR" sz="1400" dirty="0">
              <a:latin typeface="Century Gothic" charset="0"/>
              <a:ea typeface="Century Gothic" charset="0"/>
              <a:cs typeface="Century Gothic" charset="0"/>
            </a:endParaRPr>
          </a:p>
        </p:txBody>
      </p:sp>
      <p:pic>
        <p:nvPicPr>
          <p:cNvPr id="8" name="Image 7"/>
          <p:cNvPicPr>
            <a:picLocks noChangeAspect="1"/>
          </p:cNvPicPr>
          <p:nvPr/>
        </p:nvPicPr>
        <p:blipFill>
          <a:blip r:embed="rId3"/>
          <a:stretch>
            <a:fillRect/>
          </a:stretch>
        </p:blipFill>
        <p:spPr>
          <a:xfrm>
            <a:off x="7941733" y="248433"/>
            <a:ext cx="3897365" cy="3710969"/>
          </a:xfrm>
          <a:prstGeom prst="rect">
            <a:avLst/>
          </a:prstGeom>
        </p:spPr>
      </p:pic>
      <p:sp>
        <p:nvSpPr>
          <p:cNvPr id="9" name="ZoneTexte 8"/>
          <p:cNvSpPr txBox="1"/>
          <p:nvPr/>
        </p:nvSpPr>
        <p:spPr>
          <a:xfrm>
            <a:off x="2257438" y="4994209"/>
            <a:ext cx="3217333" cy="1815882"/>
          </a:xfrm>
          <a:prstGeom prst="rect">
            <a:avLst/>
          </a:prstGeom>
          <a:noFill/>
        </p:spPr>
        <p:txBody>
          <a:bodyPr wrap="square" rtlCol="0">
            <a:spAutoFit/>
          </a:bodyPr>
          <a:lstStyle/>
          <a:p>
            <a:r>
              <a:rPr lang="fr-FR" sz="1400" b="1" dirty="0" smtClean="0">
                <a:latin typeface="Century Gothic" charset="0"/>
                <a:ea typeface="Century Gothic" charset="0"/>
                <a:cs typeface="Century Gothic" charset="0"/>
              </a:rPr>
              <a:t>La musique médiévale</a:t>
            </a:r>
          </a:p>
          <a:p>
            <a:r>
              <a:rPr lang="fr-FR" sz="1400" dirty="0" smtClean="0">
                <a:latin typeface="Century Gothic" charset="0"/>
                <a:ea typeface="Century Gothic" charset="0"/>
                <a:cs typeface="Century Gothic" charset="0"/>
              </a:rPr>
              <a:t>Sur une période qui couvre plus de 800 ans, la musique prend des formes multiples au Moyen-Âge et s’épanouit dans deux domaines : le religieux et le profane.</a:t>
            </a:r>
          </a:p>
          <a:p>
            <a:r>
              <a:rPr lang="fr-FR" sz="1400" b="1" dirty="0" smtClean="0">
                <a:latin typeface="Century Gothic" charset="0"/>
                <a:ea typeface="Century Gothic" charset="0"/>
                <a:cs typeface="Century Gothic" charset="0"/>
              </a:rPr>
              <a:t>Profane</a:t>
            </a:r>
            <a:r>
              <a:rPr lang="fr-FR" sz="1400" dirty="0" smtClean="0">
                <a:latin typeface="Century Gothic" charset="0"/>
                <a:ea typeface="Century Gothic" charset="0"/>
                <a:cs typeface="Century Gothic" charset="0"/>
              </a:rPr>
              <a:t> : qui n’est pas religieux.</a:t>
            </a:r>
          </a:p>
          <a:p>
            <a:endParaRPr lang="fr-FR" sz="1400" dirty="0" smtClean="0">
              <a:latin typeface="Century Gothic" charset="0"/>
              <a:ea typeface="Century Gothic" charset="0"/>
              <a:cs typeface="Century Gothic" charset="0"/>
            </a:endParaRPr>
          </a:p>
        </p:txBody>
      </p:sp>
      <p:pic>
        <p:nvPicPr>
          <p:cNvPr id="10" name="Image 9"/>
          <p:cNvPicPr>
            <a:picLocks noChangeAspect="1"/>
          </p:cNvPicPr>
          <p:nvPr/>
        </p:nvPicPr>
        <p:blipFill>
          <a:blip r:embed="rId4"/>
          <a:stretch>
            <a:fillRect/>
          </a:stretch>
        </p:blipFill>
        <p:spPr>
          <a:xfrm>
            <a:off x="223950" y="4641078"/>
            <a:ext cx="2033488" cy="1953569"/>
          </a:xfrm>
          <a:prstGeom prst="rect">
            <a:avLst/>
          </a:prstGeom>
        </p:spPr>
      </p:pic>
      <p:pic>
        <p:nvPicPr>
          <p:cNvPr id="11" name="Image 10"/>
          <p:cNvPicPr>
            <a:picLocks noChangeAspect="1"/>
          </p:cNvPicPr>
          <p:nvPr/>
        </p:nvPicPr>
        <p:blipFill>
          <a:blip r:embed="rId5"/>
          <a:stretch>
            <a:fillRect/>
          </a:stretch>
        </p:blipFill>
        <p:spPr>
          <a:xfrm>
            <a:off x="5593304" y="4407709"/>
            <a:ext cx="2638130" cy="2402382"/>
          </a:xfrm>
          <a:prstGeom prst="rect">
            <a:avLst/>
          </a:prstGeom>
        </p:spPr>
      </p:pic>
      <p:sp>
        <p:nvSpPr>
          <p:cNvPr id="12" name="ZoneTexte 11"/>
          <p:cNvSpPr txBox="1"/>
          <p:nvPr/>
        </p:nvSpPr>
        <p:spPr>
          <a:xfrm>
            <a:off x="8213725" y="4563322"/>
            <a:ext cx="3217333" cy="2031325"/>
          </a:xfrm>
          <a:prstGeom prst="rect">
            <a:avLst/>
          </a:prstGeom>
          <a:noFill/>
        </p:spPr>
        <p:txBody>
          <a:bodyPr wrap="square" rtlCol="0">
            <a:spAutoFit/>
          </a:bodyPr>
          <a:lstStyle/>
          <a:p>
            <a:r>
              <a:rPr lang="fr-FR" sz="1400" dirty="0" smtClean="0">
                <a:latin typeface="Century Gothic" charset="0"/>
                <a:ea typeface="Century Gothic" charset="0"/>
                <a:cs typeface="Century Gothic" charset="0"/>
              </a:rPr>
              <a:t>Au Moyen-Âge, on utilise divers instruments de musique. Le psaltérion est un instrument qu’on joue en pinçant, en grattant et en frappant les cordes.</a:t>
            </a:r>
          </a:p>
          <a:p>
            <a:endParaRPr lang="fr-FR" sz="1400" dirty="0">
              <a:latin typeface="Century Gothic" charset="0"/>
              <a:ea typeface="Century Gothic" charset="0"/>
              <a:cs typeface="Century Gothic" charset="0"/>
            </a:endParaRPr>
          </a:p>
          <a:p>
            <a:r>
              <a:rPr lang="fr-FR" sz="1400" b="1" dirty="0" smtClean="0">
                <a:latin typeface="Century Gothic" charset="0"/>
                <a:ea typeface="Century Gothic" charset="0"/>
                <a:cs typeface="Century Gothic" charset="0"/>
              </a:rPr>
              <a:t>Un troubadour </a:t>
            </a:r>
            <a:r>
              <a:rPr lang="fr-FR" sz="1400" dirty="0" smtClean="0">
                <a:latin typeface="Century Gothic" charset="0"/>
                <a:ea typeface="Century Gothic" charset="0"/>
                <a:cs typeface="Century Gothic" charset="0"/>
              </a:rPr>
              <a:t>: un poète musicien du Moyen-Âge qui écrit en langue d’oc (du Sud de la Loire)</a:t>
            </a:r>
          </a:p>
        </p:txBody>
      </p:sp>
    </p:spTree>
    <p:extLst>
      <p:ext uri="{BB962C8B-B14F-4D97-AF65-F5344CB8AC3E}">
        <p14:creationId xmlns:p14="http://schemas.microsoft.com/office/powerpoint/2010/main" val="252555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559</Words>
  <Application>Microsoft Macintosh PowerPoint</Application>
  <PresentationFormat>Grand écran</PresentationFormat>
  <Paragraphs>42</Paragraphs>
  <Slides>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vt:i4>
      </vt:variant>
    </vt:vector>
  </HeadingPairs>
  <TitlesOfParts>
    <vt:vector size="10" baseType="lpstr">
      <vt:lpstr>BV_Rondes </vt:lpstr>
      <vt:lpstr>Calibri</vt:lpstr>
      <vt:lpstr>Calibri Light</vt:lpstr>
      <vt:lpstr>Century Gothic</vt:lpstr>
      <vt:lpstr>Rose  Normal</vt:lpstr>
      <vt:lpstr>Arial</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Morgane Bimet</dc:creator>
  <cp:lastModifiedBy>Morgane Bimet</cp:lastModifiedBy>
  <cp:revision>12</cp:revision>
  <dcterms:created xsi:type="dcterms:W3CDTF">2020-04-05T07:23:55Z</dcterms:created>
  <dcterms:modified xsi:type="dcterms:W3CDTF">2020-04-05T14:01:02Z</dcterms:modified>
</cp:coreProperties>
</file>