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61" r:id="rId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4"/>
    <p:restoredTop sz="93556"/>
  </p:normalViewPr>
  <p:slideViewPr>
    <p:cSldViewPr snapToGrid="0" snapToObjects="1">
      <p:cViewPr>
        <p:scale>
          <a:sx n="85" d="100"/>
          <a:sy n="85" d="100"/>
        </p:scale>
        <p:origin x="144" y="7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Cliquez et modifiez le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C8A57DF-9A2F-D14E-9D91-346392BD656A}" type="datetimeFigureOut">
              <a:rPr lang="fr-FR" smtClean="0"/>
              <a:t>05/04/2020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9FD51EF-EC85-9945-85D1-6D9C9BF4E1FA}" type="slidenum">
              <a:rPr lang="fr-FR" smtClean="0"/>
              <a:t>‹#›</a:t>
            </a:fld>
            <a:endParaRPr lang="fr-FR"/>
          </a:p>
        </p:txBody>
      </p:sp>
    </p:spTree>
    <p:extLst>
      <p:ext uri="{BB962C8B-B14F-4D97-AF65-F5344CB8AC3E}">
        <p14:creationId xmlns:p14="http://schemas.microsoft.com/office/powerpoint/2010/main" val="1752262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C8A57DF-9A2F-D14E-9D91-346392BD656A}" type="datetimeFigureOut">
              <a:rPr lang="fr-FR" smtClean="0"/>
              <a:t>05/04/2020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9FD51EF-EC85-9945-85D1-6D9C9BF4E1FA}" type="slidenum">
              <a:rPr lang="fr-FR" smtClean="0"/>
              <a:t>‹#›</a:t>
            </a:fld>
            <a:endParaRPr lang="fr-FR"/>
          </a:p>
        </p:txBody>
      </p:sp>
    </p:spTree>
    <p:extLst>
      <p:ext uri="{BB962C8B-B14F-4D97-AF65-F5344CB8AC3E}">
        <p14:creationId xmlns:p14="http://schemas.microsoft.com/office/powerpoint/2010/main" val="539188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C8A57DF-9A2F-D14E-9D91-346392BD656A}" type="datetimeFigureOut">
              <a:rPr lang="fr-FR" smtClean="0"/>
              <a:t>05/04/2020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9FD51EF-EC85-9945-85D1-6D9C9BF4E1FA}" type="slidenum">
              <a:rPr lang="fr-FR" smtClean="0"/>
              <a:t>‹#›</a:t>
            </a:fld>
            <a:endParaRPr lang="fr-FR"/>
          </a:p>
        </p:txBody>
      </p:sp>
    </p:spTree>
    <p:extLst>
      <p:ext uri="{BB962C8B-B14F-4D97-AF65-F5344CB8AC3E}">
        <p14:creationId xmlns:p14="http://schemas.microsoft.com/office/powerpoint/2010/main" val="1906772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C8A57DF-9A2F-D14E-9D91-346392BD656A}" type="datetimeFigureOut">
              <a:rPr lang="fr-FR" smtClean="0"/>
              <a:t>05/04/2020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9FD51EF-EC85-9945-85D1-6D9C9BF4E1FA}" type="slidenum">
              <a:rPr lang="fr-FR" smtClean="0"/>
              <a:t>‹#›</a:t>
            </a:fld>
            <a:endParaRPr lang="fr-FR"/>
          </a:p>
        </p:txBody>
      </p:sp>
    </p:spTree>
    <p:extLst>
      <p:ext uri="{BB962C8B-B14F-4D97-AF65-F5344CB8AC3E}">
        <p14:creationId xmlns:p14="http://schemas.microsoft.com/office/powerpoint/2010/main" val="1830703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Cliquez et modifiez le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C8A57DF-9A2F-D14E-9D91-346392BD656A}" type="datetimeFigureOut">
              <a:rPr lang="fr-FR" smtClean="0"/>
              <a:t>05/04/2020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9FD51EF-EC85-9945-85D1-6D9C9BF4E1FA}" type="slidenum">
              <a:rPr lang="fr-FR" smtClean="0"/>
              <a:t>‹#›</a:t>
            </a:fld>
            <a:endParaRPr lang="fr-FR"/>
          </a:p>
        </p:txBody>
      </p:sp>
    </p:spTree>
    <p:extLst>
      <p:ext uri="{BB962C8B-B14F-4D97-AF65-F5344CB8AC3E}">
        <p14:creationId xmlns:p14="http://schemas.microsoft.com/office/powerpoint/2010/main" val="1640640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C8A57DF-9A2F-D14E-9D91-346392BD656A}" type="datetimeFigureOut">
              <a:rPr lang="fr-FR" smtClean="0"/>
              <a:t>05/04/2020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9FD51EF-EC85-9945-85D1-6D9C9BF4E1FA}" type="slidenum">
              <a:rPr lang="fr-FR" smtClean="0"/>
              <a:t>‹#›</a:t>
            </a:fld>
            <a:endParaRPr lang="fr-FR"/>
          </a:p>
        </p:txBody>
      </p:sp>
    </p:spTree>
    <p:extLst>
      <p:ext uri="{BB962C8B-B14F-4D97-AF65-F5344CB8AC3E}">
        <p14:creationId xmlns:p14="http://schemas.microsoft.com/office/powerpoint/2010/main" val="547561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Cliquez et modifiez le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C8A57DF-9A2F-D14E-9D91-346392BD656A}" type="datetimeFigureOut">
              <a:rPr lang="fr-FR" smtClean="0"/>
              <a:t>05/04/2020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9FD51EF-EC85-9945-85D1-6D9C9BF4E1FA}" type="slidenum">
              <a:rPr lang="fr-FR" smtClean="0"/>
              <a:t>‹#›</a:t>
            </a:fld>
            <a:endParaRPr lang="fr-FR"/>
          </a:p>
        </p:txBody>
      </p:sp>
    </p:spTree>
    <p:extLst>
      <p:ext uri="{BB962C8B-B14F-4D97-AF65-F5344CB8AC3E}">
        <p14:creationId xmlns:p14="http://schemas.microsoft.com/office/powerpoint/2010/main" val="903442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AC8A57DF-9A2F-D14E-9D91-346392BD656A}" type="datetimeFigureOut">
              <a:rPr lang="fr-FR" smtClean="0"/>
              <a:t>05/04/2020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9FD51EF-EC85-9945-85D1-6D9C9BF4E1FA}" type="slidenum">
              <a:rPr lang="fr-FR" smtClean="0"/>
              <a:t>‹#›</a:t>
            </a:fld>
            <a:endParaRPr lang="fr-FR"/>
          </a:p>
        </p:txBody>
      </p:sp>
    </p:spTree>
    <p:extLst>
      <p:ext uri="{BB962C8B-B14F-4D97-AF65-F5344CB8AC3E}">
        <p14:creationId xmlns:p14="http://schemas.microsoft.com/office/powerpoint/2010/main" val="1451721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C8A57DF-9A2F-D14E-9D91-346392BD656A}" type="datetimeFigureOut">
              <a:rPr lang="fr-FR" smtClean="0"/>
              <a:t>05/04/2020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9FD51EF-EC85-9945-85D1-6D9C9BF4E1FA}" type="slidenum">
              <a:rPr lang="fr-FR" smtClean="0"/>
              <a:t>‹#›</a:t>
            </a:fld>
            <a:endParaRPr lang="fr-FR"/>
          </a:p>
        </p:txBody>
      </p:sp>
    </p:spTree>
    <p:extLst>
      <p:ext uri="{BB962C8B-B14F-4D97-AF65-F5344CB8AC3E}">
        <p14:creationId xmlns:p14="http://schemas.microsoft.com/office/powerpoint/2010/main" val="1524276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Cliquez et modifiez le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C8A57DF-9A2F-D14E-9D91-346392BD656A}" type="datetimeFigureOut">
              <a:rPr lang="fr-FR" smtClean="0"/>
              <a:t>05/04/2020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9FD51EF-EC85-9945-85D1-6D9C9BF4E1FA}" type="slidenum">
              <a:rPr lang="fr-FR" smtClean="0"/>
              <a:t>‹#›</a:t>
            </a:fld>
            <a:endParaRPr lang="fr-FR"/>
          </a:p>
        </p:txBody>
      </p:sp>
    </p:spTree>
    <p:extLst>
      <p:ext uri="{BB962C8B-B14F-4D97-AF65-F5344CB8AC3E}">
        <p14:creationId xmlns:p14="http://schemas.microsoft.com/office/powerpoint/2010/main" val="1182273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Cliquez et modifiez le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C8A57DF-9A2F-D14E-9D91-346392BD656A}" type="datetimeFigureOut">
              <a:rPr lang="fr-FR" smtClean="0"/>
              <a:t>05/04/2020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9FD51EF-EC85-9945-85D1-6D9C9BF4E1FA}" type="slidenum">
              <a:rPr lang="fr-FR" smtClean="0"/>
              <a:t>‹#›</a:t>
            </a:fld>
            <a:endParaRPr lang="fr-FR"/>
          </a:p>
        </p:txBody>
      </p:sp>
    </p:spTree>
    <p:extLst>
      <p:ext uri="{BB962C8B-B14F-4D97-AF65-F5344CB8AC3E}">
        <p14:creationId xmlns:p14="http://schemas.microsoft.com/office/powerpoint/2010/main" val="19512561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8A57DF-9A2F-D14E-9D91-346392BD656A}" type="datetimeFigureOut">
              <a:rPr lang="fr-FR" smtClean="0"/>
              <a:t>05/04/2020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FD51EF-EC85-9945-85D1-6D9C9BF4E1FA}" type="slidenum">
              <a:rPr lang="fr-FR" smtClean="0"/>
              <a:t>‹#›</a:t>
            </a:fld>
            <a:endParaRPr lang="fr-FR"/>
          </a:p>
        </p:txBody>
      </p:sp>
    </p:spTree>
    <p:extLst>
      <p:ext uri="{BB962C8B-B14F-4D97-AF65-F5344CB8AC3E}">
        <p14:creationId xmlns:p14="http://schemas.microsoft.com/office/powerpoint/2010/main" val="643825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tiff"/><Relationship Id="rId3" Type="http://schemas.openxmlformats.org/officeDocument/2006/relationships/image" Target="../media/image3.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tiff"/><Relationship Id="rId3" Type="http://schemas.openxmlformats.org/officeDocument/2006/relationships/image" Target="../media/image5.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tiff"/></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Nxe6CrGhLwc" TargetMode="External"/><Relationship Id="rId4" Type="http://schemas.openxmlformats.org/officeDocument/2006/relationships/hyperlink" Target="https://www.youtube.com/watch?v=eCeu18Ym9DY" TargetMode="External"/><Relationship Id="rId5"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hyperlink" Target="https://www.youtube.com/watch?v=H6AhK_GcNn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38020" y="217627"/>
            <a:ext cx="10143744" cy="910990"/>
          </a:xfrm>
        </p:spPr>
        <p:txBody>
          <a:bodyPr>
            <a:noAutofit/>
          </a:bodyPr>
          <a:lstStyle/>
          <a:p>
            <a:r>
              <a:rPr lang="fr-FR" sz="3200" dirty="0" err="1" smtClean="0">
                <a:solidFill>
                  <a:schemeClr val="accent6">
                    <a:lumMod val="50000"/>
                  </a:schemeClr>
                </a:solidFill>
                <a:latin typeface="Art Nouveau Caps" charset="0"/>
                <a:ea typeface="Art Nouveau Caps" charset="0"/>
                <a:cs typeface="Art Nouveau Caps" charset="0"/>
              </a:rPr>
              <a:t>L’age</a:t>
            </a:r>
            <a:r>
              <a:rPr lang="fr-FR" sz="3200" dirty="0" smtClean="0">
                <a:solidFill>
                  <a:schemeClr val="accent6">
                    <a:lumMod val="50000"/>
                  </a:schemeClr>
                </a:solidFill>
                <a:latin typeface="Art Nouveau Caps" charset="0"/>
                <a:ea typeface="Art Nouveau Caps" charset="0"/>
                <a:cs typeface="Art Nouveau Caps" charset="0"/>
              </a:rPr>
              <a:t> industriel</a:t>
            </a:r>
            <a:br>
              <a:rPr lang="fr-FR" sz="3200" dirty="0" smtClean="0">
                <a:solidFill>
                  <a:schemeClr val="accent6">
                    <a:lumMod val="50000"/>
                  </a:schemeClr>
                </a:solidFill>
                <a:latin typeface="Art Nouveau Caps" charset="0"/>
                <a:ea typeface="Art Nouveau Caps" charset="0"/>
                <a:cs typeface="Art Nouveau Caps" charset="0"/>
              </a:rPr>
            </a:br>
            <a:r>
              <a:rPr lang="fr-FR" sz="2400" dirty="0" smtClean="0">
                <a:solidFill>
                  <a:schemeClr val="accent6">
                    <a:lumMod val="50000"/>
                  </a:schemeClr>
                </a:solidFill>
                <a:latin typeface="Century Gothic" charset="0"/>
                <a:ea typeface="Century Gothic" charset="0"/>
                <a:cs typeface="Century Gothic" charset="0"/>
              </a:rPr>
              <a:t>à travers les arts</a:t>
            </a:r>
            <a:endParaRPr lang="fr-FR" sz="2400" dirty="0">
              <a:solidFill>
                <a:schemeClr val="accent6">
                  <a:lumMod val="50000"/>
                </a:schemeClr>
              </a:solidFill>
              <a:latin typeface="Century Gothic" charset="0"/>
              <a:ea typeface="Century Gothic" charset="0"/>
              <a:cs typeface="Century Gothic" charset="0"/>
            </a:endParaRPr>
          </a:p>
        </p:txBody>
      </p:sp>
      <p:pic>
        <p:nvPicPr>
          <p:cNvPr id="3" name="Image 2"/>
          <p:cNvPicPr>
            <a:picLocks noChangeAspect="1"/>
          </p:cNvPicPr>
          <p:nvPr/>
        </p:nvPicPr>
        <p:blipFill>
          <a:blip r:embed="rId2"/>
          <a:stretch>
            <a:fillRect/>
          </a:stretch>
        </p:blipFill>
        <p:spPr>
          <a:xfrm>
            <a:off x="379753" y="3950486"/>
            <a:ext cx="3289300" cy="2463800"/>
          </a:xfrm>
          <a:prstGeom prst="rect">
            <a:avLst/>
          </a:prstGeom>
        </p:spPr>
      </p:pic>
      <p:sp>
        <p:nvSpPr>
          <p:cNvPr id="4" name="ZoneTexte 3"/>
          <p:cNvSpPr txBox="1"/>
          <p:nvPr/>
        </p:nvSpPr>
        <p:spPr>
          <a:xfrm>
            <a:off x="3740670" y="5444461"/>
            <a:ext cx="4440220" cy="923330"/>
          </a:xfrm>
          <a:prstGeom prst="rect">
            <a:avLst/>
          </a:prstGeom>
          <a:noFill/>
        </p:spPr>
        <p:txBody>
          <a:bodyPr wrap="square" rtlCol="0">
            <a:spAutoFit/>
          </a:bodyPr>
          <a:lstStyle/>
          <a:p>
            <a:r>
              <a:rPr lang="fr-FR" dirty="0" smtClean="0"/>
              <a:t>Les Glaneuses, Jean-François Millet</a:t>
            </a:r>
          </a:p>
          <a:p>
            <a:r>
              <a:rPr lang="fr-FR" dirty="0" err="1" smtClean="0"/>
              <a:t>Huite</a:t>
            </a:r>
            <a:r>
              <a:rPr lang="fr-FR" dirty="0" smtClean="0"/>
              <a:t> sur toile </a:t>
            </a:r>
            <a:r>
              <a:rPr lang="mr-IN" dirty="0" smtClean="0"/>
              <a:t>–</a:t>
            </a:r>
            <a:r>
              <a:rPr lang="fr-FR" dirty="0" smtClean="0"/>
              <a:t> 0,83 m x 1,10 m </a:t>
            </a:r>
          </a:p>
          <a:p>
            <a:r>
              <a:rPr lang="fr-FR" dirty="0" smtClean="0"/>
              <a:t>musée d’Orsay, Paris - 1857</a:t>
            </a:r>
            <a:endParaRPr lang="fr-FR" dirty="0"/>
          </a:p>
        </p:txBody>
      </p:sp>
      <p:sp>
        <p:nvSpPr>
          <p:cNvPr id="5" name="ZoneTexte 4"/>
          <p:cNvSpPr txBox="1"/>
          <p:nvPr/>
        </p:nvSpPr>
        <p:spPr>
          <a:xfrm>
            <a:off x="5021451" y="1365163"/>
            <a:ext cx="6586779" cy="3170099"/>
          </a:xfrm>
          <a:prstGeom prst="rect">
            <a:avLst/>
          </a:prstGeom>
          <a:noFill/>
          <a:ln w="25400">
            <a:solidFill>
              <a:srgbClr val="FFC000"/>
            </a:solidFill>
          </a:ln>
        </p:spPr>
        <p:txBody>
          <a:bodyPr wrap="square" rtlCol="0">
            <a:spAutoFit/>
          </a:bodyPr>
          <a:lstStyle/>
          <a:p>
            <a:pPr algn="ctr"/>
            <a:r>
              <a:rPr lang="fr-FR" sz="2000" b="1" dirty="0" smtClean="0">
                <a:solidFill>
                  <a:schemeClr val="accent2">
                    <a:lumMod val="50000"/>
                  </a:schemeClr>
                </a:solidFill>
                <a:latin typeface="Century Gothic" charset="0"/>
                <a:ea typeface="Century Gothic" charset="0"/>
                <a:cs typeface="Century Gothic" charset="0"/>
              </a:rPr>
              <a:t>Le réalisme en peinture</a:t>
            </a:r>
          </a:p>
          <a:p>
            <a:pPr algn="ctr"/>
            <a:endParaRPr lang="fr-FR" sz="2000" b="1" dirty="0" smtClean="0">
              <a:solidFill>
                <a:schemeClr val="accent2">
                  <a:lumMod val="50000"/>
                </a:schemeClr>
              </a:solidFill>
              <a:latin typeface="Century Gothic" charset="0"/>
              <a:ea typeface="Century Gothic" charset="0"/>
              <a:cs typeface="Century Gothic" charset="0"/>
            </a:endParaRPr>
          </a:p>
          <a:p>
            <a:pPr algn="just"/>
            <a:r>
              <a:rPr lang="fr-FR" sz="2000" dirty="0" smtClean="0"/>
              <a:t>Depuis le XVIIe siècle, le genre « majeur » en peinture (la peinture religieuse, d’histoire ou de mythologie) est réservé aux grands maitres.</a:t>
            </a:r>
          </a:p>
          <a:p>
            <a:pPr algn="just"/>
            <a:r>
              <a:rPr lang="fr-FR" sz="2000" dirty="0" smtClean="0"/>
              <a:t>Les genres « mineurs » sont le portrait, le paysage et la nature morte. Au milieu du XIXe siècle, certains artistes décident d’abandonner le genre majeur pour peindre le monde réel. Ils se nomment eux-mêmes « les réalistes ».</a:t>
            </a:r>
          </a:p>
          <a:p>
            <a:pPr algn="just"/>
            <a:endParaRPr lang="fr-FR" sz="2000" dirty="0"/>
          </a:p>
        </p:txBody>
      </p:sp>
      <p:sp>
        <p:nvSpPr>
          <p:cNvPr id="6" name="ZoneTexte 5"/>
          <p:cNvSpPr txBox="1"/>
          <p:nvPr/>
        </p:nvSpPr>
        <p:spPr>
          <a:xfrm>
            <a:off x="379753" y="2030278"/>
            <a:ext cx="3928776" cy="1754326"/>
          </a:xfrm>
          <a:prstGeom prst="rect">
            <a:avLst/>
          </a:prstGeom>
          <a:noFill/>
        </p:spPr>
        <p:txBody>
          <a:bodyPr wrap="square" rtlCol="0">
            <a:spAutoFit/>
          </a:bodyPr>
          <a:lstStyle/>
          <a:p>
            <a:r>
              <a:rPr lang="fr-FR" dirty="0" smtClean="0"/>
              <a:t>On ne voit pas le visage des glaneuses : Millet fait le « portrait » d’un travail, pas celui de travailleuses. Il n’aime ni la peinture néo-classique ni la peinture romantique : pour lui les personnages y ont des positions fausses et forcées.</a:t>
            </a:r>
            <a:endParaRPr lang="fr-FR" dirty="0"/>
          </a:p>
        </p:txBody>
      </p:sp>
    </p:spTree>
    <p:extLst>
      <p:ext uri="{BB962C8B-B14F-4D97-AF65-F5344CB8AC3E}">
        <p14:creationId xmlns:p14="http://schemas.microsoft.com/office/powerpoint/2010/main" val="226220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103" y="3059588"/>
            <a:ext cx="2430606" cy="3724096"/>
          </a:xfrm>
          <a:prstGeom prst="rect">
            <a:avLst/>
          </a:prstGeom>
        </p:spPr>
        <p:txBody>
          <a:bodyPr wrap="square">
            <a:spAutoFit/>
          </a:bodyPr>
          <a:lstStyle/>
          <a:p>
            <a:r>
              <a:rPr lang="fr-FR" sz="900" dirty="0">
                <a:solidFill>
                  <a:srgbClr val="505050"/>
                </a:solidFill>
                <a:latin typeface="Century Gothic" charset="0"/>
                <a:ea typeface="Century Gothic" charset="0"/>
                <a:cs typeface="Century Gothic" charset="0"/>
              </a:rPr>
              <a:t>L'amour est un oiseau rebelle </a:t>
            </a:r>
            <a:r>
              <a:rPr lang="fr-FR" sz="900" dirty="0">
                <a:latin typeface="Century Gothic" charset="0"/>
                <a:ea typeface="Century Gothic" charset="0"/>
                <a:cs typeface="Century Gothic" charset="0"/>
              </a:rPr>
              <a:t/>
            </a:r>
            <a:br>
              <a:rPr lang="fr-FR" sz="900" dirty="0">
                <a:latin typeface="Century Gothic" charset="0"/>
                <a:ea typeface="Century Gothic" charset="0"/>
                <a:cs typeface="Century Gothic" charset="0"/>
              </a:rPr>
            </a:br>
            <a:r>
              <a:rPr lang="fr-FR" sz="900" dirty="0">
                <a:solidFill>
                  <a:srgbClr val="505050"/>
                </a:solidFill>
                <a:latin typeface="Century Gothic" charset="0"/>
                <a:ea typeface="Century Gothic" charset="0"/>
                <a:cs typeface="Century Gothic" charset="0"/>
              </a:rPr>
              <a:t>Que nul ne peut apprivoiser </a:t>
            </a:r>
            <a:r>
              <a:rPr lang="fr-FR" sz="900" dirty="0">
                <a:latin typeface="Century Gothic" charset="0"/>
                <a:ea typeface="Century Gothic" charset="0"/>
                <a:cs typeface="Century Gothic" charset="0"/>
              </a:rPr>
              <a:t/>
            </a:r>
            <a:br>
              <a:rPr lang="fr-FR" sz="900" dirty="0">
                <a:latin typeface="Century Gothic" charset="0"/>
                <a:ea typeface="Century Gothic" charset="0"/>
                <a:cs typeface="Century Gothic" charset="0"/>
              </a:rPr>
            </a:br>
            <a:r>
              <a:rPr lang="fr-FR" sz="900" dirty="0">
                <a:solidFill>
                  <a:srgbClr val="505050"/>
                </a:solidFill>
                <a:latin typeface="Century Gothic" charset="0"/>
                <a:ea typeface="Century Gothic" charset="0"/>
                <a:cs typeface="Century Gothic" charset="0"/>
              </a:rPr>
              <a:t>Et c'est bien en vain qu'on l'appelle </a:t>
            </a:r>
            <a:r>
              <a:rPr lang="fr-FR" sz="900" dirty="0">
                <a:latin typeface="Century Gothic" charset="0"/>
                <a:ea typeface="Century Gothic" charset="0"/>
                <a:cs typeface="Century Gothic" charset="0"/>
              </a:rPr>
              <a:t/>
            </a:r>
            <a:br>
              <a:rPr lang="fr-FR" sz="900" dirty="0">
                <a:latin typeface="Century Gothic" charset="0"/>
                <a:ea typeface="Century Gothic" charset="0"/>
                <a:cs typeface="Century Gothic" charset="0"/>
              </a:rPr>
            </a:br>
            <a:r>
              <a:rPr lang="fr-FR" sz="900" dirty="0">
                <a:solidFill>
                  <a:srgbClr val="505050"/>
                </a:solidFill>
                <a:latin typeface="Century Gothic" charset="0"/>
                <a:ea typeface="Century Gothic" charset="0"/>
                <a:cs typeface="Century Gothic" charset="0"/>
              </a:rPr>
              <a:t>S'il lui convient de refuser </a:t>
            </a:r>
            <a:r>
              <a:rPr lang="fr-FR" sz="900" dirty="0">
                <a:latin typeface="Century Gothic" charset="0"/>
                <a:ea typeface="Century Gothic" charset="0"/>
                <a:cs typeface="Century Gothic" charset="0"/>
              </a:rPr>
              <a:t/>
            </a:r>
            <a:br>
              <a:rPr lang="fr-FR" sz="900" dirty="0">
                <a:latin typeface="Century Gothic" charset="0"/>
                <a:ea typeface="Century Gothic" charset="0"/>
                <a:cs typeface="Century Gothic" charset="0"/>
              </a:rPr>
            </a:br>
            <a:r>
              <a:rPr lang="fr-FR" sz="900" dirty="0">
                <a:solidFill>
                  <a:srgbClr val="505050"/>
                </a:solidFill>
                <a:latin typeface="Century Gothic" charset="0"/>
                <a:ea typeface="Century Gothic" charset="0"/>
                <a:cs typeface="Century Gothic" charset="0"/>
              </a:rPr>
              <a:t>Rien n'y fait, menace ou prière </a:t>
            </a:r>
            <a:r>
              <a:rPr lang="fr-FR" sz="900" dirty="0">
                <a:latin typeface="Century Gothic" charset="0"/>
                <a:ea typeface="Century Gothic" charset="0"/>
                <a:cs typeface="Century Gothic" charset="0"/>
              </a:rPr>
              <a:t/>
            </a:r>
            <a:br>
              <a:rPr lang="fr-FR" sz="900" dirty="0">
                <a:latin typeface="Century Gothic" charset="0"/>
                <a:ea typeface="Century Gothic" charset="0"/>
                <a:cs typeface="Century Gothic" charset="0"/>
              </a:rPr>
            </a:br>
            <a:r>
              <a:rPr lang="fr-FR" sz="900" dirty="0">
                <a:solidFill>
                  <a:srgbClr val="505050"/>
                </a:solidFill>
                <a:latin typeface="Century Gothic" charset="0"/>
                <a:ea typeface="Century Gothic" charset="0"/>
                <a:cs typeface="Century Gothic" charset="0"/>
              </a:rPr>
              <a:t>L'un parle bien, l'autre se tait </a:t>
            </a:r>
            <a:r>
              <a:rPr lang="fr-FR" sz="900" dirty="0">
                <a:latin typeface="Century Gothic" charset="0"/>
                <a:ea typeface="Century Gothic" charset="0"/>
                <a:cs typeface="Century Gothic" charset="0"/>
              </a:rPr>
              <a:t/>
            </a:r>
            <a:br>
              <a:rPr lang="fr-FR" sz="900" dirty="0">
                <a:latin typeface="Century Gothic" charset="0"/>
                <a:ea typeface="Century Gothic" charset="0"/>
                <a:cs typeface="Century Gothic" charset="0"/>
              </a:rPr>
            </a:br>
            <a:r>
              <a:rPr lang="fr-FR" sz="900" dirty="0">
                <a:solidFill>
                  <a:srgbClr val="505050"/>
                </a:solidFill>
                <a:latin typeface="Century Gothic" charset="0"/>
                <a:ea typeface="Century Gothic" charset="0"/>
                <a:cs typeface="Century Gothic" charset="0"/>
              </a:rPr>
              <a:t>Et c'est l'autre que je préfère </a:t>
            </a:r>
            <a:r>
              <a:rPr lang="fr-FR" sz="900" dirty="0">
                <a:latin typeface="Century Gothic" charset="0"/>
                <a:ea typeface="Century Gothic" charset="0"/>
                <a:cs typeface="Century Gothic" charset="0"/>
              </a:rPr>
              <a:t/>
            </a:r>
            <a:br>
              <a:rPr lang="fr-FR" sz="900" dirty="0">
                <a:latin typeface="Century Gothic" charset="0"/>
                <a:ea typeface="Century Gothic" charset="0"/>
                <a:cs typeface="Century Gothic" charset="0"/>
              </a:rPr>
            </a:br>
            <a:r>
              <a:rPr lang="fr-FR" sz="900" dirty="0">
                <a:solidFill>
                  <a:srgbClr val="505050"/>
                </a:solidFill>
                <a:latin typeface="Century Gothic" charset="0"/>
                <a:ea typeface="Century Gothic" charset="0"/>
                <a:cs typeface="Century Gothic" charset="0"/>
              </a:rPr>
              <a:t>Il n'a rien dit, mais il me plaît </a:t>
            </a:r>
            <a:r>
              <a:rPr lang="fr-FR" sz="900" dirty="0">
                <a:latin typeface="Century Gothic" charset="0"/>
                <a:ea typeface="Century Gothic" charset="0"/>
                <a:cs typeface="Century Gothic" charset="0"/>
              </a:rPr>
              <a:t/>
            </a:r>
            <a:br>
              <a:rPr lang="fr-FR" sz="900" dirty="0">
                <a:latin typeface="Century Gothic" charset="0"/>
                <a:ea typeface="Century Gothic" charset="0"/>
                <a:cs typeface="Century Gothic" charset="0"/>
              </a:rPr>
            </a:br>
            <a:r>
              <a:rPr lang="fr-FR" sz="900" dirty="0">
                <a:latin typeface="Century Gothic" charset="0"/>
                <a:ea typeface="Century Gothic" charset="0"/>
                <a:cs typeface="Century Gothic" charset="0"/>
              </a:rPr>
              <a:t/>
            </a:r>
            <a:br>
              <a:rPr lang="fr-FR" sz="900" dirty="0">
                <a:latin typeface="Century Gothic" charset="0"/>
                <a:ea typeface="Century Gothic" charset="0"/>
                <a:cs typeface="Century Gothic" charset="0"/>
              </a:rPr>
            </a:br>
            <a:r>
              <a:rPr lang="fr-FR" sz="900" dirty="0">
                <a:solidFill>
                  <a:srgbClr val="505050"/>
                </a:solidFill>
                <a:latin typeface="Century Gothic" charset="0"/>
                <a:ea typeface="Century Gothic" charset="0"/>
                <a:cs typeface="Century Gothic" charset="0"/>
              </a:rPr>
              <a:t>L'amour </a:t>
            </a:r>
            <a:r>
              <a:rPr lang="fr-FR" sz="900" dirty="0">
                <a:latin typeface="Century Gothic" charset="0"/>
                <a:ea typeface="Century Gothic" charset="0"/>
                <a:cs typeface="Century Gothic" charset="0"/>
              </a:rPr>
              <a:t/>
            </a:r>
            <a:br>
              <a:rPr lang="fr-FR" sz="900" dirty="0">
                <a:latin typeface="Century Gothic" charset="0"/>
                <a:ea typeface="Century Gothic" charset="0"/>
                <a:cs typeface="Century Gothic" charset="0"/>
              </a:rPr>
            </a:br>
            <a:r>
              <a:rPr lang="fr-FR" sz="900" dirty="0">
                <a:solidFill>
                  <a:srgbClr val="505050"/>
                </a:solidFill>
                <a:latin typeface="Century Gothic" charset="0"/>
                <a:ea typeface="Century Gothic" charset="0"/>
                <a:cs typeface="Century Gothic" charset="0"/>
              </a:rPr>
              <a:t>L'amour </a:t>
            </a:r>
            <a:r>
              <a:rPr lang="fr-FR" sz="900" dirty="0">
                <a:latin typeface="Century Gothic" charset="0"/>
                <a:ea typeface="Century Gothic" charset="0"/>
                <a:cs typeface="Century Gothic" charset="0"/>
              </a:rPr>
              <a:t/>
            </a:r>
            <a:br>
              <a:rPr lang="fr-FR" sz="900" dirty="0">
                <a:latin typeface="Century Gothic" charset="0"/>
                <a:ea typeface="Century Gothic" charset="0"/>
                <a:cs typeface="Century Gothic" charset="0"/>
              </a:rPr>
            </a:br>
            <a:r>
              <a:rPr lang="fr-FR" sz="900" dirty="0">
                <a:solidFill>
                  <a:srgbClr val="505050"/>
                </a:solidFill>
                <a:latin typeface="Century Gothic" charset="0"/>
                <a:ea typeface="Century Gothic" charset="0"/>
                <a:cs typeface="Century Gothic" charset="0"/>
              </a:rPr>
              <a:t>L'amour </a:t>
            </a:r>
            <a:r>
              <a:rPr lang="fr-FR" sz="900" dirty="0">
                <a:latin typeface="Century Gothic" charset="0"/>
                <a:ea typeface="Century Gothic" charset="0"/>
                <a:cs typeface="Century Gothic" charset="0"/>
              </a:rPr>
              <a:t/>
            </a:r>
            <a:br>
              <a:rPr lang="fr-FR" sz="900" dirty="0">
                <a:latin typeface="Century Gothic" charset="0"/>
                <a:ea typeface="Century Gothic" charset="0"/>
                <a:cs typeface="Century Gothic" charset="0"/>
              </a:rPr>
            </a:br>
            <a:r>
              <a:rPr lang="fr-FR" sz="900" dirty="0">
                <a:solidFill>
                  <a:srgbClr val="505050"/>
                </a:solidFill>
                <a:latin typeface="Century Gothic" charset="0"/>
                <a:ea typeface="Century Gothic" charset="0"/>
                <a:cs typeface="Century Gothic" charset="0"/>
              </a:rPr>
              <a:t>L'amour </a:t>
            </a:r>
            <a:r>
              <a:rPr lang="fr-FR" sz="900" dirty="0">
                <a:latin typeface="Century Gothic" charset="0"/>
                <a:ea typeface="Century Gothic" charset="0"/>
                <a:cs typeface="Century Gothic" charset="0"/>
              </a:rPr>
              <a:t/>
            </a:r>
            <a:br>
              <a:rPr lang="fr-FR" sz="900" dirty="0">
                <a:latin typeface="Century Gothic" charset="0"/>
                <a:ea typeface="Century Gothic" charset="0"/>
                <a:cs typeface="Century Gothic" charset="0"/>
              </a:rPr>
            </a:br>
            <a:r>
              <a:rPr lang="fr-FR" sz="900" dirty="0">
                <a:latin typeface="Century Gothic" charset="0"/>
                <a:ea typeface="Century Gothic" charset="0"/>
                <a:cs typeface="Century Gothic" charset="0"/>
              </a:rPr>
              <a:t/>
            </a:r>
            <a:br>
              <a:rPr lang="fr-FR" sz="900" dirty="0">
                <a:latin typeface="Century Gothic" charset="0"/>
                <a:ea typeface="Century Gothic" charset="0"/>
                <a:cs typeface="Century Gothic" charset="0"/>
              </a:rPr>
            </a:br>
            <a:r>
              <a:rPr lang="fr-FR" sz="900" dirty="0">
                <a:solidFill>
                  <a:srgbClr val="505050"/>
                </a:solidFill>
                <a:latin typeface="Century Gothic" charset="0"/>
                <a:ea typeface="Century Gothic" charset="0"/>
                <a:cs typeface="Century Gothic" charset="0"/>
              </a:rPr>
              <a:t>L'amour est enfant de bohème </a:t>
            </a:r>
            <a:r>
              <a:rPr lang="fr-FR" sz="900" dirty="0">
                <a:latin typeface="Century Gothic" charset="0"/>
                <a:ea typeface="Century Gothic" charset="0"/>
                <a:cs typeface="Century Gothic" charset="0"/>
              </a:rPr>
              <a:t/>
            </a:r>
            <a:br>
              <a:rPr lang="fr-FR" sz="900" dirty="0">
                <a:latin typeface="Century Gothic" charset="0"/>
                <a:ea typeface="Century Gothic" charset="0"/>
                <a:cs typeface="Century Gothic" charset="0"/>
              </a:rPr>
            </a:br>
            <a:r>
              <a:rPr lang="fr-FR" sz="900" dirty="0">
                <a:solidFill>
                  <a:srgbClr val="505050"/>
                </a:solidFill>
                <a:latin typeface="Century Gothic" charset="0"/>
                <a:ea typeface="Century Gothic" charset="0"/>
                <a:cs typeface="Century Gothic" charset="0"/>
              </a:rPr>
              <a:t>Il n'a jamais, jamais, connu de loi </a:t>
            </a:r>
            <a:endParaRPr lang="fr-FR" sz="900" dirty="0" smtClean="0">
              <a:solidFill>
                <a:srgbClr val="505050"/>
              </a:solidFill>
              <a:latin typeface="Century Gothic" charset="0"/>
              <a:ea typeface="Century Gothic" charset="0"/>
              <a:cs typeface="Century Gothic" charset="0"/>
            </a:endParaRPr>
          </a:p>
          <a:p>
            <a:endParaRPr lang="fr-FR" sz="1100" dirty="0">
              <a:solidFill>
                <a:srgbClr val="505050"/>
              </a:solidFill>
              <a:latin typeface="Century Gothic" charset="0"/>
              <a:ea typeface="Century Gothic" charset="0"/>
              <a:cs typeface="Century Gothic" charset="0"/>
            </a:endParaRPr>
          </a:p>
          <a:p>
            <a:r>
              <a:rPr lang="fr-FR" sz="900" dirty="0">
                <a:solidFill>
                  <a:schemeClr val="bg2">
                    <a:lumMod val="25000"/>
                  </a:schemeClr>
                </a:solidFill>
                <a:latin typeface="Century Gothic" charset="0"/>
                <a:ea typeface="Century Gothic" charset="0"/>
                <a:cs typeface="Century Gothic" charset="0"/>
              </a:rPr>
              <a:t>Si tu ne m'aimes pas, je t'aime </a:t>
            </a:r>
            <a:br>
              <a:rPr lang="fr-FR" sz="900" dirty="0">
                <a:solidFill>
                  <a:schemeClr val="bg2">
                    <a:lumMod val="25000"/>
                  </a:schemeClr>
                </a:solidFill>
                <a:latin typeface="Century Gothic" charset="0"/>
                <a:ea typeface="Century Gothic" charset="0"/>
                <a:cs typeface="Century Gothic" charset="0"/>
              </a:rPr>
            </a:br>
            <a:r>
              <a:rPr lang="fr-FR" sz="900" dirty="0">
                <a:solidFill>
                  <a:schemeClr val="bg2">
                    <a:lumMod val="25000"/>
                  </a:schemeClr>
                </a:solidFill>
                <a:latin typeface="Century Gothic" charset="0"/>
                <a:ea typeface="Century Gothic" charset="0"/>
                <a:cs typeface="Century Gothic" charset="0"/>
              </a:rPr>
              <a:t>Et si je t'aime, prends garde à toi </a:t>
            </a:r>
            <a:br>
              <a:rPr lang="fr-FR" sz="900" dirty="0">
                <a:solidFill>
                  <a:schemeClr val="bg2">
                    <a:lumMod val="25000"/>
                  </a:schemeClr>
                </a:solidFill>
                <a:latin typeface="Century Gothic" charset="0"/>
                <a:ea typeface="Century Gothic" charset="0"/>
                <a:cs typeface="Century Gothic" charset="0"/>
              </a:rPr>
            </a:br>
            <a:r>
              <a:rPr lang="fr-FR" sz="900" dirty="0">
                <a:solidFill>
                  <a:schemeClr val="bg2">
                    <a:lumMod val="25000"/>
                  </a:schemeClr>
                </a:solidFill>
                <a:latin typeface="Century Gothic" charset="0"/>
                <a:ea typeface="Century Gothic" charset="0"/>
                <a:cs typeface="Century Gothic" charset="0"/>
              </a:rPr>
              <a:t>Prends garde à toi </a:t>
            </a:r>
            <a:br>
              <a:rPr lang="fr-FR" sz="900" dirty="0">
                <a:solidFill>
                  <a:schemeClr val="bg2">
                    <a:lumMod val="25000"/>
                  </a:schemeClr>
                </a:solidFill>
                <a:latin typeface="Century Gothic" charset="0"/>
                <a:ea typeface="Century Gothic" charset="0"/>
                <a:cs typeface="Century Gothic" charset="0"/>
              </a:rPr>
            </a:br>
            <a:r>
              <a:rPr lang="fr-FR" sz="900" dirty="0">
                <a:solidFill>
                  <a:schemeClr val="bg2">
                    <a:lumMod val="25000"/>
                  </a:schemeClr>
                </a:solidFill>
                <a:latin typeface="Century Gothic" charset="0"/>
                <a:ea typeface="Century Gothic" charset="0"/>
                <a:cs typeface="Century Gothic" charset="0"/>
              </a:rPr>
              <a:t>Si tu ne m'aimes pas, si tu ne m'aimes pas, je t'aime </a:t>
            </a:r>
            <a:br>
              <a:rPr lang="fr-FR" sz="900" dirty="0">
                <a:solidFill>
                  <a:schemeClr val="bg2">
                    <a:lumMod val="25000"/>
                  </a:schemeClr>
                </a:solidFill>
                <a:latin typeface="Century Gothic" charset="0"/>
                <a:ea typeface="Century Gothic" charset="0"/>
                <a:cs typeface="Century Gothic" charset="0"/>
              </a:rPr>
            </a:br>
            <a:r>
              <a:rPr lang="fr-FR" sz="900" dirty="0">
                <a:solidFill>
                  <a:schemeClr val="bg2">
                    <a:lumMod val="25000"/>
                  </a:schemeClr>
                </a:solidFill>
                <a:latin typeface="Century Gothic" charset="0"/>
                <a:ea typeface="Century Gothic" charset="0"/>
                <a:cs typeface="Century Gothic" charset="0"/>
              </a:rPr>
              <a:t>Prends garde à toi </a:t>
            </a:r>
            <a:br>
              <a:rPr lang="fr-FR" sz="900" dirty="0">
                <a:solidFill>
                  <a:schemeClr val="bg2">
                    <a:lumMod val="25000"/>
                  </a:schemeClr>
                </a:solidFill>
                <a:latin typeface="Century Gothic" charset="0"/>
                <a:ea typeface="Century Gothic" charset="0"/>
                <a:cs typeface="Century Gothic" charset="0"/>
              </a:rPr>
            </a:br>
            <a:r>
              <a:rPr lang="fr-FR" sz="900" dirty="0">
                <a:solidFill>
                  <a:schemeClr val="bg2">
                    <a:lumMod val="25000"/>
                  </a:schemeClr>
                </a:solidFill>
                <a:latin typeface="Century Gothic" charset="0"/>
                <a:ea typeface="Century Gothic" charset="0"/>
                <a:cs typeface="Century Gothic" charset="0"/>
              </a:rPr>
              <a:t>Mais si je t'aime, si je t'aime, prends garde à toi </a:t>
            </a:r>
            <a:endParaRPr lang="fr-FR" sz="900" dirty="0">
              <a:latin typeface="Century Gothic" charset="0"/>
              <a:ea typeface="Century Gothic" charset="0"/>
              <a:cs typeface="Century Gothic" charset="0"/>
            </a:endParaRPr>
          </a:p>
        </p:txBody>
      </p:sp>
      <p:sp>
        <p:nvSpPr>
          <p:cNvPr id="3" name="ZoneTexte 2"/>
          <p:cNvSpPr txBox="1"/>
          <p:nvPr/>
        </p:nvSpPr>
        <p:spPr>
          <a:xfrm>
            <a:off x="374587" y="186089"/>
            <a:ext cx="11590105" cy="2800767"/>
          </a:xfrm>
          <a:prstGeom prst="rect">
            <a:avLst/>
          </a:prstGeom>
          <a:noFill/>
          <a:ln w="25400">
            <a:solidFill>
              <a:srgbClr val="FFC000"/>
            </a:solidFill>
          </a:ln>
        </p:spPr>
        <p:txBody>
          <a:bodyPr wrap="square" rtlCol="0">
            <a:spAutoFit/>
          </a:bodyPr>
          <a:lstStyle/>
          <a:p>
            <a:pPr algn="ctr"/>
            <a:r>
              <a:rPr lang="fr-FR" b="1" dirty="0" smtClean="0">
                <a:solidFill>
                  <a:schemeClr val="accent2">
                    <a:lumMod val="50000"/>
                  </a:schemeClr>
                </a:solidFill>
                <a:latin typeface="Century Gothic" charset="0"/>
                <a:ea typeface="Century Gothic" charset="0"/>
                <a:cs typeface="Century Gothic" charset="0"/>
              </a:rPr>
              <a:t>La musique au XIXe siècle - L’opéra</a:t>
            </a:r>
          </a:p>
          <a:p>
            <a:pPr algn="ctr"/>
            <a:endParaRPr lang="fr-FR" sz="1400" b="1" dirty="0" smtClean="0">
              <a:solidFill>
                <a:schemeClr val="accent2">
                  <a:lumMod val="50000"/>
                </a:schemeClr>
              </a:solidFill>
              <a:latin typeface="Century Gothic" charset="0"/>
              <a:ea typeface="Century Gothic" charset="0"/>
              <a:cs typeface="Century Gothic" charset="0"/>
            </a:endParaRPr>
          </a:p>
          <a:p>
            <a:pPr algn="just"/>
            <a:r>
              <a:rPr lang="fr-FR" sz="1400" dirty="0" smtClean="0">
                <a:latin typeface="Century Gothic" charset="0"/>
                <a:ea typeface="Century Gothic" charset="0"/>
                <a:cs typeface="Century Gothic" charset="0"/>
              </a:rPr>
              <a:t>En Italie, Rossini renouvelle l’opéra en écrivant des œuvres enlevées, vivantes, comme </a:t>
            </a:r>
            <a:r>
              <a:rPr lang="fr-FR" sz="1400" i="1" dirty="0" smtClean="0">
                <a:latin typeface="Century Gothic" charset="0"/>
                <a:ea typeface="Century Gothic" charset="0"/>
                <a:cs typeface="Century Gothic" charset="0"/>
              </a:rPr>
              <a:t>le Barbier de Séville</a:t>
            </a:r>
            <a:r>
              <a:rPr lang="fr-FR" sz="1400" dirty="0" smtClean="0">
                <a:latin typeface="Century Gothic" charset="0"/>
                <a:ea typeface="Century Gothic" charset="0"/>
                <a:cs typeface="Century Gothic" charset="0"/>
              </a:rPr>
              <a:t> (1816). Elles lui valent un grand succès partout en Europe.</a:t>
            </a:r>
          </a:p>
          <a:p>
            <a:pPr algn="just"/>
            <a:endParaRPr lang="fr-FR" sz="1400" dirty="0" smtClean="0">
              <a:latin typeface="Century Gothic" charset="0"/>
              <a:ea typeface="Century Gothic" charset="0"/>
              <a:cs typeface="Century Gothic" charset="0"/>
            </a:endParaRPr>
          </a:p>
          <a:p>
            <a:pPr algn="just"/>
            <a:r>
              <a:rPr lang="fr-FR" sz="1400" dirty="0" err="1" smtClean="0">
                <a:latin typeface="Century Gothic" charset="0"/>
                <a:ea typeface="Century Gothic" charset="0"/>
                <a:cs typeface="Century Gothic" charset="0"/>
              </a:rPr>
              <a:t>Giuseppi</a:t>
            </a:r>
            <a:r>
              <a:rPr lang="fr-FR" sz="1400" dirty="0" smtClean="0">
                <a:latin typeface="Century Gothic" charset="0"/>
                <a:ea typeface="Century Gothic" charset="0"/>
                <a:cs typeface="Century Gothic" charset="0"/>
              </a:rPr>
              <a:t> Verdi veut surtout raconter des histoires pleines de passion, d’évènements dramatiques, de combats pour la liberté. Il accorde une place importante aux chœurs. </a:t>
            </a:r>
          </a:p>
          <a:p>
            <a:pPr algn="just"/>
            <a:endParaRPr lang="fr-FR" sz="1400" dirty="0" smtClean="0">
              <a:latin typeface="Century Gothic" charset="0"/>
              <a:ea typeface="Century Gothic" charset="0"/>
              <a:cs typeface="Century Gothic" charset="0"/>
            </a:endParaRPr>
          </a:p>
          <a:p>
            <a:pPr algn="just"/>
            <a:r>
              <a:rPr lang="fr-FR" sz="1400" dirty="0" smtClean="0">
                <a:latin typeface="Century Gothic" charset="0"/>
                <a:ea typeface="Century Gothic" charset="0"/>
                <a:cs typeface="Century Gothic" charset="0"/>
              </a:rPr>
              <a:t>Au cours du XIXe siècle, Paris est une des capitales européennes de l’opéra. Georges Bizet y fait représenter </a:t>
            </a:r>
            <a:r>
              <a:rPr lang="fr-FR" sz="1400" i="1" dirty="0" smtClean="0">
                <a:latin typeface="Century Gothic" charset="0"/>
                <a:ea typeface="Century Gothic" charset="0"/>
                <a:cs typeface="Century Gothic" charset="0"/>
              </a:rPr>
              <a:t>Carmen</a:t>
            </a:r>
            <a:r>
              <a:rPr lang="fr-FR" sz="1400" dirty="0" smtClean="0">
                <a:latin typeface="Century Gothic" charset="0"/>
                <a:ea typeface="Century Gothic" charset="0"/>
                <a:cs typeface="Century Gothic" charset="0"/>
              </a:rPr>
              <a:t> en 1875.</a:t>
            </a:r>
          </a:p>
          <a:p>
            <a:pPr algn="just"/>
            <a:r>
              <a:rPr lang="fr-FR" sz="1400" dirty="0" smtClean="0">
                <a:latin typeface="Century Gothic" charset="0"/>
                <a:ea typeface="Century Gothic" charset="0"/>
                <a:cs typeface="Century Gothic" charset="0"/>
              </a:rPr>
              <a:t>C’est l’opéra le plus populaire et le plus connu de nos jours. Il raconte l’histoire de don José, qui, aveuglé par son amour pour Carmen, en viendra à la tuer.</a:t>
            </a:r>
          </a:p>
          <a:p>
            <a:pPr algn="just"/>
            <a:endParaRPr lang="fr-FR" dirty="0"/>
          </a:p>
        </p:txBody>
      </p:sp>
      <p:sp>
        <p:nvSpPr>
          <p:cNvPr id="4" name="Rectangle 3"/>
          <p:cNvSpPr/>
          <p:nvPr/>
        </p:nvSpPr>
        <p:spPr>
          <a:xfrm>
            <a:off x="4052852" y="3450321"/>
            <a:ext cx="5044654" cy="923330"/>
          </a:xfrm>
          <a:prstGeom prst="rect">
            <a:avLst/>
          </a:prstGeom>
        </p:spPr>
        <p:txBody>
          <a:bodyPr wrap="square">
            <a:spAutoFit/>
          </a:bodyPr>
          <a:lstStyle/>
          <a:p>
            <a:r>
              <a:rPr lang="fr-FR" dirty="0" smtClean="0"/>
              <a:t>Maria Callas chante </a:t>
            </a:r>
            <a:r>
              <a:rPr lang="fr-FR" i="1" dirty="0" smtClean="0"/>
              <a:t>L’amour est un oiseau rebelle</a:t>
            </a:r>
            <a:r>
              <a:rPr lang="fr-FR" dirty="0" smtClean="0"/>
              <a:t>, extrait de l’opéra </a:t>
            </a:r>
            <a:r>
              <a:rPr lang="fr-FR" i="1" dirty="0" smtClean="0"/>
              <a:t>Carmen</a:t>
            </a:r>
            <a:r>
              <a:rPr lang="fr-FR" dirty="0" smtClean="0"/>
              <a:t>.</a:t>
            </a:r>
          </a:p>
          <a:p>
            <a:r>
              <a:rPr lang="fr-FR" dirty="0" smtClean="0"/>
              <a:t>https</a:t>
            </a:r>
            <a:r>
              <a:rPr lang="fr-FR" dirty="0"/>
              <a:t>://</a:t>
            </a:r>
            <a:r>
              <a:rPr lang="fr-FR" dirty="0" err="1"/>
              <a:t>www.youtube.com</a:t>
            </a:r>
            <a:r>
              <a:rPr lang="fr-FR" dirty="0"/>
              <a:t>/</a:t>
            </a:r>
            <a:r>
              <a:rPr lang="fr-FR" dirty="0" err="1"/>
              <a:t>watch?v</a:t>
            </a:r>
            <a:r>
              <a:rPr lang="fr-FR" dirty="0"/>
              <a:t>=lspRhX5Vhhg</a:t>
            </a:r>
          </a:p>
        </p:txBody>
      </p:sp>
      <p:sp>
        <p:nvSpPr>
          <p:cNvPr id="5" name="Rectangle 4"/>
          <p:cNvSpPr/>
          <p:nvPr/>
        </p:nvSpPr>
        <p:spPr>
          <a:xfrm>
            <a:off x="6941971" y="5934670"/>
            <a:ext cx="4662870" cy="923330"/>
          </a:xfrm>
          <a:prstGeom prst="rect">
            <a:avLst/>
          </a:prstGeom>
        </p:spPr>
        <p:txBody>
          <a:bodyPr wrap="square">
            <a:spAutoFit/>
          </a:bodyPr>
          <a:lstStyle/>
          <a:p>
            <a:r>
              <a:rPr lang="fr-FR" dirty="0" smtClean="0"/>
              <a:t>Le même extrait joué dans un opéra : https</a:t>
            </a:r>
            <a:r>
              <a:rPr lang="fr-FR" dirty="0"/>
              <a:t>://</a:t>
            </a:r>
            <a:r>
              <a:rPr lang="fr-FR" dirty="0" err="1"/>
              <a:t>www.youtube.com</a:t>
            </a:r>
            <a:r>
              <a:rPr lang="fr-FR" dirty="0"/>
              <a:t>/</a:t>
            </a:r>
            <a:r>
              <a:rPr lang="fr-FR" dirty="0" err="1"/>
              <a:t>watch?v</a:t>
            </a:r>
            <a:r>
              <a:rPr lang="fr-FR" dirty="0"/>
              <a:t>=LPBm7MwYLhg</a:t>
            </a:r>
          </a:p>
        </p:txBody>
      </p:sp>
      <p:pic>
        <p:nvPicPr>
          <p:cNvPr id="7" name="Image 6"/>
          <p:cNvPicPr>
            <a:picLocks noChangeAspect="1"/>
          </p:cNvPicPr>
          <p:nvPr/>
        </p:nvPicPr>
        <p:blipFill>
          <a:blip r:embed="rId2"/>
          <a:stretch>
            <a:fillRect/>
          </a:stretch>
        </p:blipFill>
        <p:spPr>
          <a:xfrm>
            <a:off x="2903371" y="4764384"/>
            <a:ext cx="4038600" cy="2019300"/>
          </a:xfrm>
          <a:prstGeom prst="rect">
            <a:avLst/>
          </a:prstGeom>
        </p:spPr>
      </p:pic>
      <p:pic>
        <p:nvPicPr>
          <p:cNvPr id="8" name="Image 7"/>
          <p:cNvPicPr>
            <a:picLocks noChangeAspect="1"/>
          </p:cNvPicPr>
          <p:nvPr/>
        </p:nvPicPr>
        <p:blipFill rotWithShape="1">
          <a:blip r:embed="rId3"/>
          <a:srcRect r="37246"/>
          <a:stretch/>
        </p:blipFill>
        <p:spPr>
          <a:xfrm>
            <a:off x="9097506" y="3304858"/>
            <a:ext cx="1533059" cy="2137585"/>
          </a:xfrm>
          <a:prstGeom prst="rect">
            <a:avLst/>
          </a:prstGeom>
        </p:spPr>
      </p:pic>
    </p:spTree>
    <p:extLst>
      <p:ext uri="{BB962C8B-B14F-4D97-AF65-F5344CB8AC3E}">
        <p14:creationId xmlns:p14="http://schemas.microsoft.com/office/powerpoint/2010/main" val="454815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904759" y="216976"/>
            <a:ext cx="5046694" cy="3160556"/>
          </a:xfrm>
          <a:prstGeom prst="rect">
            <a:avLst/>
          </a:prstGeom>
        </p:spPr>
      </p:pic>
      <p:pic>
        <p:nvPicPr>
          <p:cNvPr id="4" name="Image 3"/>
          <p:cNvPicPr>
            <a:picLocks noChangeAspect="1"/>
          </p:cNvPicPr>
          <p:nvPr/>
        </p:nvPicPr>
        <p:blipFill>
          <a:blip r:embed="rId3"/>
          <a:stretch>
            <a:fillRect/>
          </a:stretch>
        </p:blipFill>
        <p:spPr>
          <a:xfrm>
            <a:off x="275418" y="3061155"/>
            <a:ext cx="5598440" cy="3571021"/>
          </a:xfrm>
          <a:prstGeom prst="rect">
            <a:avLst/>
          </a:prstGeom>
        </p:spPr>
      </p:pic>
      <p:sp>
        <p:nvSpPr>
          <p:cNvPr id="5" name="ZoneTexte 4"/>
          <p:cNvSpPr txBox="1"/>
          <p:nvPr/>
        </p:nvSpPr>
        <p:spPr>
          <a:xfrm>
            <a:off x="120436" y="216976"/>
            <a:ext cx="5598440" cy="2585323"/>
          </a:xfrm>
          <a:prstGeom prst="rect">
            <a:avLst/>
          </a:prstGeom>
          <a:noFill/>
        </p:spPr>
        <p:txBody>
          <a:bodyPr wrap="square" rtlCol="0">
            <a:spAutoFit/>
          </a:bodyPr>
          <a:lstStyle/>
          <a:p>
            <a:pPr algn="ctr"/>
            <a:r>
              <a:rPr lang="fr-FR" b="1" dirty="0" smtClean="0">
                <a:latin typeface="Century Gothic" charset="0"/>
                <a:ea typeface="Century Gothic" charset="0"/>
                <a:cs typeface="Century Gothic" charset="0"/>
              </a:rPr>
              <a:t>Le Paris de Haussmann et l’opéra Garnier</a:t>
            </a:r>
          </a:p>
          <a:p>
            <a:endParaRPr lang="fr-FR" sz="1200" dirty="0" smtClean="0">
              <a:latin typeface="Century Gothic" charset="0"/>
              <a:ea typeface="Century Gothic" charset="0"/>
              <a:cs typeface="Century Gothic" charset="0"/>
            </a:endParaRPr>
          </a:p>
          <a:p>
            <a:r>
              <a:rPr lang="fr-FR" sz="1200" dirty="0" smtClean="0">
                <a:latin typeface="Century Gothic" charset="0"/>
                <a:ea typeface="Century Gothic" charset="0"/>
                <a:cs typeface="Century Gothic" charset="0"/>
              </a:rPr>
              <a:t>Sous le Second Empire, Georges Eugène Haussmann, préfet de la Seine de 1853 à 1869, entreprend de grands travaux de rénovation de Paris. Il ouvre de larges avenues, crée des gares et des ponts. Il fait réaliser des jardins et des parcs. </a:t>
            </a:r>
          </a:p>
          <a:p>
            <a:r>
              <a:rPr lang="fr-FR" sz="1200" dirty="0" smtClean="0">
                <a:latin typeface="Century Gothic" charset="0"/>
                <a:ea typeface="Century Gothic" charset="0"/>
                <a:cs typeface="Century Gothic" charset="0"/>
              </a:rPr>
              <a:t>Les façades des immeubles haussmanniens sont sévères : elles sont </a:t>
            </a:r>
            <a:r>
              <a:rPr lang="fr-FR" sz="1200" b="1" dirty="0" smtClean="0">
                <a:solidFill>
                  <a:srgbClr val="C00000"/>
                </a:solidFill>
                <a:latin typeface="Century Gothic" charset="0"/>
                <a:ea typeface="Century Gothic" charset="0"/>
                <a:cs typeface="Century Gothic" charset="0"/>
              </a:rPr>
              <a:t>rectilignes</a:t>
            </a:r>
            <a:r>
              <a:rPr lang="fr-FR" sz="1200" dirty="0" smtClean="0">
                <a:solidFill>
                  <a:srgbClr val="C00000"/>
                </a:solidFill>
                <a:latin typeface="Century Gothic" charset="0"/>
                <a:ea typeface="Century Gothic" charset="0"/>
                <a:cs typeface="Century Gothic" charset="0"/>
              </a:rPr>
              <a:t> </a:t>
            </a:r>
            <a:r>
              <a:rPr lang="fr-FR" sz="1200" dirty="0" smtClean="0">
                <a:latin typeface="Century Gothic" charset="0"/>
                <a:ea typeface="Century Gothic" charset="0"/>
                <a:cs typeface="Century Gothic" charset="0"/>
              </a:rPr>
              <a:t>et sans couleurs. Sur l’avenue, on peut voir les éclairages, les devantures des boutiques, des cafés et des restaurants.</a:t>
            </a:r>
          </a:p>
          <a:p>
            <a:r>
              <a:rPr lang="fr-FR" sz="1200" dirty="0" smtClean="0">
                <a:latin typeface="Century Gothic" charset="0"/>
                <a:ea typeface="Century Gothic" charset="0"/>
                <a:cs typeface="Century Gothic" charset="0"/>
              </a:rPr>
              <a:t>Napoléon III commande un nouvel opéra : Charles Garnier, son architecte bâtit un monument qui s’oppose à l’austérité de l’avenue. Pour cela, il multiplie les formes rondes comme le </a:t>
            </a:r>
            <a:r>
              <a:rPr lang="fr-FR" sz="1200" b="1" dirty="0" smtClean="0">
                <a:solidFill>
                  <a:srgbClr val="C00000"/>
                </a:solidFill>
                <a:latin typeface="Century Gothic" charset="0"/>
                <a:ea typeface="Century Gothic" charset="0"/>
                <a:cs typeface="Century Gothic" charset="0"/>
              </a:rPr>
              <a:t>dôme</a:t>
            </a:r>
            <a:r>
              <a:rPr lang="fr-FR" sz="1200" dirty="0" smtClean="0">
                <a:latin typeface="Century Gothic" charset="0"/>
                <a:ea typeface="Century Gothic" charset="0"/>
                <a:cs typeface="Century Gothic" charset="0"/>
              </a:rPr>
              <a:t> qui le surplombe, les sculptures, les marbres et les dorures sur ses façades..</a:t>
            </a:r>
          </a:p>
        </p:txBody>
      </p:sp>
      <p:sp>
        <p:nvSpPr>
          <p:cNvPr id="6" name="ZoneTexte 5"/>
          <p:cNvSpPr txBox="1"/>
          <p:nvPr/>
        </p:nvSpPr>
        <p:spPr>
          <a:xfrm>
            <a:off x="6710766" y="5579390"/>
            <a:ext cx="5240687" cy="1015663"/>
          </a:xfrm>
          <a:prstGeom prst="rect">
            <a:avLst/>
          </a:prstGeom>
          <a:noFill/>
        </p:spPr>
        <p:txBody>
          <a:bodyPr wrap="square" rtlCol="0">
            <a:spAutoFit/>
          </a:bodyPr>
          <a:lstStyle/>
          <a:p>
            <a:pPr algn="ctr"/>
            <a:r>
              <a:rPr lang="fr-FR" b="1" dirty="0" smtClean="0">
                <a:solidFill>
                  <a:srgbClr val="C00000"/>
                </a:solidFill>
              </a:rPr>
              <a:t>Lexique </a:t>
            </a:r>
          </a:p>
          <a:p>
            <a:r>
              <a:rPr lang="fr-FR" sz="1400" b="1" dirty="0" smtClean="0">
                <a:solidFill>
                  <a:srgbClr val="C00000"/>
                </a:solidFill>
                <a:latin typeface="+mj-lt"/>
              </a:rPr>
              <a:t>Rectiligne</a:t>
            </a:r>
            <a:r>
              <a:rPr lang="fr-FR" sz="1400" dirty="0" smtClean="0">
                <a:latin typeface="+mj-lt"/>
              </a:rPr>
              <a:t> : en ligne droite</a:t>
            </a:r>
          </a:p>
          <a:p>
            <a:r>
              <a:rPr lang="fr-FR" sz="1400" dirty="0" smtClean="0">
                <a:latin typeface="+mj-lt"/>
              </a:rPr>
              <a:t>Un </a:t>
            </a:r>
            <a:r>
              <a:rPr lang="fr-FR" sz="1400" b="1" dirty="0" smtClean="0">
                <a:solidFill>
                  <a:srgbClr val="C00000"/>
                </a:solidFill>
                <a:latin typeface="+mj-lt"/>
              </a:rPr>
              <a:t>dôme</a:t>
            </a:r>
            <a:r>
              <a:rPr lang="fr-FR" sz="1400" dirty="0" smtClean="0">
                <a:latin typeface="+mj-lt"/>
              </a:rPr>
              <a:t> : un toit élevé, de forme arrondie, qui surmonte certains monuments.</a:t>
            </a:r>
            <a:endParaRPr lang="fr-FR" sz="1400" dirty="0">
              <a:latin typeface="+mj-lt"/>
            </a:endParaRPr>
          </a:p>
        </p:txBody>
      </p:sp>
      <p:sp>
        <p:nvSpPr>
          <p:cNvPr id="7" name="ZoneTexte 6"/>
          <p:cNvSpPr txBox="1"/>
          <p:nvPr/>
        </p:nvSpPr>
        <p:spPr>
          <a:xfrm>
            <a:off x="6137329" y="3501897"/>
            <a:ext cx="5993000" cy="2031325"/>
          </a:xfrm>
          <a:prstGeom prst="rect">
            <a:avLst/>
          </a:prstGeom>
          <a:noFill/>
        </p:spPr>
        <p:txBody>
          <a:bodyPr wrap="square" rtlCol="0">
            <a:spAutoFit/>
          </a:bodyPr>
          <a:lstStyle/>
          <a:p>
            <a:pPr algn="ctr"/>
            <a:r>
              <a:rPr lang="fr-FR" b="1" dirty="0" smtClean="0">
                <a:latin typeface="Century Gothic" charset="0"/>
                <a:ea typeface="Century Gothic" charset="0"/>
                <a:cs typeface="Century Gothic" charset="0"/>
              </a:rPr>
              <a:t>L’architecture industrielle : les gares</a:t>
            </a:r>
          </a:p>
          <a:p>
            <a:endParaRPr lang="fr-FR" sz="1200" dirty="0" smtClean="0">
              <a:latin typeface="Century Gothic" charset="0"/>
              <a:ea typeface="Century Gothic" charset="0"/>
              <a:cs typeface="Century Gothic" charset="0"/>
            </a:endParaRPr>
          </a:p>
          <a:p>
            <a:r>
              <a:rPr lang="fr-FR" sz="1200" dirty="0" smtClean="0">
                <a:latin typeface="Century Gothic" charset="0"/>
                <a:ea typeface="Century Gothic" charset="0"/>
                <a:cs typeface="Century Gothic" charset="0"/>
              </a:rPr>
              <a:t>Au XIXe siècle, les architectes et les ingénieurs apprennent à se servir du métal comme matériau principal. Le fer, l’acier et la fonte permettent des constructions beaucoup plus grandes et hautes qu’auparavant. Ils seront utilisés pour construire les nouveaux types de bâtiments, très vastes, que nécessite le développement du chemin de fer : les gares.</a:t>
            </a:r>
          </a:p>
          <a:p>
            <a:endParaRPr lang="fr-FR" sz="1200" dirty="0">
              <a:latin typeface="Century Gothic" charset="0"/>
              <a:ea typeface="Century Gothic" charset="0"/>
              <a:cs typeface="Century Gothic" charset="0"/>
            </a:endParaRPr>
          </a:p>
          <a:p>
            <a:r>
              <a:rPr lang="fr-FR" sz="1200" dirty="0" smtClean="0">
                <a:latin typeface="Century Gothic" charset="0"/>
                <a:ea typeface="Century Gothic" charset="0"/>
                <a:cs typeface="Century Gothic" charset="0"/>
              </a:rPr>
              <a:t>En image, la gare d’Orsay à Paris qui a été transformée et aujourd’hui est un musée.</a:t>
            </a:r>
          </a:p>
        </p:txBody>
      </p:sp>
    </p:spTree>
    <p:extLst>
      <p:ext uri="{BB962C8B-B14F-4D97-AF65-F5344CB8AC3E}">
        <p14:creationId xmlns:p14="http://schemas.microsoft.com/office/powerpoint/2010/main" val="552242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236423" y="143548"/>
            <a:ext cx="5598440" cy="1661993"/>
          </a:xfrm>
          <a:prstGeom prst="rect">
            <a:avLst/>
          </a:prstGeom>
          <a:noFill/>
        </p:spPr>
        <p:txBody>
          <a:bodyPr wrap="square" rtlCol="0">
            <a:spAutoFit/>
          </a:bodyPr>
          <a:lstStyle/>
          <a:p>
            <a:pPr algn="ctr"/>
            <a:r>
              <a:rPr lang="fr-FR" b="1" dirty="0" smtClean="0">
                <a:latin typeface="Century Gothic" charset="0"/>
                <a:ea typeface="Century Gothic" charset="0"/>
                <a:cs typeface="Century Gothic" charset="0"/>
              </a:rPr>
              <a:t>La poésie au XIXe siècle</a:t>
            </a:r>
          </a:p>
          <a:p>
            <a:endParaRPr lang="fr-FR" sz="1200" dirty="0" smtClean="0">
              <a:latin typeface="Century Gothic" charset="0"/>
              <a:ea typeface="Century Gothic" charset="0"/>
              <a:cs typeface="Century Gothic" charset="0"/>
            </a:endParaRPr>
          </a:p>
          <a:p>
            <a:r>
              <a:rPr lang="fr-FR" sz="1200" dirty="0" smtClean="0">
                <a:latin typeface="Century Gothic" charset="0"/>
                <a:ea typeface="Century Gothic" charset="0"/>
                <a:cs typeface="Century Gothic" charset="0"/>
              </a:rPr>
              <a:t>Au début du XIXe siècle, les poètes comme Lamartine, Musset et Hugo expriment avec force ce qu’ils ressentent devant la vie, l’amour, la mort, la société. Vers 1850, Charles Baudelaire (1821-1867), trouvant que  « tout a été dit » , cherche d’autres mots pour décrire la beauté qu’il défend avant tout. A la fin du siècle, Paul Verlaine (1844-1896) veut créer dans ses textes « de la musique avant toute chose ».</a:t>
            </a:r>
          </a:p>
        </p:txBody>
      </p:sp>
      <p:sp>
        <p:nvSpPr>
          <p:cNvPr id="4" name="Rectangle 3"/>
          <p:cNvSpPr/>
          <p:nvPr/>
        </p:nvSpPr>
        <p:spPr>
          <a:xfrm>
            <a:off x="9035643" y="1809217"/>
            <a:ext cx="2799220" cy="4339650"/>
          </a:xfrm>
          <a:prstGeom prst="rect">
            <a:avLst/>
          </a:prstGeom>
          <a:ln>
            <a:solidFill>
              <a:srgbClr val="FFC000"/>
            </a:solidFill>
          </a:ln>
        </p:spPr>
        <p:txBody>
          <a:bodyPr wrap="square">
            <a:spAutoFit/>
          </a:bodyPr>
          <a:lstStyle/>
          <a:p>
            <a:pPr fontAlgn="base"/>
            <a:r>
              <a:rPr lang="fr-FR" sz="1200" b="1" dirty="0">
                <a:latin typeface="inherit" charset="0"/>
              </a:rPr>
              <a:t>Le chat</a:t>
            </a:r>
          </a:p>
          <a:p>
            <a:pPr fontAlgn="base"/>
            <a:endParaRPr lang="fr-FR" sz="1200" dirty="0" smtClean="0">
              <a:solidFill>
                <a:srgbClr val="333333"/>
              </a:solidFill>
              <a:latin typeface="inherit" charset="0"/>
            </a:endParaRPr>
          </a:p>
          <a:p>
            <a:pPr fontAlgn="base"/>
            <a:r>
              <a:rPr lang="fr-FR" sz="1200" dirty="0" smtClean="0">
                <a:solidFill>
                  <a:srgbClr val="333333"/>
                </a:solidFill>
                <a:latin typeface="inherit" charset="0"/>
              </a:rPr>
              <a:t>De sa fourrure blonde et brune</a:t>
            </a:r>
          </a:p>
          <a:p>
            <a:pPr fontAlgn="base"/>
            <a:r>
              <a:rPr lang="fr-FR" sz="1200" dirty="0" smtClean="0">
                <a:solidFill>
                  <a:srgbClr val="333333"/>
                </a:solidFill>
                <a:latin typeface="inherit" charset="0"/>
              </a:rPr>
              <a:t>Sort un parfum si doux, qu’un soir</a:t>
            </a:r>
          </a:p>
          <a:p>
            <a:pPr fontAlgn="base"/>
            <a:r>
              <a:rPr lang="fr-FR" sz="1200" dirty="0" smtClean="0">
                <a:solidFill>
                  <a:srgbClr val="333333"/>
                </a:solidFill>
                <a:latin typeface="inherit" charset="0"/>
              </a:rPr>
              <a:t>J’en fus embaumé, pour l’avoir</a:t>
            </a:r>
          </a:p>
          <a:p>
            <a:pPr fontAlgn="base"/>
            <a:r>
              <a:rPr lang="fr-FR" sz="1200" dirty="0" smtClean="0">
                <a:solidFill>
                  <a:srgbClr val="333333"/>
                </a:solidFill>
                <a:latin typeface="inherit" charset="0"/>
              </a:rPr>
              <a:t>Caressée une fois, rien qu’une.</a:t>
            </a:r>
          </a:p>
          <a:p>
            <a:pPr fontAlgn="base"/>
            <a:endParaRPr lang="fr-FR" sz="1200" dirty="0" smtClean="0">
              <a:solidFill>
                <a:srgbClr val="333333"/>
              </a:solidFill>
              <a:latin typeface="inherit" charset="0"/>
            </a:endParaRPr>
          </a:p>
          <a:p>
            <a:pPr fontAlgn="base"/>
            <a:r>
              <a:rPr lang="fr-FR" sz="1200" dirty="0" smtClean="0">
                <a:solidFill>
                  <a:srgbClr val="333333"/>
                </a:solidFill>
                <a:latin typeface="inherit" charset="0"/>
              </a:rPr>
              <a:t>C’est l’esprit familier du lieu ;</a:t>
            </a:r>
          </a:p>
          <a:p>
            <a:pPr fontAlgn="base"/>
            <a:r>
              <a:rPr lang="fr-FR" sz="1200" dirty="0" smtClean="0">
                <a:solidFill>
                  <a:srgbClr val="333333"/>
                </a:solidFill>
                <a:latin typeface="inherit" charset="0"/>
              </a:rPr>
              <a:t>Il juge, il préside, il inspire</a:t>
            </a:r>
          </a:p>
          <a:p>
            <a:pPr fontAlgn="base"/>
            <a:r>
              <a:rPr lang="fr-FR" sz="1200" dirty="0" smtClean="0">
                <a:solidFill>
                  <a:srgbClr val="333333"/>
                </a:solidFill>
                <a:latin typeface="inherit" charset="0"/>
              </a:rPr>
              <a:t>Toutes choses dans son empire;</a:t>
            </a:r>
          </a:p>
          <a:p>
            <a:pPr fontAlgn="base"/>
            <a:r>
              <a:rPr lang="fr-FR" sz="1200" dirty="0" smtClean="0">
                <a:solidFill>
                  <a:srgbClr val="333333"/>
                </a:solidFill>
                <a:latin typeface="inherit" charset="0"/>
              </a:rPr>
              <a:t>Peut-être est-il fée, est-il dieu ?</a:t>
            </a:r>
          </a:p>
          <a:p>
            <a:pPr fontAlgn="base"/>
            <a:endParaRPr lang="fr-FR" sz="1200" dirty="0">
              <a:solidFill>
                <a:srgbClr val="333333"/>
              </a:solidFill>
              <a:latin typeface="inherit" charset="0"/>
            </a:endParaRPr>
          </a:p>
          <a:p>
            <a:pPr fontAlgn="base"/>
            <a:r>
              <a:rPr lang="fr-FR" sz="1200" dirty="0" smtClean="0">
                <a:solidFill>
                  <a:srgbClr val="333333"/>
                </a:solidFill>
                <a:latin typeface="inherit" charset="0"/>
              </a:rPr>
              <a:t>Quand mes yeux, vers ce chat que j’aime </a:t>
            </a:r>
          </a:p>
          <a:p>
            <a:pPr fontAlgn="base"/>
            <a:r>
              <a:rPr lang="fr-FR" sz="1200" dirty="0" smtClean="0">
                <a:solidFill>
                  <a:srgbClr val="333333"/>
                </a:solidFill>
                <a:latin typeface="inherit" charset="0"/>
              </a:rPr>
              <a:t>Tirés comme par un aimant,</a:t>
            </a:r>
          </a:p>
          <a:p>
            <a:pPr fontAlgn="base"/>
            <a:r>
              <a:rPr lang="fr-FR" sz="1200" dirty="0" smtClean="0">
                <a:solidFill>
                  <a:srgbClr val="333333"/>
                </a:solidFill>
                <a:latin typeface="inherit" charset="0"/>
              </a:rPr>
              <a:t>Se retournent docilement,</a:t>
            </a:r>
          </a:p>
          <a:p>
            <a:pPr fontAlgn="base"/>
            <a:r>
              <a:rPr lang="fr-FR" sz="1200" dirty="0" smtClean="0">
                <a:solidFill>
                  <a:srgbClr val="333333"/>
                </a:solidFill>
                <a:latin typeface="inherit" charset="0"/>
              </a:rPr>
              <a:t>Et que je regarde en moi-même,</a:t>
            </a:r>
          </a:p>
          <a:p>
            <a:pPr fontAlgn="base"/>
            <a:endParaRPr lang="fr-FR" sz="1200" dirty="0">
              <a:solidFill>
                <a:srgbClr val="333333"/>
              </a:solidFill>
              <a:latin typeface="inherit" charset="0"/>
            </a:endParaRPr>
          </a:p>
          <a:p>
            <a:pPr fontAlgn="base"/>
            <a:r>
              <a:rPr lang="fr-FR" sz="1200" dirty="0" smtClean="0">
                <a:solidFill>
                  <a:srgbClr val="333333"/>
                </a:solidFill>
                <a:latin typeface="inherit" charset="0"/>
              </a:rPr>
              <a:t>Je vois avec étonnement</a:t>
            </a:r>
          </a:p>
          <a:p>
            <a:pPr fontAlgn="base"/>
            <a:r>
              <a:rPr lang="fr-FR" sz="1200" dirty="0" smtClean="0">
                <a:solidFill>
                  <a:srgbClr val="333333"/>
                </a:solidFill>
                <a:latin typeface="inherit" charset="0"/>
              </a:rPr>
              <a:t>Le feu de ses prunelles pâles,</a:t>
            </a:r>
          </a:p>
          <a:p>
            <a:pPr fontAlgn="base"/>
            <a:r>
              <a:rPr lang="fr-FR" sz="1200" dirty="0" smtClean="0">
                <a:solidFill>
                  <a:srgbClr val="333333"/>
                </a:solidFill>
                <a:latin typeface="inherit" charset="0"/>
              </a:rPr>
              <a:t>Clairs fanaux, vivantes opales,</a:t>
            </a:r>
          </a:p>
          <a:p>
            <a:pPr fontAlgn="base"/>
            <a:r>
              <a:rPr lang="fr-FR" sz="1200" dirty="0" smtClean="0">
                <a:solidFill>
                  <a:srgbClr val="333333"/>
                </a:solidFill>
                <a:latin typeface="inherit" charset="0"/>
              </a:rPr>
              <a:t>Qui me regardent fixement.</a:t>
            </a:r>
          </a:p>
          <a:p>
            <a:pPr fontAlgn="base"/>
            <a:endParaRPr lang="fr-FR" sz="1200" dirty="0">
              <a:solidFill>
                <a:srgbClr val="333333"/>
              </a:solidFill>
              <a:latin typeface="inherit" charset="0"/>
            </a:endParaRPr>
          </a:p>
          <a:p>
            <a:pPr fontAlgn="base"/>
            <a:r>
              <a:rPr lang="fr-FR" sz="1200" dirty="0">
                <a:solidFill>
                  <a:srgbClr val="333333"/>
                </a:solidFill>
                <a:latin typeface="inherit" charset="0"/>
              </a:rPr>
              <a:t>Charles Baudelaire, </a:t>
            </a:r>
            <a:r>
              <a:rPr lang="fr-FR" sz="1200" i="1" dirty="0">
                <a:solidFill>
                  <a:srgbClr val="333333"/>
                </a:solidFill>
                <a:latin typeface="inherit" charset="0"/>
              </a:rPr>
              <a:t>Les fleurs du mal</a:t>
            </a:r>
            <a:endParaRPr lang="fr-FR" sz="1200" b="0" i="0" u="none" strike="noStrike" dirty="0">
              <a:solidFill>
                <a:srgbClr val="333333"/>
              </a:solidFill>
              <a:effectLst/>
              <a:latin typeface="inherit" charset="0"/>
            </a:endParaRPr>
          </a:p>
        </p:txBody>
      </p:sp>
      <p:sp>
        <p:nvSpPr>
          <p:cNvPr id="5" name="Rectangle 4"/>
          <p:cNvSpPr/>
          <p:nvPr/>
        </p:nvSpPr>
        <p:spPr>
          <a:xfrm>
            <a:off x="6492053" y="1805541"/>
            <a:ext cx="2313354" cy="3785652"/>
          </a:xfrm>
          <a:prstGeom prst="rect">
            <a:avLst/>
          </a:prstGeom>
          <a:ln>
            <a:solidFill>
              <a:srgbClr val="FFC000"/>
            </a:solidFill>
          </a:ln>
        </p:spPr>
        <p:txBody>
          <a:bodyPr wrap="square">
            <a:spAutoFit/>
          </a:bodyPr>
          <a:lstStyle/>
          <a:p>
            <a:pPr fontAlgn="base"/>
            <a:r>
              <a:rPr lang="fr-FR" sz="1200" b="1" dirty="0" smtClean="0">
                <a:latin typeface="inherit" charset="0"/>
              </a:rPr>
              <a:t>Chanson d’automne</a:t>
            </a:r>
            <a:endParaRPr lang="fr-FR" sz="1200" b="1" dirty="0">
              <a:latin typeface="inherit" charset="0"/>
            </a:endParaRPr>
          </a:p>
          <a:p>
            <a:pPr fontAlgn="base"/>
            <a:endParaRPr lang="fr-FR" sz="1200" dirty="0" smtClean="0">
              <a:solidFill>
                <a:srgbClr val="333333"/>
              </a:solidFill>
              <a:latin typeface="inherit" charset="0"/>
            </a:endParaRPr>
          </a:p>
          <a:p>
            <a:pPr fontAlgn="base"/>
            <a:r>
              <a:rPr lang="fr-FR" sz="1200" dirty="0" smtClean="0">
                <a:solidFill>
                  <a:srgbClr val="333333"/>
                </a:solidFill>
                <a:latin typeface="inherit" charset="0"/>
              </a:rPr>
              <a:t>Les sanglots longs</a:t>
            </a:r>
          </a:p>
          <a:p>
            <a:pPr fontAlgn="base"/>
            <a:r>
              <a:rPr lang="fr-FR" sz="1200" dirty="0" smtClean="0">
                <a:solidFill>
                  <a:srgbClr val="333333"/>
                </a:solidFill>
                <a:latin typeface="inherit" charset="0"/>
              </a:rPr>
              <a:t>Des violons</a:t>
            </a:r>
          </a:p>
          <a:p>
            <a:pPr fontAlgn="base"/>
            <a:r>
              <a:rPr lang="fr-FR" sz="1200" dirty="0" smtClean="0">
                <a:solidFill>
                  <a:srgbClr val="333333"/>
                </a:solidFill>
                <a:latin typeface="inherit" charset="0"/>
              </a:rPr>
              <a:t>De l’automne</a:t>
            </a:r>
          </a:p>
          <a:p>
            <a:pPr fontAlgn="base"/>
            <a:r>
              <a:rPr lang="fr-FR" sz="1200" dirty="0" smtClean="0">
                <a:solidFill>
                  <a:srgbClr val="333333"/>
                </a:solidFill>
                <a:latin typeface="inherit" charset="0"/>
              </a:rPr>
              <a:t>Blessent mon cœur</a:t>
            </a:r>
          </a:p>
          <a:p>
            <a:pPr fontAlgn="base"/>
            <a:r>
              <a:rPr lang="fr-FR" sz="1200" dirty="0" smtClean="0">
                <a:solidFill>
                  <a:srgbClr val="333333"/>
                </a:solidFill>
                <a:latin typeface="inherit" charset="0"/>
              </a:rPr>
              <a:t>D’une langueur monotone</a:t>
            </a:r>
          </a:p>
          <a:p>
            <a:pPr fontAlgn="base"/>
            <a:endParaRPr lang="fr-FR" sz="1200" dirty="0">
              <a:solidFill>
                <a:srgbClr val="333333"/>
              </a:solidFill>
              <a:latin typeface="inherit" charset="0"/>
            </a:endParaRPr>
          </a:p>
          <a:p>
            <a:pPr fontAlgn="base"/>
            <a:r>
              <a:rPr lang="fr-FR" sz="1200" dirty="0" smtClean="0">
                <a:solidFill>
                  <a:srgbClr val="333333"/>
                </a:solidFill>
                <a:latin typeface="inherit" charset="0"/>
              </a:rPr>
              <a:t>Tout suffocant</a:t>
            </a:r>
          </a:p>
          <a:p>
            <a:pPr fontAlgn="base"/>
            <a:r>
              <a:rPr lang="fr-FR" sz="1200" dirty="0" smtClean="0">
                <a:solidFill>
                  <a:srgbClr val="333333"/>
                </a:solidFill>
                <a:latin typeface="inherit" charset="0"/>
              </a:rPr>
              <a:t>Et blême, quand sonne l’heure,</a:t>
            </a:r>
          </a:p>
          <a:p>
            <a:pPr fontAlgn="base"/>
            <a:r>
              <a:rPr lang="fr-FR" sz="1200" dirty="0" smtClean="0">
                <a:solidFill>
                  <a:srgbClr val="333333"/>
                </a:solidFill>
                <a:latin typeface="inherit" charset="0"/>
              </a:rPr>
              <a:t>Je me souviens</a:t>
            </a:r>
          </a:p>
          <a:p>
            <a:pPr fontAlgn="base"/>
            <a:r>
              <a:rPr lang="fr-FR" sz="1200" dirty="0" smtClean="0">
                <a:solidFill>
                  <a:srgbClr val="333333"/>
                </a:solidFill>
                <a:latin typeface="inherit" charset="0"/>
              </a:rPr>
              <a:t>Des jours anciens et je pleure ;</a:t>
            </a:r>
          </a:p>
          <a:p>
            <a:pPr fontAlgn="base"/>
            <a:endParaRPr lang="fr-FR" sz="1200" dirty="0">
              <a:solidFill>
                <a:srgbClr val="333333"/>
              </a:solidFill>
              <a:latin typeface="inherit" charset="0"/>
            </a:endParaRPr>
          </a:p>
          <a:p>
            <a:pPr fontAlgn="base"/>
            <a:r>
              <a:rPr lang="fr-FR" sz="1200" dirty="0" smtClean="0">
                <a:solidFill>
                  <a:srgbClr val="333333"/>
                </a:solidFill>
                <a:latin typeface="inherit" charset="0"/>
              </a:rPr>
              <a:t>Et je m’en vais</a:t>
            </a:r>
          </a:p>
          <a:p>
            <a:pPr fontAlgn="base"/>
            <a:r>
              <a:rPr lang="fr-FR" sz="1200" dirty="0" smtClean="0">
                <a:solidFill>
                  <a:srgbClr val="333333"/>
                </a:solidFill>
                <a:latin typeface="inherit" charset="0"/>
              </a:rPr>
              <a:t>Au vent mauvais qui emporte</a:t>
            </a:r>
          </a:p>
          <a:p>
            <a:pPr fontAlgn="base"/>
            <a:r>
              <a:rPr lang="fr-FR" sz="1200" dirty="0" smtClean="0">
                <a:solidFill>
                  <a:srgbClr val="333333"/>
                </a:solidFill>
                <a:latin typeface="inherit" charset="0"/>
              </a:rPr>
              <a:t>Deçà, delà,</a:t>
            </a:r>
          </a:p>
          <a:p>
            <a:pPr fontAlgn="base"/>
            <a:r>
              <a:rPr lang="fr-FR" sz="1200" dirty="0" smtClean="0">
                <a:solidFill>
                  <a:srgbClr val="333333"/>
                </a:solidFill>
                <a:latin typeface="inherit" charset="0"/>
              </a:rPr>
              <a:t>Pareil à la feuille morte.</a:t>
            </a:r>
          </a:p>
          <a:p>
            <a:pPr fontAlgn="base"/>
            <a:endParaRPr lang="fr-FR" sz="1200" dirty="0">
              <a:solidFill>
                <a:srgbClr val="333333"/>
              </a:solidFill>
              <a:latin typeface="inherit" charset="0"/>
            </a:endParaRPr>
          </a:p>
          <a:p>
            <a:pPr fontAlgn="base"/>
            <a:r>
              <a:rPr lang="fr-FR" sz="1200" dirty="0" smtClean="0">
                <a:solidFill>
                  <a:srgbClr val="333333"/>
                </a:solidFill>
                <a:latin typeface="inherit" charset="0"/>
              </a:rPr>
              <a:t>Paul Verlaine,</a:t>
            </a:r>
            <a:r>
              <a:rPr lang="fr-FR" sz="1200" dirty="0">
                <a:solidFill>
                  <a:srgbClr val="333333"/>
                </a:solidFill>
                <a:latin typeface="inherit" charset="0"/>
              </a:rPr>
              <a:t> </a:t>
            </a:r>
            <a:r>
              <a:rPr lang="fr-FR" sz="1200" i="1" dirty="0" smtClean="0">
                <a:solidFill>
                  <a:srgbClr val="333333"/>
                </a:solidFill>
                <a:latin typeface="inherit" charset="0"/>
              </a:rPr>
              <a:t>Poèmes saturniens, 1866</a:t>
            </a:r>
            <a:endParaRPr lang="fr-FR" sz="1200" b="0" i="0" u="none" strike="noStrike" dirty="0">
              <a:solidFill>
                <a:srgbClr val="333333"/>
              </a:solidFill>
              <a:effectLst/>
              <a:latin typeface="inherit" charset="0"/>
            </a:endParaRPr>
          </a:p>
        </p:txBody>
      </p:sp>
      <p:sp>
        <p:nvSpPr>
          <p:cNvPr id="6" name="ZoneTexte 5"/>
          <p:cNvSpPr txBox="1"/>
          <p:nvPr/>
        </p:nvSpPr>
        <p:spPr>
          <a:xfrm>
            <a:off x="407747" y="143548"/>
            <a:ext cx="5598440" cy="1661993"/>
          </a:xfrm>
          <a:prstGeom prst="rect">
            <a:avLst/>
          </a:prstGeom>
          <a:noFill/>
        </p:spPr>
        <p:txBody>
          <a:bodyPr wrap="square" rtlCol="0">
            <a:spAutoFit/>
          </a:bodyPr>
          <a:lstStyle/>
          <a:p>
            <a:pPr algn="ctr"/>
            <a:r>
              <a:rPr lang="fr-FR" b="1" dirty="0" smtClean="0">
                <a:latin typeface="Century Gothic" charset="0"/>
                <a:ea typeface="Century Gothic" charset="0"/>
                <a:cs typeface="Century Gothic" charset="0"/>
              </a:rPr>
              <a:t>Romans et nouvelles au XIXe siècle</a:t>
            </a:r>
          </a:p>
          <a:p>
            <a:endParaRPr lang="fr-FR" sz="1200" dirty="0" smtClean="0">
              <a:latin typeface="Century Gothic" charset="0"/>
              <a:ea typeface="Century Gothic" charset="0"/>
              <a:cs typeface="Century Gothic" charset="0"/>
            </a:endParaRPr>
          </a:p>
          <a:p>
            <a:r>
              <a:rPr lang="fr-FR" sz="1200" dirty="0" smtClean="0">
                <a:latin typeface="Century Gothic" charset="0"/>
                <a:ea typeface="Century Gothic" charset="0"/>
                <a:cs typeface="Century Gothic" charset="0"/>
              </a:rPr>
              <a:t>Au XIXe siècle, on lit de plus en plus de </a:t>
            </a:r>
            <a:r>
              <a:rPr lang="fr-FR" sz="1200" b="1" dirty="0" smtClean="0">
                <a:solidFill>
                  <a:srgbClr val="C00000"/>
                </a:solidFill>
                <a:latin typeface="Century Gothic" charset="0"/>
                <a:ea typeface="Century Gothic" charset="0"/>
                <a:cs typeface="Century Gothic" charset="0"/>
              </a:rPr>
              <a:t>romans</a:t>
            </a:r>
            <a:r>
              <a:rPr lang="fr-FR" sz="1200" dirty="0" smtClean="0">
                <a:latin typeface="Century Gothic" charset="0"/>
                <a:ea typeface="Century Gothic" charset="0"/>
                <a:cs typeface="Century Gothic" charset="0"/>
              </a:rPr>
              <a:t>. Les grands romanciers </a:t>
            </a:r>
            <a:r>
              <a:rPr lang="mr-IN" sz="1200" dirty="0" smtClean="0">
                <a:latin typeface="Century Gothic" charset="0"/>
                <a:ea typeface="Century Gothic" charset="0"/>
                <a:cs typeface="Century Gothic" charset="0"/>
              </a:rPr>
              <a:t>–</a:t>
            </a:r>
            <a:r>
              <a:rPr lang="fr-FR" sz="1200" dirty="0" smtClean="0">
                <a:latin typeface="Century Gothic" charset="0"/>
                <a:ea typeface="Century Gothic" charset="0"/>
                <a:cs typeface="Century Gothic" charset="0"/>
              </a:rPr>
              <a:t>Balzac, Flaubert, Zola- décrivent la société et les individus. Le roman Les Misérables de Victor Hugo (1802-1885) est un des plus célèbres au monde : l’auteur y dénonce la misère et l’injustice. D’autres récits sont publiés : romans historiques, </a:t>
            </a:r>
            <a:r>
              <a:rPr lang="fr-FR" sz="1200" b="1" dirty="0" smtClean="0">
                <a:solidFill>
                  <a:srgbClr val="C00000"/>
                </a:solidFill>
                <a:latin typeface="Century Gothic" charset="0"/>
                <a:ea typeface="Century Gothic" charset="0"/>
                <a:cs typeface="Century Gothic" charset="0"/>
              </a:rPr>
              <a:t>nouvelles</a:t>
            </a:r>
            <a:r>
              <a:rPr lang="fr-FR" sz="1200" dirty="0" smtClean="0">
                <a:latin typeface="Century Gothic" charset="0"/>
                <a:ea typeface="Century Gothic" charset="0"/>
                <a:cs typeface="Century Gothic" charset="0"/>
              </a:rPr>
              <a:t>, dont les célèbres Lettres de mon moulin, d’Alphonse Daudet (1840-1897).</a:t>
            </a:r>
          </a:p>
        </p:txBody>
      </p:sp>
      <p:sp>
        <p:nvSpPr>
          <p:cNvPr id="7" name="Rectangle 6"/>
          <p:cNvSpPr/>
          <p:nvPr/>
        </p:nvSpPr>
        <p:spPr>
          <a:xfrm>
            <a:off x="92561" y="2068714"/>
            <a:ext cx="4104373" cy="4339650"/>
          </a:xfrm>
          <a:prstGeom prst="rect">
            <a:avLst/>
          </a:prstGeom>
          <a:ln>
            <a:solidFill>
              <a:srgbClr val="FFC000"/>
            </a:solidFill>
          </a:ln>
        </p:spPr>
        <p:txBody>
          <a:bodyPr wrap="square">
            <a:spAutoFit/>
          </a:bodyPr>
          <a:lstStyle/>
          <a:p>
            <a:pPr fontAlgn="base"/>
            <a:r>
              <a:rPr lang="fr-FR" sz="1200" i="1" dirty="0" smtClean="0">
                <a:latin typeface="inherit" charset="0"/>
              </a:rPr>
              <a:t>La petite Cosette a été recueillie chez les Thénardier, qui la maltraitent. Elle va être battue parce qu’elle vient de toucher à la poupée des filles de la maison. Un homme, qui l’a rencontrée dans la journée, assiste à la scène.</a:t>
            </a:r>
            <a:endParaRPr lang="fr-FR" sz="1200" i="1" dirty="0">
              <a:latin typeface="inherit" charset="0"/>
            </a:endParaRPr>
          </a:p>
          <a:p>
            <a:pPr fontAlgn="base"/>
            <a:endParaRPr lang="fr-FR" sz="1200" dirty="0" smtClean="0">
              <a:solidFill>
                <a:srgbClr val="333333"/>
              </a:solidFill>
              <a:latin typeface="inherit" charset="0"/>
            </a:endParaRPr>
          </a:p>
          <a:p>
            <a:pPr fontAlgn="base"/>
            <a:r>
              <a:rPr lang="fr-FR" sz="1200" dirty="0" smtClean="0">
                <a:solidFill>
                  <a:srgbClr val="333333"/>
                </a:solidFill>
                <a:latin typeface="inherit" charset="0"/>
              </a:rPr>
              <a:t>L’homme alla droit à la porte de la rue, l’ouvrit et sortit. Dès qu’il fut sorti, la Thénardier profita de son absence pour allonger sous la table à Cosette un grand coup de pied qui fit jeter à l’enfant les hauts cris. La porte se rouvrit, l’homme reparut, il portait dans ses deux mains une poupée fabuleuse que tous les marmots du village contemplaient depuis le matin, et il la posa devant Cosette en disant :</a:t>
            </a:r>
          </a:p>
          <a:p>
            <a:pPr fontAlgn="base"/>
            <a:endParaRPr lang="fr-FR" sz="1200" b="0" i="0" u="none" strike="noStrike" dirty="0" smtClean="0">
              <a:solidFill>
                <a:srgbClr val="333333"/>
              </a:solidFill>
              <a:effectLst/>
              <a:latin typeface="inherit" charset="0"/>
            </a:endParaRPr>
          </a:p>
          <a:p>
            <a:pPr fontAlgn="base"/>
            <a:r>
              <a:rPr lang="fr-FR" sz="1200" dirty="0" smtClean="0">
                <a:solidFill>
                  <a:srgbClr val="333333"/>
                </a:solidFill>
                <a:latin typeface="inherit" charset="0"/>
              </a:rPr>
              <a:t>- </a:t>
            </a:r>
            <a:r>
              <a:rPr lang="fr-FR" sz="1200" b="0" i="0" u="none" strike="noStrike" dirty="0" smtClean="0">
                <a:solidFill>
                  <a:srgbClr val="333333"/>
                </a:solidFill>
                <a:effectLst/>
                <a:latin typeface="inherit" charset="0"/>
              </a:rPr>
              <a:t>Tiens, c’est pour toi</a:t>
            </a:r>
            <a:r>
              <a:rPr lang="mr-IN" sz="1200" b="0" i="0" u="none" strike="noStrike" dirty="0" smtClean="0">
                <a:solidFill>
                  <a:srgbClr val="333333"/>
                </a:solidFill>
                <a:effectLst/>
                <a:latin typeface="inherit" charset="0"/>
              </a:rPr>
              <a:t>…</a:t>
            </a:r>
            <a:endParaRPr lang="fr-FR" sz="1200" dirty="0">
              <a:solidFill>
                <a:srgbClr val="333333"/>
              </a:solidFill>
              <a:latin typeface="inherit" charset="0"/>
            </a:endParaRPr>
          </a:p>
          <a:p>
            <a:pPr fontAlgn="base"/>
            <a:endParaRPr lang="fr-FR" sz="1200" dirty="0" smtClean="0">
              <a:solidFill>
                <a:srgbClr val="333333"/>
              </a:solidFill>
              <a:latin typeface="inherit" charset="0"/>
            </a:endParaRPr>
          </a:p>
          <a:p>
            <a:pPr fontAlgn="base"/>
            <a:r>
              <a:rPr lang="fr-FR" sz="1200" dirty="0" smtClean="0">
                <a:solidFill>
                  <a:srgbClr val="333333"/>
                </a:solidFill>
                <a:latin typeface="inherit" charset="0"/>
              </a:rPr>
              <a:t>Cosette leva les yeux, elle avait vu venir l’homme à elle avec cette poupée comme elle eût vu venir le soleil, elle entendit ces paroles inouïes : c’est pour toi, elle le regarda, elle regarda la poupée, puis elle recula lentement, et s’alla cacher tout au fond sous la table dans le coin du mur. Elle ne pleurait plus, elle ne criait plus, elle avait l’air de ne plus oser respirer.</a:t>
            </a:r>
          </a:p>
          <a:p>
            <a:pPr marL="171450" indent="-171450" fontAlgn="base">
              <a:buFontTx/>
              <a:buChar char="-"/>
            </a:pPr>
            <a:endParaRPr lang="fr-FR" sz="1200" dirty="0" smtClean="0">
              <a:solidFill>
                <a:srgbClr val="333333"/>
              </a:solidFill>
              <a:latin typeface="inherit" charset="0"/>
            </a:endParaRPr>
          </a:p>
          <a:p>
            <a:pPr marL="171450" indent="-171450" fontAlgn="base">
              <a:buFontTx/>
              <a:buChar char="-"/>
            </a:pPr>
            <a:r>
              <a:rPr lang="fr-FR" sz="1200" dirty="0" smtClean="0">
                <a:solidFill>
                  <a:srgbClr val="333333"/>
                </a:solidFill>
                <a:latin typeface="inherit" charset="0"/>
              </a:rPr>
              <a:t>Victor Hugo, </a:t>
            </a:r>
            <a:r>
              <a:rPr lang="fr-FR" sz="1200" i="1" dirty="0" smtClean="0">
                <a:solidFill>
                  <a:srgbClr val="333333"/>
                </a:solidFill>
                <a:latin typeface="inherit" charset="0"/>
              </a:rPr>
              <a:t>Les Misérables</a:t>
            </a:r>
            <a:r>
              <a:rPr lang="fr-FR" sz="1200" dirty="0" smtClean="0">
                <a:solidFill>
                  <a:srgbClr val="333333"/>
                </a:solidFill>
                <a:latin typeface="inherit" charset="0"/>
              </a:rPr>
              <a:t>, 1862.</a:t>
            </a:r>
          </a:p>
        </p:txBody>
      </p:sp>
      <p:pic>
        <p:nvPicPr>
          <p:cNvPr id="8" name="Image 7"/>
          <p:cNvPicPr>
            <a:picLocks noChangeAspect="1"/>
          </p:cNvPicPr>
          <p:nvPr/>
        </p:nvPicPr>
        <p:blipFill>
          <a:blip r:embed="rId2"/>
          <a:stretch>
            <a:fillRect/>
          </a:stretch>
        </p:blipFill>
        <p:spPr>
          <a:xfrm>
            <a:off x="4291143" y="3402838"/>
            <a:ext cx="2106701" cy="2428335"/>
          </a:xfrm>
          <a:prstGeom prst="rect">
            <a:avLst/>
          </a:prstGeom>
        </p:spPr>
      </p:pic>
    </p:spTree>
    <p:extLst>
      <p:ext uri="{BB962C8B-B14F-4D97-AF65-F5344CB8AC3E}">
        <p14:creationId xmlns:p14="http://schemas.microsoft.com/office/powerpoint/2010/main" val="443181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rot="5400000">
            <a:off x="7279598" y="2138214"/>
            <a:ext cx="6382064" cy="2585323"/>
          </a:xfrm>
          <a:prstGeom prst="rect">
            <a:avLst/>
          </a:prstGeom>
          <a:noFill/>
        </p:spPr>
        <p:txBody>
          <a:bodyPr wrap="square" rtlCol="0">
            <a:spAutoFit/>
          </a:bodyPr>
          <a:lstStyle/>
          <a:p>
            <a:r>
              <a:rPr lang="fr-FR" dirty="0" smtClean="0"/>
              <a:t>Pour aller plus loin : C’est pas sorcier, Paris Lumière - </a:t>
            </a:r>
            <a:r>
              <a:rPr lang="fr-FR" dirty="0" smtClean="0">
                <a:hlinkClick r:id="rId2"/>
              </a:rPr>
              <a:t>https</a:t>
            </a:r>
            <a:r>
              <a:rPr lang="fr-FR" dirty="0">
                <a:hlinkClick r:id="rId2"/>
              </a:rPr>
              <a:t>://</a:t>
            </a:r>
            <a:r>
              <a:rPr lang="fr-FR" dirty="0" smtClean="0">
                <a:hlinkClick r:id="rId2"/>
              </a:rPr>
              <a:t>www.youtube.com/watch?v=H6AhK_GcNn4</a:t>
            </a:r>
            <a:endParaRPr lang="fr-FR" dirty="0" smtClean="0"/>
          </a:p>
          <a:p>
            <a:r>
              <a:rPr lang="fr-FR" dirty="0" smtClean="0"/>
              <a:t>La création des grands magasins (de très beaux documents) en particulier la première moitié sur Paris : </a:t>
            </a:r>
          </a:p>
          <a:p>
            <a:r>
              <a:rPr lang="fr-FR" dirty="0" smtClean="0">
                <a:hlinkClick r:id="rId3"/>
              </a:rPr>
              <a:t>https</a:t>
            </a:r>
            <a:r>
              <a:rPr lang="fr-FR" dirty="0">
                <a:hlinkClick r:id="rId3"/>
              </a:rPr>
              <a:t>://</a:t>
            </a:r>
            <a:r>
              <a:rPr lang="fr-FR" dirty="0" smtClean="0">
                <a:hlinkClick r:id="rId3"/>
              </a:rPr>
              <a:t>www.youtube.com/watch?v=Nxe6CrGhLwc</a:t>
            </a:r>
            <a:endParaRPr lang="fr-FR" dirty="0" smtClean="0"/>
          </a:p>
          <a:p>
            <a:r>
              <a:rPr lang="fr-FR" dirty="0" smtClean="0"/>
              <a:t>Ici, quelques </a:t>
            </a:r>
            <a:r>
              <a:rPr lang="fr-FR" dirty="0"/>
              <a:t>images sur la création du Bon Marché : </a:t>
            </a:r>
            <a:r>
              <a:rPr lang="fr-FR" dirty="0">
                <a:hlinkClick r:id="rId4"/>
              </a:rPr>
              <a:t>https://</a:t>
            </a:r>
            <a:r>
              <a:rPr lang="fr-FR" dirty="0" smtClean="0">
                <a:hlinkClick r:id="rId4"/>
              </a:rPr>
              <a:t>www.youtube.com/watch?v=eCeu18Ym9DY</a:t>
            </a:r>
            <a:endParaRPr lang="fr-FR" dirty="0" smtClean="0"/>
          </a:p>
          <a:p>
            <a:endParaRPr lang="fr-FR" dirty="0" smtClean="0"/>
          </a:p>
          <a:p>
            <a:endParaRPr lang="fr-FR" dirty="0"/>
          </a:p>
        </p:txBody>
      </p:sp>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1837698" y="-1837698"/>
            <a:ext cx="6618157" cy="10293553"/>
          </a:xfrm>
          <a:prstGeom prst="rect">
            <a:avLst/>
          </a:prstGeom>
        </p:spPr>
      </p:pic>
      <p:sp>
        <p:nvSpPr>
          <p:cNvPr id="4" name="ZoneTexte 3"/>
          <p:cNvSpPr txBox="1"/>
          <p:nvPr/>
        </p:nvSpPr>
        <p:spPr>
          <a:xfrm rot="19785629">
            <a:off x="4406348" y="519874"/>
            <a:ext cx="2004075" cy="369332"/>
          </a:xfrm>
          <a:prstGeom prst="rect">
            <a:avLst/>
          </a:prstGeom>
          <a:noFill/>
        </p:spPr>
        <p:txBody>
          <a:bodyPr wrap="none" rtlCol="0">
            <a:spAutoFit/>
          </a:bodyPr>
          <a:lstStyle/>
          <a:p>
            <a:r>
              <a:rPr lang="fr-FR" dirty="0" smtClean="0">
                <a:latin typeface="Art Nouveau Caps" charset="0"/>
                <a:ea typeface="Art Nouveau Caps" charset="0"/>
                <a:cs typeface="Art Nouveau Caps" charset="0"/>
              </a:rPr>
              <a:t>coloriages</a:t>
            </a:r>
            <a:endParaRPr lang="fr-FR" dirty="0">
              <a:latin typeface="Art Nouveau Caps" charset="0"/>
              <a:ea typeface="Art Nouveau Caps" charset="0"/>
              <a:cs typeface="Art Nouveau Caps" charset="0"/>
            </a:endParaRPr>
          </a:p>
        </p:txBody>
      </p:sp>
    </p:spTree>
    <p:extLst>
      <p:ext uri="{BB962C8B-B14F-4D97-AF65-F5344CB8AC3E}">
        <p14:creationId xmlns:p14="http://schemas.microsoft.com/office/powerpoint/2010/main" val="34182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TotalTime>
  <Words>1026</Words>
  <Application>Microsoft Macintosh PowerPoint</Application>
  <PresentationFormat>Grand écran</PresentationFormat>
  <Paragraphs>98</Paragraphs>
  <Slides>5</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vt:i4>
      </vt:variant>
    </vt:vector>
  </HeadingPairs>
  <TitlesOfParts>
    <vt:vector size="13" baseType="lpstr">
      <vt:lpstr>Art Nouveau Caps</vt:lpstr>
      <vt:lpstr>Calibri</vt:lpstr>
      <vt:lpstr>Calibri Light</vt:lpstr>
      <vt:lpstr>Century Gothic</vt:lpstr>
      <vt:lpstr>inherit</vt:lpstr>
      <vt:lpstr>Mangal</vt:lpstr>
      <vt:lpstr>Arial</vt:lpstr>
      <vt:lpstr>Thème Office</vt:lpstr>
      <vt:lpstr>L’age industriel à travers les arts</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L’âge industriel</dc:title>
  <dc:creator>Morgane Bimet</dc:creator>
  <cp:lastModifiedBy>Morgane Bimet</cp:lastModifiedBy>
  <cp:revision>14</cp:revision>
  <dcterms:created xsi:type="dcterms:W3CDTF">2020-04-05T09:33:52Z</dcterms:created>
  <dcterms:modified xsi:type="dcterms:W3CDTF">2020-04-05T17:09:47Z</dcterms:modified>
</cp:coreProperties>
</file>