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6" r:id="rId4"/>
    <p:sldId id="270" r:id="rId5"/>
    <p:sldId id="272" r:id="rId6"/>
    <p:sldId id="268" r:id="rId7"/>
    <p:sldId id="257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8A08"/>
    <a:srgbClr val="ECE7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1974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5122BCA-EC7C-443A-A2CA-768831CB4D39}" type="datetime1">
              <a:rPr lang="fr-FR"/>
              <a:pPr lvl="0"/>
              <a:t>18/11/2020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3662E6-22B6-436C-9D2D-B5A4E6DCFBA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63501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FD6ED2-12D0-419C-ACA2-060E1B753F6C}" type="datetime1">
              <a:rPr lang="fr-FR"/>
              <a:pPr lvl="0"/>
              <a:t>18/11/2020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D5DD2D-6CAE-4E1A-82D9-1A7C8A7CDED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3031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FF4D9E-0265-420B-9416-D7302D3E3633}" type="datetime1">
              <a:rPr lang="fr-FR"/>
              <a:pPr lvl="0"/>
              <a:t>18/11/2020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EC07B2-B4C3-4DE3-A1AF-47E5DE24254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4549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4AAD8B-5720-4967-A6E0-D9FCAC3C4F09}" type="datetime1">
              <a:rPr lang="fr-FR"/>
              <a:pPr lvl="0"/>
              <a:t>18/11/2020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9317D5-5A67-43FC-BB98-F3060B60F7A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678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E5D46D-1844-4033-AA8F-4659E7ADDA88}" type="datetime1">
              <a:rPr lang="fr-FR"/>
              <a:pPr lvl="0"/>
              <a:t>18/11/2020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93D5E0-DCDB-4D06-B580-4F7946AADD0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703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EE7E89-794C-46FF-A86F-E5092746547E}" type="datetime1">
              <a:rPr lang="fr-FR"/>
              <a:pPr lvl="0"/>
              <a:t>18/11/2020</a:t>
            </a:fld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1E2868-91CB-44DE-A575-48D27DA9EB1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344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827706-D270-42C6-B7DE-F53AD6746D82}" type="datetime1">
              <a:rPr lang="fr-FR"/>
              <a:pPr lvl="0"/>
              <a:t>18/11/2020</a:t>
            </a:fld>
            <a:endParaRPr lang="fr-FR"/>
          </a:p>
        </p:txBody>
      </p:sp>
      <p:sp>
        <p:nvSpPr>
          <p:cNvPr id="8" name="Espace réservé du pied de page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Espace réservé du numéro de diapositiv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B1B9C7-831D-43F5-8E2A-53B90712E86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0982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36D9AE-08C6-4EC7-998E-3A5BA8B5BCE6}" type="datetime1">
              <a:rPr lang="fr-FR"/>
              <a:pPr lvl="0"/>
              <a:t>18/11/2020</a:t>
            </a:fld>
            <a:endParaRPr lang="fr-FR"/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4FD966-2A46-43FB-8FFE-5D6EC8689A8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739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8D086B-1F34-4E26-BA12-AE8EC9E0EAE4}" type="datetime1">
              <a:rPr lang="fr-FR"/>
              <a:pPr lvl="0"/>
              <a:t>18/11/2020</a:t>
            </a:fld>
            <a:endParaRPr lang="fr-FR"/>
          </a:p>
        </p:txBody>
      </p:sp>
      <p:sp>
        <p:nvSpPr>
          <p:cNvPr id="3" name="Espace réservé du pied de page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801253-7009-48AE-A90A-56281CDD5CC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455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3C1FB7-1FDA-4B8A-B7D0-BBDEAB598753}" type="datetime1">
              <a:rPr lang="fr-FR"/>
              <a:pPr lvl="0"/>
              <a:t>18/11/2020</a:t>
            </a:fld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355252-400C-43BC-8957-25134195B7F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15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BA05C3-ED4E-4580-A8E1-5EC7D220C816}" type="datetime1">
              <a:rPr lang="fr-FR"/>
              <a:pPr lvl="0"/>
              <a:t>18/11/2020</a:t>
            </a:fld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01796C-5DCD-4D7C-B674-D60C880943C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821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Arial"/>
              </a:defRPr>
            </a:lvl1pPr>
          </a:lstStyle>
          <a:p>
            <a:pPr lvl="0"/>
            <a:fld id="{137EA237-009A-459C-B5E3-AEF1BE641818}" type="datetime1">
              <a:rPr lang="fr-FR"/>
              <a:pPr lvl="0"/>
              <a:t>18/11/2020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Arial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Arial"/>
              </a:defRPr>
            </a:lvl1pPr>
          </a:lstStyle>
          <a:p>
            <a:pPr lvl="0"/>
            <a:fld id="{59D3D00A-3371-4666-BB8D-6AD6946971C5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4400" b="0" i="0" u="none" strike="noStrike" kern="1200" cap="none" spc="0" baseline="0">
          <a:solidFill>
            <a:srgbClr val="000000"/>
          </a:solidFill>
          <a:uFillTx/>
          <a:latin typeface="Arial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fr-FR" sz="3200" b="0" i="0" u="none" strike="noStrike" kern="1200" cap="none" spc="0" baseline="0">
          <a:solidFill>
            <a:srgbClr val="000000"/>
          </a:solidFill>
          <a:uFillTx/>
          <a:latin typeface="Arial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Arial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fr-FR" sz="2400" b="0" i="0" u="none" strike="noStrike" kern="1200" cap="none" spc="0" baseline="0">
          <a:solidFill>
            <a:srgbClr val="000000"/>
          </a:solidFill>
          <a:uFillTx/>
          <a:latin typeface="Arial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Arial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Arial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8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9"/>
          <p:cNvSpPr txBox="1"/>
          <p:nvPr/>
        </p:nvSpPr>
        <p:spPr>
          <a:xfrm>
            <a:off x="3275856" y="2996952"/>
            <a:ext cx="2185598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1" i="0" u="none" strike="noStrike" kern="1200" cap="none" spc="0" baseline="0" dirty="0">
                <a:solidFill>
                  <a:srgbClr val="00B050"/>
                </a:solidFill>
                <a:uFillTx/>
                <a:latin typeface="Arial Nova Light" panose="020B0304020202020204" pitchFamily="34" charset="0"/>
              </a:rPr>
              <a:t>le </a:t>
            </a:r>
            <a:r>
              <a:rPr lang="fr-FR" sz="3200" b="1" i="0" strike="noStrike" kern="1200" cap="none" spc="0" baseline="0" dirty="0">
                <a:solidFill>
                  <a:srgbClr val="00B050"/>
                </a:solidFill>
                <a:uFillTx/>
                <a:latin typeface="Arial Nova Light" panose="020B0304020202020204" pitchFamily="34" charset="0"/>
              </a:rPr>
              <a:t>nominatif</a:t>
            </a:r>
          </a:p>
        </p:txBody>
      </p:sp>
      <p:sp>
        <p:nvSpPr>
          <p:cNvPr id="3" name="ZoneTexte 4"/>
          <p:cNvSpPr txBox="1"/>
          <p:nvPr/>
        </p:nvSpPr>
        <p:spPr>
          <a:xfrm>
            <a:off x="4306" y="359253"/>
            <a:ext cx="2962671" cy="58477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i="0" u="none" strike="noStrike" kern="1200" cap="none" spc="0" baseline="0" dirty="0">
                <a:solidFill>
                  <a:srgbClr val="000000"/>
                </a:solidFill>
                <a:uFillTx/>
                <a:latin typeface="Arial Nova Light" panose="020B0304020202020204" pitchFamily="34" charset="0"/>
                <a:ea typeface="Batang" pitchFamily="18"/>
                <a:cs typeface="Arial" panose="020B0604020202020204" pitchFamily="34" charset="0"/>
              </a:rPr>
              <a:t>Ca sert à quoi?</a:t>
            </a:r>
          </a:p>
        </p:txBody>
      </p:sp>
      <p:sp>
        <p:nvSpPr>
          <p:cNvPr id="4" name="ZoneTexte 10"/>
          <p:cNvSpPr txBox="1"/>
          <p:nvPr/>
        </p:nvSpPr>
        <p:spPr>
          <a:xfrm>
            <a:off x="4517542" y="1268760"/>
            <a:ext cx="3736920" cy="1077218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 dirty="0">
                <a:solidFill>
                  <a:srgbClr val="000000"/>
                </a:solidFill>
                <a:uFillTx/>
                <a:latin typeface="Arial Nova Light" panose="020B0304020202020204" pitchFamily="34" charset="0"/>
                <a:cs typeface="Arial" pitchFamily="34"/>
              </a:rPr>
              <a:t>à indiquer le </a:t>
            </a:r>
            <a:r>
              <a:rPr lang="fr-FR" sz="3200" b="0" i="0" strike="noStrike" kern="1200" cap="none" spc="0" baseline="0" dirty="0">
                <a:solidFill>
                  <a:srgbClr val="00B050"/>
                </a:solidFill>
                <a:uFillTx/>
                <a:latin typeface="Arial Nova Light" panose="020B0304020202020204" pitchFamily="34" charset="0"/>
                <a:cs typeface="Arial" pitchFamily="34"/>
              </a:rPr>
              <a:t>sujet</a:t>
            </a:r>
            <a:r>
              <a:rPr lang="fr-FR" sz="3200" b="0" i="0" u="none" strike="noStrike" kern="1200" cap="none" spc="0" baseline="0" dirty="0">
                <a:solidFill>
                  <a:srgbClr val="000000"/>
                </a:solidFill>
                <a:uFillTx/>
                <a:latin typeface="Arial Nova Light" panose="020B0304020202020204" pitchFamily="34" charset="0"/>
                <a:cs typeface="Arial" pitchFamily="34"/>
              </a:rPr>
              <a:t> </a:t>
            </a:r>
            <a:endParaRPr lang="ru-RU" sz="3200" b="0" i="0" u="none" strike="noStrike" kern="1200" cap="none" spc="0" baseline="0" dirty="0">
              <a:solidFill>
                <a:srgbClr val="000000"/>
              </a:solidFill>
              <a:uFillTx/>
              <a:latin typeface="Arial Nova Light" panose="020B0304020202020204" pitchFamily="34" charset="0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 dirty="0">
                <a:solidFill>
                  <a:srgbClr val="000000"/>
                </a:solidFill>
                <a:uFillTx/>
                <a:latin typeface="Arial Nova Light" panose="020B0304020202020204" pitchFamily="34" charset="0"/>
                <a:cs typeface="Arial" pitchFamily="34"/>
              </a:rPr>
              <a:t>ou </a:t>
            </a:r>
            <a:r>
              <a:rPr lang="fr-FR" sz="3200" b="0" i="0" strike="noStrike" kern="1200" cap="none" spc="0" baseline="0" dirty="0">
                <a:solidFill>
                  <a:srgbClr val="00B050"/>
                </a:solidFill>
                <a:uFillTx/>
                <a:latin typeface="Arial Nova Light" panose="020B0304020202020204" pitchFamily="34" charset="0"/>
                <a:cs typeface="Arial" pitchFamily="34"/>
              </a:rPr>
              <a:t>l’attribut du sujet</a:t>
            </a:r>
          </a:p>
        </p:txBody>
      </p:sp>
      <p:pic>
        <p:nvPicPr>
          <p:cNvPr id="5" name="Picture 2" descr="Résultat de recherche d'images pour &quot;smiley indiquer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466" y="1330916"/>
            <a:ext cx="1481022" cy="952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2"/>
          <p:cNvSpPr txBox="1"/>
          <p:nvPr/>
        </p:nvSpPr>
        <p:spPr>
          <a:xfrm>
            <a:off x="683568" y="4130065"/>
            <a:ext cx="7835799" cy="1077218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i="0" u="none" strike="noStrike" kern="1200" cap="none" spc="0" baseline="0" dirty="0">
                <a:solidFill>
                  <a:srgbClr val="000000"/>
                </a:solidFill>
                <a:uFillTx/>
                <a:latin typeface="Arial Nova Light" panose="020B0304020202020204" pitchFamily="34" charset="0"/>
                <a:cs typeface="Arial" panose="020B0604020202020204" pitchFamily="34" charset="0"/>
              </a:rPr>
              <a:t>Quelle est la forme du GN correspondante?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dirty="0">
                <a:solidFill>
                  <a:srgbClr val="000000"/>
                </a:solidFill>
                <a:latin typeface="Arial Nova Light" panose="020B0304020202020204" pitchFamily="34" charset="0"/>
                <a:cs typeface="Arial" panose="020B0604020202020204" pitchFamily="34" charset="0"/>
              </a:rPr>
              <a:t>	au singulier		au pluriel</a:t>
            </a:r>
            <a:endParaRPr lang="fr-FR" sz="3200" i="0" u="none" strike="noStrike" kern="1200" cap="none" spc="0" baseline="0" dirty="0">
              <a:solidFill>
                <a:srgbClr val="000000"/>
              </a:solidFill>
              <a:uFillTx/>
              <a:latin typeface="Arial Nova Light" panose="020B03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E0BF454-1C68-402C-932C-FEC8FE7A458E}"/>
              </a:ext>
            </a:extLst>
          </p:cNvPr>
          <p:cNvSpPr txBox="1"/>
          <p:nvPr/>
        </p:nvSpPr>
        <p:spPr>
          <a:xfrm>
            <a:off x="0" y="5357191"/>
            <a:ext cx="9144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1. </a:t>
            </a:r>
            <a:r>
              <a:rPr kumimoji="0" lang="fr-F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Э́то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но́в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	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актри́с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	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/ </a:t>
            </a:r>
            <a:r>
              <a:rPr kumimoji="0" lang="fr-F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но́в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	 </a:t>
            </a:r>
            <a:r>
              <a:rPr kumimoji="0" lang="fr-F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актри́с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	.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2. Э́то но́в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	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актёр / но́в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	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актёр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	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D3D9D15-B698-4C45-BCE9-B07E26E549C0}"/>
              </a:ext>
            </a:extLst>
          </p:cNvPr>
          <p:cNvSpPr txBox="1"/>
          <p:nvPr/>
        </p:nvSpPr>
        <p:spPr>
          <a:xfrm>
            <a:off x="1911304" y="5368689"/>
            <a:ext cx="63032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ая</a:t>
            </a:r>
            <a:endParaRPr lang="fr-FR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434ED22F-3F39-4084-9BD6-E1862EE10E88}"/>
              </a:ext>
            </a:extLst>
          </p:cNvPr>
          <p:cNvSpPr txBox="1"/>
          <p:nvPr/>
        </p:nvSpPr>
        <p:spPr>
          <a:xfrm>
            <a:off x="4001820" y="5368689"/>
            <a:ext cx="36683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а</a:t>
            </a:r>
            <a:endParaRPr lang="fr-FR" dirty="0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611FD05-56B1-4A89-AC55-4EDB02EE85D1}"/>
              </a:ext>
            </a:extLst>
          </p:cNvPr>
          <p:cNvSpPr txBox="1"/>
          <p:nvPr/>
        </p:nvSpPr>
        <p:spPr>
          <a:xfrm>
            <a:off x="5580112" y="5380854"/>
            <a:ext cx="6701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fr-FR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ые</a:t>
            </a:r>
            <a:endParaRPr lang="fr-FR" dirty="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EE573236-2A1D-497F-A75C-9B3FA478136B}"/>
              </a:ext>
            </a:extLst>
          </p:cNvPr>
          <p:cNvSpPr txBox="1"/>
          <p:nvPr/>
        </p:nvSpPr>
        <p:spPr>
          <a:xfrm>
            <a:off x="7707109" y="5366962"/>
            <a:ext cx="46163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ы</a:t>
            </a:r>
            <a:endParaRPr lang="fr-FR" dirty="0"/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A31167C0-20FF-47BF-B3F3-6C2AE871AEA3}"/>
              </a:ext>
            </a:extLst>
          </p:cNvPr>
          <p:cNvSpPr txBox="1"/>
          <p:nvPr/>
        </p:nvSpPr>
        <p:spPr>
          <a:xfrm>
            <a:off x="1873829" y="5853497"/>
            <a:ext cx="6776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ый</a:t>
            </a:r>
            <a:endParaRPr lang="fr-FR" dirty="0"/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D5160D7B-9147-417B-B23D-DDB6BC3C8DAB}"/>
              </a:ext>
            </a:extLst>
          </p:cNvPr>
          <p:cNvSpPr txBox="1"/>
          <p:nvPr/>
        </p:nvSpPr>
        <p:spPr>
          <a:xfrm>
            <a:off x="4838755" y="5873297"/>
            <a:ext cx="7413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ые</a:t>
            </a:r>
            <a:endParaRPr lang="fr-FR" dirty="0"/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AECBEC34-7875-4E39-B006-60DE36614017}"/>
              </a:ext>
            </a:extLst>
          </p:cNvPr>
          <p:cNvSpPr txBox="1"/>
          <p:nvPr/>
        </p:nvSpPr>
        <p:spPr>
          <a:xfrm>
            <a:off x="6593367" y="5853497"/>
            <a:ext cx="38533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ы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566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12" grpId="0"/>
      <p:bldP spid="16" grpId="0"/>
      <p:bldP spid="20" grpId="0"/>
      <p:bldP spid="24" grpId="0"/>
      <p:bldP spid="30" grpId="0"/>
      <p:bldP spid="37" grpId="0"/>
      <p:bldP spid="41" grpId="0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9"/>
          <p:cNvSpPr txBox="1"/>
          <p:nvPr/>
        </p:nvSpPr>
        <p:spPr>
          <a:xfrm>
            <a:off x="3140705" y="2816844"/>
            <a:ext cx="1936749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1" dirty="0">
                <a:solidFill>
                  <a:srgbClr val="FF0000"/>
                </a:solidFill>
                <a:latin typeface="Arial Nova Light" panose="020B0304020202020204" pitchFamily="34" charset="0"/>
              </a:rPr>
              <a:t>l</a:t>
            </a:r>
            <a:r>
              <a:rPr lang="fr-FR" sz="3200" b="1" i="0" u="none" strike="noStrike" kern="1200" cap="none" spc="0" baseline="0" dirty="0">
                <a:solidFill>
                  <a:srgbClr val="FF0000"/>
                </a:solidFill>
                <a:uFillTx/>
                <a:latin typeface="Arial Nova Light" panose="020B0304020202020204" pitchFamily="34" charset="0"/>
              </a:rPr>
              <a:t>’accusatif</a:t>
            </a:r>
            <a:endParaRPr lang="fr-FR" sz="3200" b="1" i="0" strike="noStrike" kern="1200" cap="none" spc="0" baseline="0" dirty="0">
              <a:solidFill>
                <a:srgbClr val="FF0000"/>
              </a:solidFill>
              <a:uFillTx/>
              <a:latin typeface="Arial Nova Light" panose="020B0304020202020204" pitchFamily="34" charset="0"/>
            </a:endParaRPr>
          </a:p>
        </p:txBody>
      </p:sp>
      <p:sp>
        <p:nvSpPr>
          <p:cNvPr id="3" name="ZoneTexte 4"/>
          <p:cNvSpPr txBox="1"/>
          <p:nvPr/>
        </p:nvSpPr>
        <p:spPr>
          <a:xfrm>
            <a:off x="662971" y="620688"/>
            <a:ext cx="2962671" cy="58477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i="0" u="none" strike="noStrike" kern="1200" cap="none" spc="0" baseline="0" dirty="0">
                <a:solidFill>
                  <a:srgbClr val="000000"/>
                </a:solidFill>
                <a:uFillTx/>
                <a:latin typeface="Arial Nova Light" panose="020B0304020202020204" pitchFamily="34" charset="0"/>
                <a:ea typeface="Batang" pitchFamily="18"/>
                <a:cs typeface="Arial" panose="020B0604020202020204" pitchFamily="34" charset="0"/>
              </a:rPr>
              <a:t>Ca sert à quoi?</a:t>
            </a:r>
          </a:p>
        </p:txBody>
      </p:sp>
      <p:sp>
        <p:nvSpPr>
          <p:cNvPr id="4" name="ZoneTexte 10"/>
          <p:cNvSpPr txBox="1"/>
          <p:nvPr/>
        </p:nvSpPr>
        <p:spPr>
          <a:xfrm>
            <a:off x="4542038" y="1931958"/>
            <a:ext cx="3441968" cy="58477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 dirty="0">
                <a:solidFill>
                  <a:srgbClr val="000000"/>
                </a:solidFill>
                <a:uFillTx/>
                <a:latin typeface="Arial Nova Light" panose="020B0304020202020204" pitchFamily="34" charset="0"/>
                <a:cs typeface="Arial" pitchFamily="34"/>
              </a:rPr>
              <a:t>à indiquer le </a:t>
            </a:r>
            <a:r>
              <a:rPr lang="fr-FR" sz="3200" b="0" i="0" strike="noStrike" kern="1200" cap="none" spc="0" baseline="0" dirty="0">
                <a:solidFill>
                  <a:srgbClr val="FF0000"/>
                </a:solidFill>
                <a:uFillTx/>
                <a:latin typeface="Arial Nova Light" panose="020B0304020202020204" pitchFamily="34" charset="0"/>
                <a:cs typeface="Arial" pitchFamily="34"/>
              </a:rPr>
              <a:t>COD</a:t>
            </a:r>
          </a:p>
        </p:txBody>
      </p:sp>
      <p:pic>
        <p:nvPicPr>
          <p:cNvPr id="8" name="Picture 4" descr="Résultat de recherche d'images pour &quot;coeur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557" y="1774448"/>
            <a:ext cx="924454" cy="888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e 8"/>
          <p:cNvGrpSpPr/>
          <p:nvPr/>
        </p:nvGrpSpPr>
        <p:grpSpPr>
          <a:xfrm>
            <a:off x="4109080" y="26995"/>
            <a:ext cx="5060579" cy="1477328"/>
            <a:chOff x="4294905" y="0"/>
            <a:chExt cx="5060579" cy="1477328"/>
          </a:xfrm>
        </p:grpSpPr>
        <p:sp>
          <p:nvSpPr>
            <p:cNvPr id="5" name="ZoneTexte 4"/>
            <p:cNvSpPr txBox="1"/>
            <p:nvPr/>
          </p:nvSpPr>
          <p:spPr>
            <a:xfrm>
              <a:off x="4760956" y="0"/>
              <a:ext cx="4594528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dirty="0">
                  <a:latin typeface="Arial Nova Light" panose="020B0304020202020204" pitchFamily="34" charset="0"/>
                </a:rPr>
                <a:t>а</a:t>
              </a:r>
              <a:r>
                <a:rPr lang="fr-FR" dirty="0">
                  <a:latin typeface="Arial Nova Light" panose="020B0304020202020204" pitchFamily="34" charset="0"/>
                </a:rPr>
                <a:t>près prépositions :</a:t>
              </a:r>
            </a:p>
            <a:p>
              <a:r>
                <a:rPr lang="ru-RU" dirty="0">
                  <a:latin typeface="Arial Nova Light" panose="020B0304020202020204" pitchFamily="34" charset="0"/>
                </a:rPr>
                <a:t>в </a:t>
              </a:r>
              <a:r>
                <a:rPr lang="fr-FR" dirty="0">
                  <a:latin typeface="Arial Nova Light" panose="020B0304020202020204" pitchFamily="34" charset="0"/>
                </a:rPr>
                <a:t>et </a:t>
              </a:r>
              <a:r>
                <a:rPr lang="ru-RU" dirty="0">
                  <a:latin typeface="Arial Nova Light" panose="020B0304020202020204" pitchFamily="34" charset="0"/>
                </a:rPr>
                <a:t>на </a:t>
              </a:r>
              <a:r>
                <a:rPr lang="fr-FR" dirty="0">
                  <a:latin typeface="Arial Nova Light" panose="020B0304020202020204" pitchFamily="34" charset="0"/>
                </a:rPr>
                <a:t>(si question </a:t>
              </a:r>
              <a:r>
                <a:rPr lang="ru-RU" dirty="0">
                  <a:latin typeface="Arial Nova Light" panose="020B0304020202020204" pitchFamily="34" charset="0"/>
                </a:rPr>
                <a:t>куда</a:t>
              </a:r>
              <a:r>
                <a:rPr lang="fr-FR" dirty="0">
                  <a:latin typeface="Arial Nova Light" panose="020B0304020202020204" pitchFamily="34" charset="0"/>
                </a:rPr>
                <a:t>) : c. de lieu →</a:t>
              </a:r>
              <a:r>
                <a:rPr lang="fr-FR" dirty="0">
                  <a:latin typeface="Arial Nova Light" panose="020B0304020202020204" pitchFamily="34" charset="0"/>
                  <a:sym typeface="Wingdings 2"/>
                </a:rPr>
                <a:t></a:t>
              </a:r>
              <a:r>
                <a:rPr lang="ru-RU" dirty="0">
                  <a:latin typeface="Arial Nova Light" panose="020B0304020202020204" pitchFamily="34" charset="0"/>
                  <a:sym typeface="Wingdings 2"/>
                </a:rPr>
                <a:t>, </a:t>
              </a:r>
              <a:endParaRPr lang="fr-FR" dirty="0">
                <a:latin typeface="Arial Nova Light" panose="020B0304020202020204" pitchFamily="34" charset="0"/>
                <a:sym typeface="Wingdings 2"/>
              </a:endParaRPr>
            </a:p>
            <a:p>
              <a:r>
                <a:rPr lang="ru-RU" dirty="0">
                  <a:latin typeface="Arial Nova Light" panose="020B0304020202020204" pitchFamily="34" charset="0"/>
                  <a:sym typeface="Wingdings 2"/>
                </a:rPr>
                <a:t>через, за </a:t>
              </a:r>
              <a:r>
                <a:rPr lang="fr-FR" dirty="0">
                  <a:latin typeface="Arial Nova Light" panose="020B0304020202020204" pitchFamily="34" charset="0"/>
                  <a:sym typeface="Wingdings 2"/>
                </a:rPr>
                <a:t>(en vue de)</a:t>
              </a:r>
              <a:endParaRPr lang="ru-RU" dirty="0">
                <a:latin typeface="Arial Nova Light" panose="020B0304020202020204" pitchFamily="34" charset="0"/>
                <a:sym typeface="Wingdings 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dirty="0">
                  <a:latin typeface="Arial Nova Light" panose="020B0304020202020204" pitchFamily="34" charset="0"/>
                  <a:sym typeface="Wingdings 2"/>
                </a:rPr>
                <a:t>с</a:t>
              </a:r>
              <a:r>
                <a:rPr lang="fr-FR" dirty="0" err="1">
                  <a:latin typeface="Arial Nova Light" panose="020B0304020202020204" pitchFamily="34" charset="0"/>
                  <a:sym typeface="Wingdings 2"/>
                </a:rPr>
                <a:t>omplément</a:t>
              </a:r>
              <a:r>
                <a:rPr lang="fr-FR" dirty="0">
                  <a:latin typeface="Arial Nova Light" panose="020B0304020202020204" pitchFamily="34" charset="0"/>
                  <a:sym typeface="Wingdings 2"/>
                </a:rPr>
                <a:t> de durée ou de fréquence : </a:t>
              </a:r>
              <a:endParaRPr lang="ru-RU" dirty="0">
                <a:latin typeface="Arial Nova Light" panose="020B0304020202020204" pitchFamily="34" charset="0"/>
                <a:sym typeface="Wingdings 2"/>
              </a:endParaRPr>
            </a:p>
            <a:p>
              <a:r>
                <a:rPr lang="ru-RU" dirty="0">
                  <a:latin typeface="Arial Nova Light" panose="020B0304020202020204" pitchFamily="34" charset="0"/>
                  <a:sym typeface="Wingdings 2"/>
                </a:rPr>
                <a:t>весь/каждый день, всю/каждую неделю,...</a:t>
              </a:r>
              <a:endParaRPr lang="fr-FR" dirty="0">
                <a:latin typeface="Arial Nova Light" panose="020B0304020202020204" pitchFamily="34" charset="0"/>
              </a:endParaRPr>
            </a:p>
          </p:txBody>
        </p:sp>
        <p:pic>
          <p:nvPicPr>
            <p:cNvPr id="7" name="Image 6" descr="Capture d’écra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4905" y="176996"/>
              <a:ext cx="442818" cy="569337"/>
            </a:xfrm>
            <a:prstGeom prst="rect">
              <a:avLst/>
            </a:prstGeom>
          </p:spPr>
        </p:pic>
      </p:grpSp>
      <p:sp>
        <p:nvSpPr>
          <p:cNvPr id="15" name="ZoneTexte 14">
            <a:extLst>
              <a:ext uri="{FF2B5EF4-FFF2-40B4-BE49-F238E27FC236}">
                <a16:creationId xmlns:a16="http://schemas.microsoft.com/office/drawing/2014/main" id="{FBE1F32B-CEB7-4B50-A74D-E0770F00CF30}"/>
              </a:ext>
            </a:extLst>
          </p:cNvPr>
          <p:cNvSpPr txBox="1"/>
          <p:nvPr/>
        </p:nvSpPr>
        <p:spPr>
          <a:xfrm>
            <a:off x="8871" y="4622669"/>
            <a:ext cx="91440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Режиссёр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ждёт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но́в</a:t>
            </a:r>
            <a:r>
              <a:rPr lang="fr-FR" sz="2400" noProof="0" dirty="0">
                <a:solidFill>
                  <a:prstClr val="black"/>
                </a:solidFill>
                <a:latin typeface="Arial Nova Light" panose="020B0304020202020204" pitchFamily="34" charset="0"/>
              </a:rPr>
              <a:t>    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актри́с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/ 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	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но́в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	 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актри́с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mais 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400" dirty="0">
                <a:solidFill>
                  <a:prstClr val="black"/>
                </a:solidFill>
                <a:latin typeface="Arial Nova Light" panose="020B0304020202020204" pitchFamily="34" charset="0"/>
              </a:rPr>
              <a:t>						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но́в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	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пье́с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	.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ova Light" panose="020B0304020202020204" pitchFamily="34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2. Режиссёр ждёт но́в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	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актёр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	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mais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но́в</a:t>
            </a:r>
            <a:r>
              <a:rPr lang="fr-FR" sz="2000" dirty="0">
                <a:solidFill>
                  <a:prstClr val="black"/>
                </a:solidFill>
                <a:latin typeface="Arial Nova Light" panose="020B0304020202020204" pitchFamily="34" charset="0"/>
              </a:rPr>
              <a:t>   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фильм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/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	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но́в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   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актёр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  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mais 							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но́в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	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фи́льм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	</a:t>
            </a:r>
            <a:r>
              <a:rPr kumimoji="0" lang="fr-FR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 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.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ova Light" panose="020B0304020202020204" pitchFamily="34" charset="0"/>
              <a:ea typeface="+mn-ea"/>
              <a:cs typeface="+mn-cs"/>
            </a:endParaRPr>
          </a:p>
        </p:txBody>
      </p:sp>
      <p:sp>
        <p:nvSpPr>
          <p:cNvPr id="16" name="ZoneTexte 52">
            <a:extLst>
              <a:ext uri="{FF2B5EF4-FFF2-40B4-BE49-F238E27FC236}">
                <a16:creationId xmlns:a16="http://schemas.microsoft.com/office/drawing/2014/main" id="{77D70138-9895-464B-AB46-22976A4F8B3D}"/>
              </a:ext>
            </a:extLst>
          </p:cNvPr>
          <p:cNvSpPr txBox="1"/>
          <p:nvPr/>
        </p:nvSpPr>
        <p:spPr>
          <a:xfrm>
            <a:off x="662971" y="3435674"/>
            <a:ext cx="7835799" cy="1077218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i="0" u="none" strike="noStrike" kern="1200" cap="none" spc="0" baseline="0" dirty="0">
                <a:solidFill>
                  <a:srgbClr val="000000"/>
                </a:solidFill>
                <a:uFillTx/>
                <a:latin typeface="Arial Nova Light" panose="020B0304020202020204" pitchFamily="34" charset="0"/>
                <a:cs typeface="Arial" panose="020B0604020202020204" pitchFamily="34" charset="0"/>
              </a:rPr>
              <a:t>Quelle est la forme du GN correspondante?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dirty="0">
                <a:solidFill>
                  <a:srgbClr val="000000"/>
                </a:solidFill>
                <a:latin typeface="Arial Nova Light" panose="020B0304020202020204" pitchFamily="34" charset="0"/>
                <a:cs typeface="Arial" panose="020B0604020202020204" pitchFamily="34" charset="0"/>
              </a:rPr>
              <a:t>	au singulier		au pluriel</a:t>
            </a:r>
            <a:endParaRPr lang="fr-FR" sz="3200" i="0" u="none" strike="noStrike" kern="1200" cap="none" spc="0" baseline="0" dirty="0">
              <a:solidFill>
                <a:srgbClr val="000000"/>
              </a:solidFill>
              <a:uFillTx/>
              <a:latin typeface="Arial Nova Light" panose="020B03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63EF29F2-622B-4CC6-B183-A7C9C768503B}"/>
              </a:ext>
            </a:extLst>
          </p:cNvPr>
          <p:cNvSpPr txBox="1"/>
          <p:nvPr/>
        </p:nvSpPr>
        <p:spPr>
          <a:xfrm>
            <a:off x="3094327" y="4624593"/>
            <a:ext cx="5929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ova Light" panose="020B0304020202020204" pitchFamily="34" charset="0"/>
              </a:rPr>
              <a:t>ую</a:t>
            </a:r>
            <a:endParaRPr lang="fr-FR" sz="2400" dirty="0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C161F498-E165-4B96-91E6-B62E21C02361}"/>
              </a:ext>
            </a:extLst>
          </p:cNvPr>
          <p:cNvSpPr txBox="1"/>
          <p:nvPr/>
        </p:nvSpPr>
        <p:spPr>
          <a:xfrm>
            <a:off x="4388315" y="4624593"/>
            <a:ext cx="4581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ova Light" panose="020B0304020202020204" pitchFamily="34" charset="0"/>
              </a:rPr>
              <a:t>у</a:t>
            </a:r>
            <a:endParaRPr lang="fr-FR" sz="2400" dirty="0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B42D1153-F78B-409B-8973-14DCE9BABB68}"/>
              </a:ext>
            </a:extLst>
          </p:cNvPr>
          <p:cNvSpPr txBox="1"/>
          <p:nvPr/>
        </p:nvSpPr>
        <p:spPr>
          <a:xfrm>
            <a:off x="5966856" y="4621361"/>
            <a:ext cx="5923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ых</a:t>
            </a:r>
            <a:endParaRPr lang="fr-FR" dirty="0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093ABB41-C855-47BB-BBE3-DF4283681698}"/>
              </a:ext>
            </a:extLst>
          </p:cNvPr>
          <p:cNvSpPr txBox="1"/>
          <p:nvPr/>
        </p:nvSpPr>
        <p:spPr>
          <a:xfrm>
            <a:off x="5966856" y="5008379"/>
            <a:ext cx="5952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ые</a:t>
            </a:r>
            <a:endParaRPr lang="fr-FR" dirty="0"/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E36F9AD6-4739-48C4-8A15-8C8BAD6A3356}"/>
              </a:ext>
            </a:extLst>
          </p:cNvPr>
          <p:cNvSpPr txBox="1"/>
          <p:nvPr/>
        </p:nvSpPr>
        <p:spPr>
          <a:xfrm>
            <a:off x="7020272" y="4982995"/>
            <a:ext cx="4512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ы</a:t>
            </a:r>
            <a:endParaRPr lang="fr-FR" dirty="0"/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E5A8F07A-6E68-4037-952E-027CD669553D}"/>
              </a:ext>
            </a:extLst>
          </p:cNvPr>
          <p:cNvSpPr txBox="1"/>
          <p:nvPr/>
        </p:nvSpPr>
        <p:spPr>
          <a:xfrm>
            <a:off x="2497082" y="5733256"/>
            <a:ext cx="56274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ого</a:t>
            </a:r>
            <a:endParaRPr lang="fr-FR" dirty="0"/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B14DB018-372E-403D-95F4-003454C94948}"/>
              </a:ext>
            </a:extLst>
          </p:cNvPr>
          <p:cNvSpPr txBox="1"/>
          <p:nvPr/>
        </p:nvSpPr>
        <p:spPr>
          <a:xfrm>
            <a:off x="3523077" y="5712851"/>
            <a:ext cx="32814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а</a:t>
            </a:r>
            <a:endParaRPr lang="fr-FR" dirty="0"/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338F04E9-1540-49BD-8859-8D90C894DCD4}"/>
              </a:ext>
            </a:extLst>
          </p:cNvPr>
          <p:cNvSpPr txBox="1"/>
          <p:nvPr/>
        </p:nvSpPr>
        <p:spPr>
          <a:xfrm>
            <a:off x="4676609" y="5716649"/>
            <a:ext cx="6161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ый</a:t>
            </a:r>
            <a:endParaRPr lang="fr-FR" dirty="0"/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7173D40A-8645-4BB1-A091-625061789AAD}"/>
              </a:ext>
            </a:extLst>
          </p:cNvPr>
          <p:cNvSpPr txBox="1"/>
          <p:nvPr/>
        </p:nvSpPr>
        <p:spPr>
          <a:xfrm>
            <a:off x="6806917" y="5715215"/>
            <a:ext cx="5441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ых</a:t>
            </a:r>
            <a:endParaRPr lang="fr-FR" dirty="0"/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3B900F67-5E6B-4F2A-8E0B-3224AA933437}"/>
              </a:ext>
            </a:extLst>
          </p:cNvPr>
          <p:cNvSpPr txBox="1"/>
          <p:nvPr/>
        </p:nvSpPr>
        <p:spPr>
          <a:xfrm>
            <a:off x="7842014" y="5712851"/>
            <a:ext cx="4721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ов</a:t>
            </a:r>
            <a:endParaRPr lang="fr-FR" dirty="0"/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E5BB2065-0588-4866-887D-09CE0F8F14B1}"/>
              </a:ext>
            </a:extLst>
          </p:cNvPr>
          <p:cNvSpPr txBox="1"/>
          <p:nvPr/>
        </p:nvSpPr>
        <p:spPr>
          <a:xfrm>
            <a:off x="6806917" y="6025047"/>
            <a:ext cx="5441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ые</a:t>
            </a:r>
            <a:endParaRPr lang="fr-FR" dirty="0"/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93C151A1-9C36-4153-BFF3-1DA45F4724F4}"/>
              </a:ext>
            </a:extLst>
          </p:cNvPr>
          <p:cNvSpPr txBox="1"/>
          <p:nvPr/>
        </p:nvSpPr>
        <p:spPr>
          <a:xfrm>
            <a:off x="8133296" y="6025047"/>
            <a:ext cx="4001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ы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768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5" grpId="0"/>
      <p:bldP spid="16" grpId="0"/>
      <p:bldP spid="20" grpId="0"/>
      <p:bldP spid="24" grpId="0"/>
      <p:bldP spid="28" grpId="0"/>
      <p:bldP spid="32" grpId="0"/>
      <p:bldP spid="36" grpId="0"/>
      <p:bldP spid="40" grpId="0"/>
      <p:bldP spid="44" grpId="0"/>
      <p:bldP spid="48" grpId="0"/>
      <p:bldP spid="52" grpId="0"/>
      <p:bldP spid="56" grpId="0"/>
      <p:bldP spid="60" grpId="0"/>
      <p:bldP spid="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/>
          <p:cNvSpPr txBox="1"/>
          <p:nvPr/>
        </p:nvSpPr>
        <p:spPr>
          <a:xfrm>
            <a:off x="4306" y="359253"/>
            <a:ext cx="2962671" cy="58477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i="0" u="none" strike="noStrike" kern="1200" cap="none" spc="0" baseline="0" dirty="0">
                <a:solidFill>
                  <a:srgbClr val="000000"/>
                </a:solidFill>
                <a:uFillTx/>
                <a:latin typeface="Arial Nova Light" panose="020B0304020202020204" pitchFamily="34" charset="0"/>
                <a:ea typeface="Batang" pitchFamily="18"/>
                <a:cs typeface="Arial" panose="020B0604020202020204" pitchFamily="34" charset="0"/>
              </a:rPr>
              <a:t>Ca sert à quoi?</a:t>
            </a:r>
          </a:p>
        </p:txBody>
      </p:sp>
      <p:sp>
        <p:nvSpPr>
          <p:cNvPr id="4" name="ZoneTexte 10"/>
          <p:cNvSpPr txBox="1"/>
          <p:nvPr/>
        </p:nvSpPr>
        <p:spPr>
          <a:xfrm>
            <a:off x="2903188" y="1573487"/>
            <a:ext cx="6240811" cy="58477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 dirty="0">
                <a:solidFill>
                  <a:srgbClr val="000000"/>
                </a:solidFill>
                <a:uFillTx/>
                <a:latin typeface="Arial Nova Light" panose="020B0304020202020204" pitchFamily="34" charset="0"/>
                <a:cs typeface="Arial" pitchFamily="34"/>
              </a:rPr>
              <a:t>à indiquer le </a:t>
            </a:r>
            <a:r>
              <a:rPr lang="fr-FR" sz="3200" dirty="0">
                <a:solidFill>
                  <a:srgbClr val="E28A08"/>
                </a:solidFill>
                <a:latin typeface="Arial Nova Light" panose="020B0304020202020204" pitchFamily="34" charset="0"/>
                <a:cs typeface="Arial" pitchFamily="34"/>
              </a:rPr>
              <a:t>complément du nom</a:t>
            </a:r>
            <a:endParaRPr lang="fr-FR" sz="3200" b="0" i="0" strike="noStrike" kern="1200" cap="none" spc="0" baseline="0" dirty="0">
              <a:solidFill>
                <a:srgbClr val="E28A08"/>
              </a:solidFill>
              <a:uFillTx/>
              <a:latin typeface="Arial Nova Light" panose="020B0304020202020204" pitchFamily="34" charset="0"/>
              <a:cs typeface="Arial" pitchFamily="34"/>
            </a:endParaRPr>
          </a:p>
        </p:txBody>
      </p:sp>
      <p:sp>
        <p:nvSpPr>
          <p:cNvPr id="9" name="ZoneTexte 53"/>
          <p:cNvSpPr txBox="1"/>
          <p:nvPr/>
        </p:nvSpPr>
        <p:spPr>
          <a:xfrm>
            <a:off x="3695416" y="2495333"/>
            <a:ext cx="1641796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 dirty="0">
                <a:solidFill>
                  <a:srgbClr val="E28A08"/>
                </a:solidFill>
                <a:uFillTx/>
                <a:latin typeface="Arial Nova Light" panose="020B0304020202020204" pitchFamily="34" charset="0"/>
              </a:rPr>
              <a:t>le </a:t>
            </a:r>
            <a:r>
              <a:rPr lang="fr-FR" sz="3200" dirty="0">
                <a:solidFill>
                  <a:srgbClr val="E28A08"/>
                </a:solidFill>
                <a:latin typeface="Arial Nova Light" panose="020B0304020202020204" pitchFamily="34" charset="0"/>
              </a:rPr>
              <a:t>g</a:t>
            </a:r>
            <a:r>
              <a:rPr lang="fr-FR" sz="3200" b="0" i="0" strike="noStrike" kern="1200" cap="none" spc="0" baseline="0" dirty="0">
                <a:solidFill>
                  <a:srgbClr val="E28A08"/>
                </a:solidFill>
                <a:uFillTx/>
                <a:latin typeface="Arial Nova Light" panose="020B0304020202020204" pitchFamily="34" charset="0"/>
              </a:rPr>
              <a:t>énitif</a:t>
            </a:r>
          </a:p>
        </p:txBody>
      </p:sp>
      <p:pic>
        <p:nvPicPr>
          <p:cNvPr id="11" name="Picture 6" descr="Résultat de recherche d'images pour &quot;prendre par la main smiley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29235"/>
            <a:ext cx="1312092" cy="829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e 7"/>
          <p:cNvGrpSpPr/>
          <p:nvPr/>
        </p:nvGrpSpPr>
        <p:grpSpPr>
          <a:xfrm>
            <a:off x="4294905" y="0"/>
            <a:ext cx="4849096" cy="1200329"/>
            <a:chOff x="4294905" y="0"/>
            <a:chExt cx="4849096" cy="1200329"/>
          </a:xfrm>
        </p:grpSpPr>
        <p:sp>
          <p:nvSpPr>
            <p:cNvPr id="10" name="ZoneTexte 9"/>
            <p:cNvSpPr txBox="1"/>
            <p:nvPr/>
          </p:nvSpPr>
          <p:spPr>
            <a:xfrm>
              <a:off x="4760957" y="0"/>
              <a:ext cx="438304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dirty="0">
                  <a:latin typeface="Arial Nova Light" panose="020B0304020202020204" pitchFamily="34" charset="0"/>
                </a:rPr>
                <a:t>а</a:t>
              </a:r>
              <a:r>
                <a:rPr lang="fr-FR" dirty="0">
                  <a:latin typeface="Arial Nova Light" panose="020B0304020202020204" pitchFamily="34" charset="0"/>
                </a:rPr>
                <a:t>près prépositions </a:t>
              </a:r>
              <a:r>
                <a:rPr lang="ru-RU" dirty="0">
                  <a:latin typeface="Arial Nova Light" panose="020B0304020202020204" pitchFamily="34" charset="0"/>
                </a:rPr>
                <a:t>у, </a:t>
              </a:r>
              <a:r>
                <a:rPr lang="ru-RU" b="1" dirty="0">
                  <a:latin typeface="Arial Nova Light" panose="020B0304020202020204" pitchFamily="34" charset="0"/>
                </a:rPr>
                <a:t>о</a:t>
              </a:r>
              <a:r>
                <a:rPr lang="ru-RU" dirty="0">
                  <a:latin typeface="Arial Nova Light" panose="020B0304020202020204" pitchFamily="34" charset="0"/>
                </a:rPr>
                <a:t>коло, (не)далек</a:t>
              </a:r>
              <a:r>
                <a:rPr lang="ru-RU" b="1" dirty="0">
                  <a:latin typeface="Arial Nova Light" panose="020B0304020202020204" pitchFamily="34" charset="0"/>
                </a:rPr>
                <a:t>о</a:t>
              </a:r>
              <a:r>
                <a:rPr lang="ru-RU" dirty="0">
                  <a:latin typeface="Arial Nova Light" panose="020B0304020202020204" pitchFamily="34" charset="0"/>
                </a:rPr>
                <a:t> от, из, с</a:t>
              </a:r>
              <a:r>
                <a:rPr lang="fr-FR" dirty="0">
                  <a:latin typeface="Arial Nova Light" panose="020B0304020202020204" pitchFamily="34" charset="0"/>
                </a:rPr>
                <a:t> (provenance), </a:t>
              </a:r>
              <a:r>
                <a:rPr lang="ru-RU" dirty="0">
                  <a:latin typeface="Arial Nova Light" panose="020B0304020202020204" pitchFamily="34" charset="0"/>
                </a:rPr>
                <a:t>для, без, из-за, до, п</a:t>
              </a:r>
              <a:r>
                <a:rPr lang="ru-RU" b="1" dirty="0">
                  <a:latin typeface="Arial Nova Light" panose="020B0304020202020204" pitchFamily="34" charset="0"/>
                </a:rPr>
                <a:t>о</a:t>
              </a:r>
              <a:r>
                <a:rPr lang="ru-RU" dirty="0">
                  <a:latin typeface="Arial Nova Light" panose="020B0304020202020204" pitchFamily="34" charset="0"/>
                </a:rPr>
                <a:t>сле, во вр</a:t>
              </a:r>
              <a:r>
                <a:rPr lang="ru-RU" b="1" dirty="0">
                  <a:latin typeface="Arial Nova Light" panose="020B0304020202020204" pitchFamily="34" charset="0"/>
                </a:rPr>
                <a:t>е</a:t>
              </a:r>
              <a:r>
                <a:rPr lang="ru-RU" dirty="0">
                  <a:latin typeface="Arial Nova Light" panose="020B0304020202020204" pitchFamily="34" charset="0"/>
                </a:rPr>
                <a:t>мя, м</a:t>
              </a:r>
              <a:r>
                <a:rPr lang="ru-RU" b="1" dirty="0">
                  <a:latin typeface="Arial Nova Light" panose="020B0304020202020204" pitchFamily="34" charset="0"/>
                </a:rPr>
                <a:t>и</a:t>
              </a:r>
              <a:r>
                <a:rPr lang="ru-RU" dirty="0">
                  <a:latin typeface="Arial Nova Light" panose="020B0304020202020204" pitchFamily="34" charset="0"/>
                </a:rPr>
                <a:t>мо, сред</a:t>
              </a:r>
              <a:r>
                <a:rPr lang="ru-RU" b="1" dirty="0">
                  <a:latin typeface="Arial Nova Light" panose="020B0304020202020204" pitchFamily="34" charset="0"/>
                </a:rPr>
                <a:t>и</a:t>
              </a:r>
              <a:r>
                <a:rPr lang="ru-RU" dirty="0">
                  <a:latin typeface="Arial Nova Light" panose="020B0304020202020204" pitchFamily="34" charset="0"/>
                </a:rPr>
                <a:t>...  </a:t>
              </a:r>
              <a:endParaRPr lang="ru-RU" dirty="0">
                <a:latin typeface="Arial Nova Light" panose="020B0304020202020204" pitchFamily="34" charset="0"/>
                <a:sym typeface="Wingdings 2"/>
              </a:endParaRPr>
            </a:p>
          </p:txBody>
        </p:sp>
        <p:pic>
          <p:nvPicPr>
            <p:cNvPr id="13" name="Image 12" descr="Capture d’écra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4905" y="176996"/>
              <a:ext cx="442818" cy="569337"/>
            </a:xfrm>
            <a:prstGeom prst="rect">
              <a:avLst/>
            </a:prstGeom>
          </p:spPr>
        </p:pic>
      </p:grpSp>
      <p:sp>
        <p:nvSpPr>
          <p:cNvPr id="16" name="ZoneTexte 15">
            <a:extLst>
              <a:ext uri="{FF2B5EF4-FFF2-40B4-BE49-F238E27FC236}">
                <a16:creationId xmlns:a16="http://schemas.microsoft.com/office/drawing/2014/main" id="{FA237283-BFA9-4148-811A-E989E29B5553}"/>
              </a:ext>
            </a:extLst>
          </p:cNvPr>
          <p:cNvSpPr txBox="1"/>
          <p:nvPr/>
        </p:nvSpPr>
        <p:spPr>
          <a:xfrm>
            <a:off x="352122" y="4990156"/>
            <a:ext cx="879187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1. </a:t>
            </a:r>
            <a:r>
              <a:rPr kumimoji="0" lang="fr-F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Э́то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</a:t>
            </a:r>
            <a:r>
              <a:rPr kumimoji="0" lang="fr-F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рабо́та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но́в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	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актри́с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	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/ </a:t>
            </a:r>
            <a:r>
              <a:rPr kumimoji="0" lang="fr-F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но́в</a:t>
            </a:r>
            <a:r>
              <a:rPr lang="fr-FR" sz="3200" dirty="0">
                <a:solidFill>
                  <a:prstClr val="black"/>
                </a:solidFill>
                <a:latin typeface="Arial Nova Light" panose="020B0304020202020204" pitchFamily="34" charset="0"/>
              </a:rPr>
              <a:t>  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  </a:t>
            </a:r>
            <a:r>
              <a:rPr kumimoji="0" lang="fr-F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актри́с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ova Light" panose="020B030402020202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2. Э́то рабо́та но́в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	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актёр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/ но́в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	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актёр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	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.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ova Light" panose="020B0304020202020204" pitchFamily="34" charset="0"/>
              <a:ea typeface="+mn-ea"/>
              <a:cs typeface="+mn-cs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6E1EBAC-8C58-46A7-B123-92B680493BF4}"/>
              </a:ext>
            </a:extLst>
          </p:cNvPr>
          <p:cNvSpPr txBox="1"/>
          <p:nvPr/>
        </p:nvSpPr>
        <p:spPr>
          <a:xfrm>
            <a:off x="3560286" y="5000441"/>
            <a:ext cx="72419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ой</a:t>
            </a:r>
            <a:endParaRPr lang="fr-FR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8EC81D3E-E645-4328-811A-3BC20FF63E6E}"/>
              </a:ext>
            </a:extLst>
          </p:cNvPr>
          <p:cNvSpPr txBox="1"/>
          <p:nvPr/>
        </p:nvSpPr>
        <p:spPr>
          <a:xfrm>
            <a:off x="5364088" y="5000440"/>
            <a:ext cx="4487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ы</a:t>
            </a:r>
            <a:endParaRPr lang="fr-FR" dirty="0"/>
          </a:p>
        </p:txBody>
      </p:sp>
      <p:sp>
        <p:nvSpPr>
          <p:cNvPr id="24" name="ZoneTexte 52">
            <a:extLst>
              <a:ext uri="{FF2B5EF4-FFF2-40B4-BE49-F238E27FC236}">
                <a16:creationId xmlns:a16="http://schemas.microsoft.com/office/drawing/2014/main" id="{A96B5596-1FDA-444D-8F79-52CC4E606304}"/>
              </a:ext>
            </a:extLst>
          </p:cNvPr>
          <p:cNvSpPr txBox="1"/>
          <p:nvPr/>
        </p:nvSpPr>
        <p:spPr>
          <a:xfrm>
            <a:off x="843057" y="3156869"/>
            <a:ext cx="7835799" cy="156966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i="0" u="none" strike="noStrike" kern="1200" cap="none" spc="0" baseline="0" dirty="0">
                <a:solidFill>
                  <a:srgbClr val="000000"/>
                </a:solidFill>
                <a:uFillTx/>
                <a:latin typeface="Arial Nova Light" panose="020B0304020202020204" pitchFamily="34" charset="0"/>
                <a:cs typeface="Arial" panose="020B0604020202020204" pitchFamily="34" charset="0"/>
              </a:rPr>
              <a:t>Quelle est la forme du GN correspondante?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dirty="0">
                <a:solidFill>
                  <a:srgbClr val="000000"/>
                </a:solidFill>
                <a:latin typeface="Arial Nova Light" panose="020B0304020202020204" pitchFamily="34" charset="0"/>
                <a:cs typeface="Arial" panose="020B0604020202020204" pitchFamily="34" charset="0"/>
              </a:rPr>
              <a:t>	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dirty="0">
                <a:solidFill>
                  <a:srgbClr val="000000"/>
                </a:solidFill>
                <a:latin typeface="Arial Nova Light" panose="020B0304020202020204" pitchFamily="34" charset="0"/>
                <a:cs typeface="Arial" panose="020B0604020202020204" pitchFamily="34" charset="0"/>
              </a:rPr>
              <a:t>au singulier		au pluriel</a:t>
            </a:r>
            <a:endParaRPr lang="fr-FR" sz="3200" i="0" u="none" strike="noStrike" kern="1200" cap="none" spc="0" baseline="0" dirty="0">
              <a:solidFill>
                <a:srgbClr val="000000"/>
              </a:solidFill>
              <a:uFillTx/>
              <a:latin typeface="Arial Nova Light" panose="020B03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CB5E5F3F-2737-4D5E-B615-A46895253E9F}"/>
              </a:ext>
            </a:extLst>
          </p:cNvPr>
          <p:cNvSpPr txBox="1"/>
          <p:nvPr/>
        </p:nvSpPr>
        <p:spPr>
          <a:xfrm>
            <a:off x="6804248" y="5011150"/>
            <a:ext cx="7733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fr-FR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ых</a:t>
            </a:r>
            <a:endParaRPr lang="fr-FR" dirty="0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F0C85F1C-5247-499F-8598-3CECC523A70C}"/>
              </a:ext>
            </a:extLst>
          </p:cNvPr>
          <p:cNvSpPr txBox="1"/>
          <p:nvPr/>
        </p:nvSpPr>
        <p:spPr>
          <a:xfrm>
            <a:off x="3566259" y="5517411"/>
            <a:ext cx="7733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ого</a:t>
            </a:r>
            <a:endParaRPr lang="fr-FR" dirty="0"/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B640692-78D5-4C83-9A7B-AF7D10EE24AB}"/>
              </a:ext>
            </a:extLst>
          </p:cNvPr>
          <p:cNvSpPr txBox="1"/>
          <p:nvPr/>
        </p:nvSpPr>
        <p:spPr>
          <a:xfrm>
            <a:off x="5202160" y="5473429"/>
            <a:ext cx="43419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а</a:t>
            </a:r>
            <a:endParaRPr lang="fr-FR" dirty="0"/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1FAD84C1-066D-4A8B-99D2-E87FA39CF40C}"/>
              </a:ext>
            </a:extLst>
          </p:cNvPr>
          <p:cNvSpPr txBox="1"/>
          <p:nvPr/>
        </p:nvSpPr>
        <p:spPr>
          <a:xfrm>
            <a:off x="6272928" y="5482599"/>
            <a:ext cx="70960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ых</a:t>
            </a:r>
            <a:endParaRPr lang="fr-FR" dirty="0"/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C9535D9D-8D11-43B4-B3B7-078A128B0326}"/>
              </a:ext>
            </a:extLst>
          </p:cNvPr>
          <p:cNvSpPr txBox="1"/>
          <p:nvPr/>
        </p:nvSpPr>
        <p:spPr>
          <a:xfrm>
            <a:off x="7830767" y="5500005"/>
            <a:ext cx="65022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ов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532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6" grpId="0"/>
      <p:bldP spid="19" grpId="0"/>
      <p:bldP spid="23" grpId="0"/>
      <p:bldP spid="24" grpId="0"/>
      <p:bldP spid="28" grpId="0"/>
      <p:bldP spid="32" grpId="0"/>
      <p:bldP spid="36" grpId="0"/>
      <p:bldP spid="40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/>
          <p:cNvSpPr txBox="1"/>
          <p:nvPr/>
        </p:nvSpPr>
        <p:spPr>
          <a:xfrm>
            <a:off x="4306" y="359253"/>
            <a:ext cx="2962671" cy="58477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i="0" u="none" strike="noStrike" kern="1200" cap="none" spc="0" baseline="0" dirty="0">
                <a:solidFill>
                  <a:srgbClr val="000000"/>
                </a:solidFill>
                <a:uFillTx/>
                <a:latin typeface="Arial Nova Light" panose="020B0304020202020204" pitchFamily="34" charset="0"/>
                <a:ea typeface="Batang" pitchFamily="18"/>
                <a:cs typeface="Arial" panose="020B0604020202020204" pitchFamily="34" charset="0"/>
              </a:rPr>
              <a:t>Ca sert à quoi?</a:t>
            </a:r>
          </a:p>
        </p:txBody>
      </p:sp>
      <p:sp>
        <p:nvSpPr>
          <p:cNvPr id="4" name="ZoneTexte 10"/>
          <p:cNvSpPr txBox="1"/>
          <p:nvPr/>
        </p:nvSpPr>
        <p:spPr>
          <a:xfrm>
            <a:off x="612904" y="1494711"/>
            <a:ext cx="6362639" cy="58477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 dirty="0">
                <a:solidFill>
                  <a:srgbClr val="000000"/>
                </a:solidFill>
                <a:uFillTx/>
                <a:latin typeface="Arial Nova Light" panose="020B0304020202020204" pitchFamily="34" charset="0"/>
                <a:cs typeface="Arial" pitchFamily="34"/>
              </a:rPr>
              <a:t>à indiquer le </a:t>
            </a:r>
            <a:r>
              <a:rPr lang="fr-FR" sz="3200" dirty="0">
                <a:solidFill>
                  <a:srgbClr val="7030A0"/>
                </a:solidFill>
                <a:latin typeface="Arial Nova Light" panose="020B0304020202020204" pitchFamily="34" charset="0"/>
                <a:cs typeface="Arial" pitchFamily="34"/>
              </a:rPr>
              <a:t>destinataire de l’action</a:t>
            </a:r>
            <a:endParaRPr lang="fr-FR" sz="3200" b="0" i="0" strike="noStrike" kern="1200" cap="none" spc="0" baseline="0" dirty="0">
              <a:solidFill>
                <a:srgbClr val="7030A0"/>
              </a:solidFill>
              <a:uFillTx/>
              <a:latin typeface="Arial Nova Light" panose="020B0304020202020204" pitchFamily="34" charset="0"/>
              <a:cs typeface="Arial" pitchFamily="34"/>
            </a:endParaRPr>
          </a:p>
        </p:txBody>
      </p:sp>
      <p:sp>
        <p:nvSpPr>
          <p:cNvPr id="9" name="ZoneTexte 53"/>
          <p:cNvSpPr txBox="1"/>
          <p:nvPr/>
        </p:nvSpPr>
        <p:spPr>
          <a:xfrm>
            <a:off x="3794223" y="2376223"/>
            <a:ext cx="1391728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dirty="0">
                <a:solidFill>
                  <a:srgbClr val="7030A0"/>
                </a:solidFill>
                <a:latin typeface="Arial Nova Light" panose="020B0304020202020204" pitchFamily="34" charset="0"/>
              </a:rPr>
              <a:t>le datif</a:t>
            </a:r>
            <a:endParaRPr lang="fr-FR" sz="3200" b="0" i="0" strike="noStrike" kern="1200" cap="none" spc="0" baseline="0" dirty="0">
              <a:solidFill>
                <a:srgbClr val="7030A0"/>
              </a:solidFill>
              <a:uFillTx/>
              <a:latin typeface="Arial Nova Light" panose="020B0304020202020204" pitchFamily="34" charset="0"/>
            </a:endParaRPr>
          </a:p>
        </p:txBody>
      </p:sp>
      <p:pic>
        <p:nvPicPr>
          <p:cNvPr id="1026" name="Picture 2" descr="Résultat de recherche d'images pour &quot;smiley cadeau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449" y="1196751"/>
            <a:ext cx="1202067" cy="1180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e 7"/>
          <p:cNvGrpSpPr/>
          <p:nvPr/>
        </p:nvGrpSpPr>
        <p:grpSpPr>
          <a:xfrm>
            <a:off x="2967070" y="0"/>
            <a:ext cx="6310921" cy="1200329"/>
            <a:chOff x="4294905" y="0"/>
            <a:chExt cx="6310921" cy="1200329"/>
          </a:xfrm>
        </p:grpSpPr>
        <p:sp>
          <p:nvSpPr>
            <p:cNvPr id="10" name="ZoneTexte 9"/>
            <p:cNvSpPr txBox="1"/>
            <p:nvPr/>
          </p:nvSpPr>
          <p:spPr>
            <a:xfrm>
              <a:off x="4760956" y="0"/>
              <a:ext cx="5844870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dirty="0">
                  <a:latin typeface="Arial Nova Light" panose="020B0304020202020204" pitchFamily="34" charset="0"/>
                </a:rPr>
                <a:t>а</a:t>
              </a:r>
              <a:r>
                <a:rPr lang="fr-FR" dirty="0">
                  <a:latin typeface="Arial Nova Light" panose="020B0304020202020204" pitchFamily="34" charset="0"/>
                </a:rPr>
                <a:t>près prépositions </a:t>
              </a:r>
              <a:r>
                <a:rPr lang="ru-RU" dirty="0">
                  <a:latin typeface="Arial Nova Light" panose="020B0304020202020204" pitchFamily="34" charset="0"/>
                </a:rPr>
                <a:t>к, по, благодар</a:t>
              </a:r>
              <a:r>
                <a:rPr lang="ru-RU" b="1" dirty="0">
                  <a:latin typeface="Arial Nova Light" panose="020B0304020202020204" pitchFamily="34" charset="0"/>
                </a:rPr>
                <a:t>я</a:t>
              </a:r>
              <a:r>
                <a:rPr lang="ru-RU" dirty="0">
                  <a:latin typeface="Arial Nova Light" panose="020B0304020202020204" pitchFamily="34" charset="0"/>
                </a:rPr>
                <a:t>, вопрек</a:t>
              </a:r>
              <a:r>
                <a:rPr lang="ru-RU" b="1" dirty="0">
                  <a:latin typeface="Arial Nova Light" panose="020B0304020202020204" pitchFamily="34" charset="0"/>
                </a:rPr>
                <a:t>и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dirty="0">
                  <a:latin typeface="Arial Nova Light" panose="020B0304020202020204" pitchFamily="34" charset="0"/>
                </a:rPr>
                <a:t>après verbes</a:t>
              </a:r>
              <a:r>
                <a:rPr lang="ru-RU" dirty="0">
                  <a:latin typeface="Arial Nova Light" panose="020B0304020202020204" pitchFamily="34" charset="0"/>
                </a:rPr>
                <a:t>	звон</a:t>
              </a:r>
              <a:r>
                <a:rPr lang="ru-RU" b="1" dirty="0">
                  <a:latin typeface="Arial Nova Light" panose="020B0304020202020204" pitchFamily="34" charset="0"/>
                </a:rPr>
                <a:t>и</a:t>
              </a:r>
              <a:r>
                <a:rPr lang="ru-RU" dirty="0">
                  <a:latin typeface="Arial Nova Light" panose="020B0304020202020204" pitchFamily="34" charset="0"/>
                </a:rPr>
                <a:t>ть, помог</a:t>
              </a:r>
              <a:r>
                <a:rPr lang="ru-RU" b="1" dirty="0">
                  <a:latin typeface="Arial Nova Light" panose="020B0304020202020204" pitchFamily="34" charset="0"/>
                </a:rPr>
                <a:t>а</a:t>
              </a:r>
              <a:r>
                <a:rPr lang="ru-RU" dirty="0">
                  <a:latin typeface="Arial Nova Light" panose="020B0304020202020204" pitchFamily="34" charset="0"/>
                </a:rPr>
                <a:t>ть, служ</a:t>
              </a:r>
              <a:r>
                <a:rPr lang="ru-RU" b="1" dirty="0">
                  <a:latin typeface="Arial Nova Light" panose="020B0304020202020204" pitchFamily="34" charset="0"/>
                </a:rPr>
                <a:t>и</a:t>
              </a:r>
              <a:r>
                <a:rPr lang="ru-RU" dirty="0">
                  <a:latin typeface="Arial Nova Light" panose="020B0304020202020204" pitchFamily="34" charset="0"/>
                </a:rPr>
                <a:t>ть, меш</a:t>
              </a:r>
              <a:r>
                <a:rPr lang="ru-RU" b="1" dirty="0">
                  <a:latin typeface="Arial Nova Light" panose="020B0304020202020204" pitchFamily="34" charset="0"/>
                </a:rPr>
                <a:t>а</a:t>
              </a:r>
              <a:r>
                <a:rPr lang="ru-RU" dirty="0">
                  <a:latin typeface="Arial Nova Light" panose="020B0304020202020204" pitchFamily="34" charset="0"/>
                </a:rPr>
                <a:t>ть, </a:t>
              </a:r>
            </a:p>
            <a:p>
              <a:r>
                <a:rPr lang="ru-RU" dirty="0">
                  <a:latin typeface="Arial Nova Light" panose="020B0304020202020204" pitchFamily="34" charset="0"/>
                </a:rPr>
                <a:t>		удивл</a:t>
              </a:r>
              <a:r>
                <a:rPr lang="ru-RU" b="1" dirty="0">
                  <a:latin typeface="Arial Nova Light" panose="020B0304020202020204" pitchFamily="34" charset="0"/>
                </a:rPr>
                <a:t>я</a:t>
              </a:r>
              <a:r>
                <a:rPr lang="ru-RU" dirty="0">
                  <a:latin typeface="Arial Nova Light" panose="020B0304020202020204" pitchFamily="34" charset="0"/>
                </a:rPr>
                <a:t>ться, р</a:t>
              </a:r>
              <a:r>
                <a:rPr lang="ru-RU" b="1" dirty="0">
                  <a:latin typeface="Arial Nova Light" panose="020B0304020202020204" pitchFamily="34" charset="0"/>
                </a:rPr>
                <a:t>а</a:t>
              </a:r>
              <a:r>
                <a:rPr lang="ru-RU" dirty="0">
                  <a:latin typeface="Arial Nova Light" panose="020B0304020202020204" pitchFamily="34" charset="0"/>
                </a:rPr>
                <a:t>доваться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dirty="0">
                  <a:latin typeface="Arial Nova Light" panose="020B0304020202020204" pitchFamily="34" charset="0"/>
                </a:rPr>
                <a:t>tournures impersonnelles</a:t>
              </a:r>
            </a:p>
          </p:txBody>
        </p:sp>
        <p:pic>
          <p:nvPicPr>
            <p:cNvPr id="11" name="Image 10" descr="Capture d’écra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4905" y="176996"/>
              <a:ext cx="442818" cy="569337"/>
            </a:xfrm>
            <a:prstGeom prst="rect">
              <a:avLst/>
            </a:prstGeom>
          </p:spPr>
        </p:pic>
      </p:grpSp>
      <p:sp>
        <p:nvSpPr>
          <p:cNvPr id="15" name="ZoneTexte 14">
            <a:extLst>
              <a:ext uri="{FF2B5EF4-FFF2-40B4-BE49-F238E27FC236}">
                <a16:creationId xmlns:a16="http://schemas.microsoft.com/office/drawing/2014/main" id="{C7A6FF7E-8B27-4650-9646-733AA50AE3FE}"/>
              </a:ext>
            </a:extLst>
          </p:cNvPr>
          <p:cNvSpPr txBox="1"/>
          <p:nvPr/>
        </p:nvSpPr>
        <p:spPr>
          <a:xfrm>
            <a:off x="165723" y="5306443"/>
            <a:ext cx="9144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1. </a:t>
            </a:r>
            <a:r>
              <a:rPr kumimoji="0" lang="fr-F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Он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</a:t>
            </a:r>
            <a:r>
              <a:rPr kumimoji="0" lang="fr-F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звони́т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но́в</a:t>
            </a:r>
            <a:r>
              <a:rPr lang="fr-FR" sz="3200" dirty="0">
                <a:solidFill>
                  <a:prstClr val="black"/>
                </a:solidFill>
                <a:latin typeface="Arial Nova Light" panose="020B0304020202020204" pitchFamily="34" charset="0"/>
              </a:rPr>
              <a:t>    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актри́с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/ </a:t>
            </a:r>
            <a:r>
              <a:rPr kumimoji="0" lang="fr-F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но́в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      </a:t>
            </a:r>
            <a:r>
              <a:rPr kumimoji="0" lang="fr-FR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актри́с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	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ova Light" panose="020B0304020202020204" pitchFamily="34" charset="0"/>
              <a:ea typeface="+mn-ea"/>
              <a:cs typeface="+mn-cs"/>
            </a:endParaRPr>
          </a:p>
          <a:p>
            <a:pPr lvl="0" algn="just"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2. Он звони́т но́в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	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актёр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/ но́в</a:t>
            </a:r>
            <a:r>
              <a:rPr lang="fr-FR" sz="3200" dirty="0">
                <a:solidFill>
                  <a:prstClr val="black"/>
                </a:solidFill>
                <a:latin typeface="Arial Nova Light" panose="020B0304020202020204" pitchFamily="34" charset="0"/>
              </a:rPr>
              <a:t>	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 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актёр</a:t>
            </a:r>
            <a:r>
              <a:rPr lang="fr-FR" sz="3200" dirty="0">
                <a:solidFill>
                  <a:prstClr val="black"/>
                </a:solidFill>
                <a:latin typeface="Arial Nova Light" panose="020B0304020202020204" pitchFamily="34" charset="0"/>
              </a:rPr>
              <a:t>	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.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ova Light" panose="020B0304020202020204" pitchFamily="34" charset="0"/>
              <a:ea typeface="+mn-ea"/>
              <a:cs typeface="+mn-cs"/>
            </a:endParaRPr>
          </a:p>
        </p:txBody>
      </p:sp>
      <p:sp>
        <p:nvSpPr>
          <p:cNvPr id="18" name="ZoneTexte 52">
            <a:extLst>
              <a:ext uri="{FF2B5EF4-FFF2-40B4-BE49-F238E27FC236}">
                <a16:creationId xmlns:a16="http://schemas.microsoft.com/office/drawing/2014/main" id="{67FD31FB-8786-475E-B2A7-56D2049A10D8}"/>
              </a:ext>
            </a:extLst>
          </p:cNvPr>
          <p:cNvSpPr txBox="1"/>
          <p:nvPr/>
        </p:nvSpPr>
        <p:spPr>
          <a:xfrm>
            <a:off x="819823" y="3316876"/>
            <a:ext cx="7835799" cy="156966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i="0" u="none" strike="noStrike" kern="1200" cap="none" spc="0" baseline="0" dirty="0">
                <a:solidFill>
                  <a:srgbClr val="000000"/>
                </a:solidFill>
                <a:uFillTx/>
                <a:latin typeface="Arial Nova Light" panose="020B0304020202020204" pitchFamily="34" charset="0"/>
                <a:cs typeface="Arial" panose="020B0604020202020204" pitchFamily="34" charset="0"/>
              </a:rPr>
              <a:t>Quelle est la forme du GN correspondante?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dirty="0">
                <a:solidFill>
                  <a:srgbClr val="000000"/>
                </a:solidFill>
                <a:latin typeface="Arial Nova Light" panose="020B0304020202020204" pitchFamily="34" charset="0"/>
                <a:cs typeface="Arial" panose="020B0604020202020204" pitchFamily="34" charset="0"/>
              </a:rPr>
              <a:t>	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dirty="0">
                <a:solidFill>
                  <a:srgbClr val="000000"/>
                </a:solidFill>
                <a:latin typeface="Arial Nova Light" panose="020B0304020202020204" pitchFamily="34" charset="0"/>
                <a:cs typeface="Arial" panose="020B0604020202020204" pitchFamily="34" charset="0"/>
              </a:rPr>
              <a:t>au singulier		au pluriel</a:t>
            </a:r>
            <a:endParaRPr lang="fr-FR" sz="3200" i="0" u="none" strike="noStrike" kern="1200" cap="none" spc="0" baseline="0" dirty="0">
              <a:solidFill>
                <a:srgbClr val="000000"/>
              </a:solidFill>
              <a:uFillTx/>
              <a:latin typeface="Arial Nova Light" panose="020B03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5770258D-4FF8-4BFB-A238-9604F274B211}"/>
              </a:ext>
            </a:extLst>
          </p:cNvPr>
          <p:cNvSpPr txBox="1"/>
          <p:nvPr/>
        </p:nvSpPr>
        <p:spPr>
          <a:xfrm>
            <a:off x="3188479" y="5315613"/>
            <a:ext cx="63319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ой</a:t>
            </a:r>
            <a:endParaRPr lang="fr-FR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04D29A54-A7B4-464F-A835-284B5BA4FD0C}"/>
              </a:ext>
            </a:extLst>
          </p:cNvPr>
          <p:cNvSpPr txBox="1"/>
          <p:nvPr/>
        </p:nvSpPr>
        <p:spPr>
          <a:xfrm>
            <a:off x="4941360" y="5306443"/>
            <a:ext cx="48918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е</a:t>
            </a:r>
            <a:endParaRPr lang="fr-FR" dirty="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F11FAE75-E8C5-4DB3-B07B-09DA47B99999}"/>
              </a:ext>
            </a:extLst>
          </p:cNvPr>
          <p:cNvSpPr txBox="1"/>
          <p:nvPr/>
        </p:nvSpPr>
        <p:spPr>
          <a:xfrm>
            <a:off x="6012160" y="5315613"/>
            <a:ext cx="75636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fr-FR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ым</a:t>
            </a:r>
            <a:endParaRPr lang="fr-FR" dirty="0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58A05985-DECC-434A-BA35-EB0835D45167}"/>
              </a:ext>
            </a:extLst>
          </p:cNvPr>
          <p:cNvSpPr txBox="1"/>
          <p:nvPr/>
        </p:nvSpPr>
        <p:spPr>
          <a:xfrm>
            <a:off x="7977164" y="5315613"/>
            <a:ext cx="70363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fr-FR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ам</a:t>
            </a:r>
            <a:endParaRPr lang="fr-FR" dirty="0"/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F906F371-405A-44B0-9AA6-A625E0AB40B1}"/>
              </a:ext>
            </a:extLst>
          </p:cNvPr>
          <p:cNvSpPr txBox="1"/>
          <p:nvPr/>
        </p:nvSpPr>
        <p:spPr>
          <a:xfrm>
            <a:off x="3209439" y="5812823"/>
            <a:ext cx="97629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ому</a:t>
            </a:r>
            <a:endParaRPr lang="fr-FR" dirty="0"/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038B49B8-A783-4107-A672-4878CE0E3DCB}"/>
              </a:ext>
            </a:extLst>
          </p:cNvPr>
          <p:cNvSpPr txBox="1"/>
          <p:nvPr/>
        </p:nvSpPr>
        <p:spPr>
          <a:xfrm>
            <a:off x="5022221" y="5805854"/>
            <a:ext cx="3435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у</a:t>
            </a:r>
            <a:endParaRPr lang="fr-FR" dirty="0"/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4A79C912-9B27-49A7-BBFB-5C054ABF052F}"/>
              </a:ext>
            </a:extLst>
          </p:cNvPr>
          <p:cNvSpPr txBox="1"/>
          <p:nvPr/>
        </p:nvSpPr>
        <p:spPr>
          <a:xfrm>
            <a:off x="6227481" y="5812822"/>
            <a:ext cx="7547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7030A0"/>
                </a:solidFill>
                <a:latin typeface="Arial Nova Light" panose="020B0304020202020204" pitchFamily="34" charset="0"/>
              </a:rPr>
              <a:t>ым</a:t>
            </a:r>
            <a:endParaRPr lang="fr-FR" dirty="0"/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CD1270C9-222E-4A82-91CF-A17772D8E380}"/>
              </a:ext>
            </a:extLst>
          </p:cNvPr>
          <p:cNvSpPr txBox="1"/>
          <p:nvPr/>
        </p:nvSpPr>
        <p:spPr>
          <a:xfrm>
            <a:off x="7966379" y="5805854"/>
            <a:ext cx="70363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fr-FR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ам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867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5" grpId="0"/>
      <p:bldP spid="18" grpId="0"/>
      <p:bldP spid="22" grpId="0"/>
      <p:bldP spid="26" grpId="0"/>
      <p:bldP spid="30" grpId="0"/>
      <p:bldP spid="34" grpId="0"/>
      <p:bldP spid="38" grpId="0"/>
      <p:bldP spid="42" grpId="0"/>
      <p:bldP spid="46" grpId="0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/>
          <p:cNvSpPr txBox="1"/>
          <p:nvPr/>
        </p:nvSpPr>
        <p:spPr>
          <a:xfrm>
            <a:off x="4306" y="359253"/>
            <a:ext cx="2962671" cy="58477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i="0" u="none" strike="noStrike" kern="1200" cap="none" spc="0" baseline="0" dirty="0">
                <a:solidFill>
                  <a:srgbClr val="000000"/>
                </a:solidFill>
                <a:uFillTx/>
                <a:latin typeface="Arial Nova Light" panose="020B0304020202020204" pitchFamily="34" charset="0"/>
                <a:ea typeface="Batang" pitchFamily="18"/>
                <a:cs typeface="Arial" panose="020B0604020202020204" pitchFamily="34" charset="0"/>
              </a:rPr>
              <a:t>Ca sert à quoi?</a:t>
            </a:r>
          </a:p>
        </p:txBody>
      </p:sp>
      <p:sp>
        <p:nvSpPr>
          <p:cNvPr id="4" name="ZoneTexte 10"/>
          <p:cNvSpPr txBox="1"/>
          <p:nvPr/>
        </p:nvSpPr>
        <p:spPr>
          <a:xfrm>
            <a:off x="102479" y="1492218"/>
            <a:ext cx="8911414" cy="58477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 dirty="0">
                <a:solidFill>
                  <a:srgbClr val="000000"/>
                </a:solidFill>
                <a:uFillTx/>
                <a:latin typeface="Arial Nova Light" panose="020B0304020202020204" pitchFamily="34" charset="0"/>
                <a:cs typeface="Arial" pitchFamily="34"/>
              </a:rPr>
              <a:t>à indiquer le </a:t>
            </a:r>
            <a:r>
              <a:rPr lang="fr-FR" sz="3200" dirty="0">
                <a:solidFill>
                  <a:srgbClr val="FFC000"/>
                </a:solidFill>
                <a:latin typeface="Arial Nova Light" panose="020B0304020202020204" pitchFamily="34" charset="0"/>
                <a:cs typeface="Arial" pitchFamily="34"/>
              </a:rPr>
              <a:t>moyen par lequel l’action est réalisée</a:t>
            </a:r>
            <a:endParaRPr lang="fr-FR" sz="3200" b="0" i="0" strike="noStrike" kern="1200" cap="none" spc="0" baseline="0" dirty="0">
              <a:solidFill>
                <a:srgbClr val="FFC000"/>
              </a:solidFill>
              <a:uFillTx/>
              <a:latin typeface="Arial Nova Light" panose="020B0304020202020204" pitchFamily="34" charset="0"/>
              <a:cs typeface="Arial" pitchFamily="34"/>
            </a:endParaRPr>
          </a:p>
        </p:txBody>
      </p:sp>
      <p:sp>
        <p:nvSpPr>
          <p:cNvPr id="9" name="ZoneTexte 53"/>
          <p:cNvSpPr txBox="1"/>
          <p:nvPr/>
        </p:nvSpPr>
        <p:spPr>
          <a:xfrm>
            <a:off x="2966977" y="2248347"/>
            <a:ext cx="2598788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kern="0" dirty="0">
                <a:solidFill>
                  <a:srgbClr val="FFC000"/>
                </a:solidFill>
                <a:latin typeface="Arial Nova Light" panose="020B0304020202020204" pitchFamily="34" charset="0"/>
              </a:rPr>
              <a:t>l’instrumental</a:t>
            </a:r>
            <a:endParaRPr lang="fr-FR" sz="3200" b="0" i="0" strike="noStrike" kern="1200" cap="none" spc="0" baseline="0" dirty="0">
              <a:solidFill>
                <a:srgbClr val="FFC000"/>
              </a:solidFill>
              <a:uFillTx/>
              <a:latin typeface="Arial Nova Light" panose="020B0304020202020204" pitchFamily="34" charset="0"/>
            </a:endParaRPr>
          </a:p>
        </p:txBody>
      </p:sp>
      <p:pic>
        <p:nvPicPr>
          <p:cNvPr id="2050" name="Picture 2" descr="Résultat de recherche d'images pour &quot;smiley outil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033393"/>
            <a:ext cx="1377361" cy="127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5" name="Groupe 34">
            <a:extLst>
              <a:ext uri="{FF2B5EF4-FFF2-40B4-BE49-F238E27FC236}">
                <a16:creationId xmlns:a16="http://schemas.microsoft.com/office/drawing/2014/main" id="{016F7D64-60D8-4AB1-BE7C-BAC57F5B68FF}"/>
              </a:ext>
            </a:extLst>
          </p:cNvPr>
          <p:cNvGrpSpPr/>
          <p:nvPr/>
        </p:nvGrpSpPr>
        <p:grpSpPr>
          <a:xfrm>
            <a:off x="2771800" y="-11860"/>
            <a:ext cx="6266459" cy="1332179"/>
            <a:chOff x="2771800" y="-11860"/>
            <a:chExt cx="6266459" cy="1332179"/>
          </a:xfrm>
        </p:grpSpPr>
        <p:sp>
          <p:nvSpPr>
            <p:cNvPr id="10" name="ZoneTexte 9"/>
            <p:cNvSpPr txBox="1"/>
            <p:nvPr/>
          </p:nvSpPr>
          <p:spPr>
            <a:xfrm>
              <a:off x="2771800" y="27657"/>
              <a:ext cx="6266459" cy="1292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dirty="0">
                  <a:latin typeface="Arial Nova Light" panose="020B0304020202020204" pitchFamily="34" charset="0"/>
                </a:rPr>
                <a:t>а</a:t>
              </a:r>
              <a:r>
                <a:rPr lang="fr-FR" dirty="0">
                  <a:latin typeface="Arial Nova Light" panose="020B0304020202020204" pitchFamily="34" charset="0"/>
                </a:rPr>
                <a:t>près </a:t>
              </a:r>
              <a:r>
                <a:rPr lang="ru-RU" dirty="0">
                  <a:latin typeface="Arial Nova Light" panose="020B0304020202020204" pitchFamily="34" charset="0"/>
                </a:rPr>
                <a:t>с </a:t>
              </a:r>
              <a:r>
                <a:rPr lang="fr-FR" dirty="0">
                  <a:latin typeface="Arial Nova Light" panose="020B0304020202020204" pitchFamily="34" charset="0"/>
                </a:rPr>
                <a:t>(avec)</a:t>
              </a:r>
              <a:r>
                <a:rPr lang="ru-RU" dirty="0">
                  <a:latin typeface="Arial Nova Light" panose="020B0304020202020204" pitchFamily="34" charset="0"/>
                </a:rPr>
                <a:t>, над, под, перед,</a:t>
              </a:r>
              <a:r>
                <a:rPr lang="fr-FR" dirty="0">
                  <a:latin typeface="Arial Nova Light" panose="020B0304020202020204" pitchFamily="34" charset="0"/>
                </a:rPr>
                <a:t> </a:t>
              </a:r>
              <a:r>
                <a:rPr lang="ru-RU" dirty="0">
                  <a:latin typeface="Arial Nova Light" panose="020B0304020202020204" pitchFamily="34" charset="0"/>
                </a:rPr>
                <a:t>за</a:t>
              </a:r>
              <a:r>
                <a:rPr lang="fr-FR" dirty="0">
                  <a:latin typeface="Arial Nova Light" panose="020B0304020202020204" pitchFamily="34" charset="0"/>
                </a:rPr>
                <a:t> (derrière),</a:t>
              </a:r>
              <a:r>
                <a:rPr lang="ru-RU" dirty="0">
                  <a:latin typeface="Arial Nova Light" panose="020B0304020202020204" pitchFamily="34" charset="0"/>
                </a:rPr>
                <a:t> между, </a:t>
              </a:r>
              <a:endParaRPr lang="ru-RU" dirty="0">
                <a:latin typeface="Arial Nova Light" panose="020B0304020202020204" pitchFamily="34" charset="0"/>
                <a:sym typeface="Wingdings 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dirty="0">
                  <a:latin typeface="Arial Nova Light" panose="020B0304020202020204" pitchFamily="34" charset="0"/>
                  <a:sym typeface="Wingdings 2"/>
                </a:rPr>
                <a:t>а</a:t>
              </a:r>
              <a:r>
                <a:rPr lang="fr-FR" dirty="0">
                  <a:latin typeface="Arial Nova Light" panose="020B0304020202020204" pitchFamily="34" charset="0"/>
                  <a:sym typeface="Wingdings 2"/>
                </a:rPr>
                <a:t>près</a:t>
              </a:r>
              <a:r>
                <a:rPr lang="ru-RU" dirty="0">
                  <a:latin typeface="Arial Nova Light" panose="020B0304020202020204" pitchFamily="34" charset="0"/>
                  <a:sym typeface="Wingdings 2"/>
                </a:rPr>
                <a:t> </a:t>
              </a:r>
              <a:r>
                <a:rPr lang="fr-FR" dirty="0">
                  <a:latin typeface="Arial Nova Light" panose="020B0304020202020204" pitchFamily="34" charset="0"/>
                  <a:sym typeface="Wingdings 2"/>
                </a:rPr>
                <a:t>verbes</a:t>
              </a:r>
              <a:r>
                <a:rPr lang="ru-RU" dirty="0">
                  <a:latin typeface="Arial Nova Light" panose="020B0304020202020204" pitchFamily="34" charset="0"/>
                  <a:sym typeface="Wingdings 2"/>
                </a:rPr>
                <a:t>	</a:t>
              </a:r>
              <a:r>
                <a:rPr lang="ru-RU" sz="1400" dirty="0">
                  <a:latin typeface="Arial Nova Light" panose="020B0304020202020204" pitchFamily="34" charset="0"/>
                  <a:sym typeface="Wingdings 2"/>
                </a:rPr>
                <a:t>быть, станов</a:t>
              </a:r>
              <a:r>
                <a:rPr lang="ru-RU" sz="1400" b="1" dirty="0">
                  <a:latin typeface="Arial Nova Light" panose="020B0304020202020204" pitchFamily="34" charset="0"/>
                  <a:sym typeface="Wingdings 2"/>
                </a:rPr>
                <a:t>и</a:t>
              </a:r>
              <a:r>
                <a:rPr lang="ru-RU" sz="1400" dirty="0">
                  <a:latin typeface="Arial Nova Light" panose="020B0304020202020204" pitchFamily="34" charset="0"/>
                  <a:sym typeface="Wingdings 2"/>
                </a:rPr>
                <a:t>ться, каз</a:t>
              </a:r>
              <a:r>
                <a:rPr lang="ru-RU" sz="1400" b="1" dirty="0">
                  <a:latin typeface="Arial Nova Light" panose="020B0304020202020204" pitchFamily="34" charset="0"/>
                  <a:sym typeface="Wingdings 2"/>
                </a:rPr>
                <a:t>а</a:t>
              </a:r>
              <a:r>
                <a:rPr lang="ru-RU" sz="1400" dirty="0">
                  <a:latin typeface="Arial Nova Light" panose="020B0304020202020204" pitchFamily="34" charset="0"/>
                  <a:sym typeface="Wingdings 2"/>
                </a:rPr>
                <a:t>ться, остав</a:t>
              </a:r>
              <a:r>
                <a:rPr lang="ru-RU" sz="1400" b="1" dirty="0">
                  <a:latin typeface="Arial Nova Light" panose="020B0304020202020204" pitchFamily="34" charset="0"/>
                  <a:sym typeface="Wingdings 2"/>
                </a:rPr>
                <a:t>а</a:t>
              </a:r>
              <a:r>
                <a:rPr lang="ru-RU" sz="1400" dirty="0">
                  <a:latin typeface="Arial Nova Light" panose="020B0304020202020204" pitchFamily="34" charset="0"/>
                  <a:sym typeface="Wingdings 2"/>
                </a:rPr>
                <a:t>ться</a:t>
              </a:r>
            </a:p>
            <a:p>
              <a:pPr lvl="1"/>
              <a:r>
                <a:rPr lang="ru-RU" sz="1400" dirty="0">
                  <a:latin typeface="Arial Nova Light" panose="020B0304020202020204" pitchFamily="34" charset="0"/>
                  <a:sym typeface="Wingdings 2"/>
                </a:rPr>
                <a:t>	заним</a:t>
              </a:r>
              <a:r>
                <a:rPr lang="ru-RU" sz="1400" b="1" dirty="0">
                  <a:latin typeface="Arial Nova Light" panose="020B0304020202020204" pitchFamily="34" charset="0"/>
                  <a:sym typeface="Wingdings 2"/>
                </a:rPr>
                <a:t>а</a:t>
              </a:r>
              <a:r>
                <a:rPr lang="ru-RU" sz="1400" dirty="0">
                  <a:latin typeface="Arial Nova Light" panose="020B0304020202020204" pitchFamily="34" charset="0"/>
                  <a:sym typeface="Wingdings 2"/>
                </a:rPr>
                <a:t>ться, интересов</a:t>
              </a:r>
              <a:r>
                <a:rPr lang="ru-RU" sz="1400" b="1" dirty="0">
                  <a:latin typeface="Arial Nova Light" panose="020B0304020202020204" pitchFamily="34" charset="0"/>
                  <a:sym typeface="Wingdings 2"/>
                </a:rPr>
                <a:t>а</a:t>
              </a:r>
              <a:r>
                <a:rPr lang="ru-RU" sz="1400" dirty="0">
                  <a:latin typeface="Arial Nova Light" panose="020B0304020202020204" pitchFamily="34" charset="0"/>
                  <a:sym typeface="Wingdings 2"/>
                </a:rPr>
                <a:t>ться, увлек</a:t>
              </a:r>
              <a:r>
                <a:rPr lang="ru-RU" sz="1400" b="1" dirty="0">
                  <a:latin typeface="Arial Nova Light" panose="020B0304020202020204" pitchFamily="34" charset="0"/>
                  <a:sym typeface="Wingdings 2"/>
                </a:rPr>
                <a:t>а</a:t>
              </a:r>
              <a:r>
                <a:rPr lang="ru-RU" sz="1400" dirty="0">
                  <a:latin typeface="Arial Nova Light" panose="020B0304020202020204" pitchFamily="34" charset="0"/>
                  <a:sym typeface="Wingdings 2"/>
                </a:rPr>
                <a:t>ться, горд</a:t>
              </a:r>
              <a:r>
                <a:rPr lang="ru-RU" sz="1400" b="1" dirty="0">
                  <a:latin typeface="Arial Nova Light" panose="020B0304020202020204" pitchFamily="34" charset="0"/>
                  <a:sym typeface="Wingdings 2"/>
                </a:rPr>
                <a:t>и</a:t>
              </a:r>
              <a:r>
                <a:rPr lang="ru-RU" sz="1400" dirty="0">
                  <a:latin typeface="Arial Nova Light" panose="020B0304020202020204" pitchFamily="34" charset="0"/>
                  <a:sym typeface="Wingdings 2"/>
                </a:rPr>
                <a:t>ться, любов</a:t>
              </a:r>
              <a:r>
                <a:rPr lang="ru-RU" sz="1400" b="1" dirty="0">
                  <a:latin typeface="Arial Nova Light" panose="020B0304020202020204" pitchFamily="34" charset="0"/>
                  <a:sym typeface="Wingdings 2"/>
                </a:rPr>
                <a:t>а</a:t>
              </a:r>
              <a:r>
                <a:rPr lang="ru-RU" sz="1400" dirty="0">
                  <a:latin typeface="Arial Nova Light" panose="020B0304020202020204" pitchFamily="34" charset="0"/>
                  <a:sym typeface="Wingdings 2"/>
                </a:rPr>
                <a:t>ться</a:t>
              </a:r>
            </a:p>
            <a:p>
              <a:pPr lvl="1"/>
              <a:r>
                <a:rPr lang="ru-RU" sz="1400" dirty="0">
                  <a:latin typeface="Arial Nova Light" panose="020B0304020202020204" pitchFamily="34" charset="0"/>
                  <a:sym typeface="Wingdings 2"/>
                </a:rPr>
                <a:t>	руковод</a:t>
              </a:r>
              <a:r>
                <a:rPr lang="ru-RU" sz="1400" b="1" dirty="0">
                  <a:latin typeface="Arial Nova Light" panose="020B0304020202020204" pitchFamily="34" charset="0"/>
                  <a:sym typeface="Wingdings 2"/>
                </a:rPr>
                <a:t>и</a:t>
              </a:r>
              <a:r>
                <a:rPr lang="ru-RU" sz="1400" dirty="0">
                  <a:latin typeface="Arial Nova Light" panose="020B0304020202020204" pitchFamily="34" charset="0"/>
                  <a:sym typeface="Wingdings 2"/>
                </a:rPr>
                <a:t>ть, управл</a:t>
              </a:r>
              <a:r>
                <a:rPr lang="ru-RU" sz="1400" b="1" dirty="0">
                  <a:latin typeface="Arial Nova Light" panose="020B0304020202020204" pitchFamily="34" charset="0"/>
                  <a:sym typeface="Wingdings 2"/>
                </a:rPr>
                <a:t>я</a:t>
              </a:r>
              <a:r>
                <a:rPr lang="ru-RU" sz="1400" dirty="0">
                  <a:latin typeface="Arial Nova Light" panose="020B0304020202020204" pitchFamily="34" charset="0"/>
                  <a:sym typeface="Wingdings 2"/>
                </a:rPr>
                <a:t>ть, влад</a:t>
              </a:r>
              <a:r>
                <a:rPr lang="ru-RU" sz="1400" b="1" dirty="0">
                  <a:latin typeface="Arial Nova Light" panose="020B0304020202020204" pitchFamily="34" charset="0"/>
                  <a:sym typeface="Wingdings 2"/>
                </a:rPr>
                <a:t>е</a:t>
              </a:r>
              <a:r>
                <a:rPr lang="ru-RU" sz="1400" dirty="0">
                  <a:latin typeface="Arial Nova Light" panose="020B0304020202020204" pitchFamily="34" charset="0"/>
                  <a:sym typeface="Wingdings 2"/>
                </a:rPr>
                <a:t>ть</a:t>
              </a:r>
            </a:p>
            <a:p>
              <a:pPr lvl="1"/>
              <a:r>
                <a:rPr lang="ru-RU" sz="1400" dirty="0">
                  <a:latin typeface="Arial Nova Light" panose="020B0304020202020204" pitchFamily="34" charset="0"/>
                  <a:sym typeface="Wingdings 2"/>
                </a:rPr>
                <a:t>	мен</a:t>
              </a:r>
              <a:r>
                <a:rPr lang="ru-RU" sz="1400" b="1" dirty="0">
                  <a:latin typeface="Arial Nova Light" panose="020B0304020202020204" pitchFamily="34" charset="0"/>
                  <a:sym typeface="Wingdings 2"/>
                </a:rPr>
                <a:t>я</a:t>
              </a:r>
              <a:r>
                <a:rPr lang="ru-RU" sz="1400" dirty="0">
                  <a:latin typeface="Arial Nova Light" panose="020B0304020202020204" pitchFamily="34" charset="0"/>
                  <a:sym typeface="Wingdings 2"/>
                </a:rPr>
                <a:t>ться</a:t>
              </a:r>
              <a:endParaRPr lang="fr-FR" sz="1400" dirty="0">
                <a:latin typeface="Arial Nova Light" panose="020B0304020202020204" pitchFamily="34" charset="0"/>
              </a:endParaRPr>
            </a:p>
          </p:txBody>
        </p:sp>
        <p:pic>
          <p:nvPicPr>
            <p:cNvPr id="13" name="Image 12" descr="Capture d’écra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513340" y="-75120"/>
              <a:ext cx="442818" cy="569337"/>
            </a:xfrm>
            <a:prstGeom prst="rect">
              <a:avLst/>
            </a:prstGeom>
          </p:spPr>
        </p:pic>
      </p:grpSp>
      <p:sp>
        <p:nvSpPr>
          <p:cNvPr id="16" name="ZoneTexte 15">
            <a:extLst>
              <a:ext uri="{FF2B5EF4-FFF2-40B4-BE49-F238E27FC236}">
                <a16:creationId xmlns:a16="http://schemas.microsoft.com/office/drawing/2014/main" id="{D4A1004D-E85C-4EA7-B795-CEB552517D43}"/>
              </a:ext>
            </a:extLst>
          </p:cNvPr>
          <p:cNvSpPr txBox="1"/>
          <p:nvPr/>
        </p:nvSpPr>
        <p:spPr>
          <a:xfrm>
            <a:off x="68940" y="4869160"/>
            <a:ext cx="9144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1.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Он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разгова́ривает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с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но́в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	</a:t>
            </a:r>
            <a:r>
              <a:rPr kumimoji="0" lang="fr-FR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актри́с</a:t>
            </a:r>
            <a:r>
              <a:rPr kumimoji="0" lang="fr-FR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  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/ с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но́в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	</a:t>
            </a:r>
            <a:r>
              <a:rPr lang="fr-FR" sz="2400" dirty="0">
                <a:solidFill>
                  <a:prstClr val="black"/>
                </a:solidFill>
                <a:latin typeface="Arial Nova Light" panose="020B0304020202020204" pitchFamily="34" charset="0"/>
              </a:rPr>
              <a:t>       </a:t>
            </a:r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актри́с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	</a:t>
            </a:r>
            <a:r>
              <a:rPr kumimoji="0" lang="fr-FR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   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ova Light" panose="020B030402020202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2. Он разгова́ривает с но́в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	</a:t>
            </a:r>
            <a:r>
              <a:rPr kumimoji="0" lang="fr-FR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  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актёр</a:t>
            </a:r>
            <a:r>
              <a:rPr lang="fr-FR" sz="2400" dirty="0">
                <a:solidFill>
                  <a:prstClr val="black"/>
                </a:solidFill>
                <a:latin typeface="Arial Nova Light" panose="020B0304020202020204" pitchFamily="34" charset="0"/>
              </a:rPr>
              <a:t>    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/ с но́в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	</a:t>
            </a:r>
            <a:r>
              <a:rPr lang="fr-FR" sz="2400" dirty="0">
                <a:solidFill>
                  <a:prstClr val="black"/>
                </a:solidFill>
                <a:latin typeface="Arial Nova Light" panose="020B0304020202020204" pitchFamily="34" charset="0"/>
              </a:rPr>
              <a:t>     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актёр</a:t>
            </a: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	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.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ova Light" panose="020B0304020202020204" pitchFamily="34" charset="0"/>
              <a:ea typeface="+mn-ea"/>
              <a:cs typeface="+mn-cs"/>
            </a:endParaRPr>
          </a:p>
        </p:txBody>
      </p:sp>
      <p:sp>
        <p:nvSpPr>
          <p:cNvPr id="17" name="ZoneTexte 52">
            <a:extLst>
              <a:ext uri="{FF2B5EF4-FFF2-40B4-BE49-F238E27FC236}">
                <a16:creationId xmlns:a16="http://schemas.microsoft.com/office/drawing/2014/main" id="{D9348F82-8A1A-45AC-8A09-A62B6C216DE7}"/>
              </a:ext>
            </a:extLst>
          </p:cNvPr>
          <p:cNvSpPr txBox="1"/>
          <p:nvPr/>
        </p:nvSpPr>
        <p:spPr>
          <a:xfrm>
            <a:off x="782153" y="3316876"/>
            <a:ext cx="7911140" cy="1077218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i="0" u="none" strike="noStrike" kern="1200" cap="none" spc="0" baseline="0" dirty="0">
                <a:solidFill>
                  <a:srgbClr val="000000"/>
                </a:solidFill>
                <a:uFillTx/>
                <a:latin typeface="Arial Nova Light" panose="020B0304020202020204" pitchFamily="34" charset="0"/>
                <a:cs typeface="Arial" panose="020B0604020202020204" pitchFamily="34" charset="0"/>
              </a:rPr>
              <a:t>Quelle est la forme du GN correspondante?</a:t>
            </a:r>
            <a:r>
              <a:rPr lang="fr-FR" sz="3200" dirty="0">
                <a:solidFill>
                  <a:srgbClr val="000000"/>
                </a:solidFill>
                <a:latin typeface="Arial Nova Light" panose="020B0304020202020204" pitchFamily="34" charset="0"/>
                <a:cs typeface="Arial" panose="020B0604020202020204" pitchFamily="34" charset="0"/>
              </a:rPr>
              <a:t>	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dirty="0">
                <a:solidFill>
                  <a:srgbClr val="000000"/>
                </a:solidFill>
                <a:latin typeface="Arial Nova Light" panose="020B0304020202020204" pitchFamily="34" charset="0"/>
                <a:cs typeface="Arial" panose="020B0604020202020204" pitchFamily="34" charset="0"/>
              </a:rPr>
              <a:t>au singulier		au pluriel</a:t>
            </a:r>
            <a:endParaRPr lang="fr-FR" sz="3200" i="0" u="none" strike="noStrike" kern="1200" cap="none" spc="0" baseline="0" dirty="0">
              <a:solidFill>
                <a:srgbClr val="000000"/>
              </a:solidFill>
              <a:uFillTx/>
              <a:latin typeface="Arial Nova Light" panose="020B03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5C4977A3-EE87-42FC-B19D-AF7E181EB917}"/>
              </a:ext>
            </a:extLst>
          </p:cNvPr>
          <p:cNvSpPr txBox="1"/>
          <p:nvPr/>
        </p:nvSpPr>
        <p:spPr>
          <a:xfrm>
            <a:off x="3635896" y="4877848"/>
            <a:ext cx="5114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ой</a:t>
            </a:r>
            <a:endParaRPr lang="fr-FR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41E17F1D-77B8-42CB-9F96-C94A0D6DFD74}"/>
              </a:ext>
            </a:extLst>
          </p:cNvPr>
          <p:cNvSpPr txBox="1"/>
          <p:nvPr/>
        </p:nvSpPr>
        <p:spPr>
          <a:xfrm>
            <a:off x="5040699" y="4869160"/>
            <a:ext cx="5114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ой</a:t>
            </a:r>
            <a:endParaRPr lang="fr-FR" dirty="0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C3CCB4B-1E57-4975-97C5-DB99521ECF74}"/>
              </a:ext>
            </a:extLst>
          </p:cNvPr>
          <p:cNvSpPr txBox="1"/>
          <p:nvPr/>
        </p:nvSpPr>
        <p:spPr>
          <a:xfrm>
            <a:off x="6316298" y="4877848"/>
            <a:ext cx="76908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ыми</a:t>
            </a:r>
            <a:endParaRPr lang="fr-FR" dirty="0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BCFBF3E5-FC95-4458-B5EE-076C17BB1EF6}"/>
              </a:ext>
            </a:extLst>
          </p:cNvPr>
          <p:cNvSpPr txBox="1"/>
          <p:nvPr/>
        </p:nvSpPr>
        <p:spPr>
          <a:xfrm>
            <a:off x="7942133" y="4877848"/>
            <a:ext cx="7169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ами</a:t>
            </a:r>
            <a:endParaRPr lang="fr-FR" dirty="0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DB5F8242-066E-4858-92A1-2E8EEF4AB0B2}"/>
              </a:ext>
            </a:extLst>
          </p:cNvPr>
          <p:cNvSpPr txBox="1"/>
          <p:nvPr/>
        </p:nvSpPr>
        <p:spPr>
          <a:xfrm>
            <a:off x="3664494" y="5238492"/>
            <a:ext cx="5834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ым</a:t>
            </a:r>
            <a:endParaRPr lang="fr-FR" dirty="0"/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3C7A603D-D5AC-4107-B1C7-C3F0EDD4CC95}"/>
              </a:ext>
            </a:extLst>
          </p:cNvPr>
          <p:cNvSpPr txBox="1"/>
          <p:nvPr/>
        </p:nvSpPr>
        <p:spPr>
          <a:xfrm>
            <a:off x="4889790" y="5238492"/>
            <a:ext cx="5834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ом</a:t>
            </a:r>
            <a:endParaRPr lang="fr-FR" dirty="0"/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99B7C62C-19F1-4538-98C3-31FC98F164E1}"/>
              </a:ext>
            </a:extLst>
          </p:cNvPr>
          <p:cNvSpPr txBox="1"/>
          <p:nvPr/>
        </p:nvSpPr>
        <p:spPr>
          <a:xfrm>
            <a:off x="6228906" y="5238492"/>
            <a:ext cx="76908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ыми</a:t>
            </a:r>
            <a:endParaRPr lang="fr-FR" dirty="0"/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909AF837-C264-4FB5-ACF8-78BDE659695F}"/>
              </a:ext>
            </a:extLst>
          </p:cNvPr>
          <p:cNvSpPr txBox="1"/>
          <p:nvPr/>
        </p:nvSpPr>
        <p:spPr>
          <a:xfrm>
            <a:off x="7690010" y="5240466"/>
            <a:ext cx="7169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fr-F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ами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229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6" grpId="0"/>
      <p:bldP spid="17" grpId="0"/>
      <p:bldP spid="19" grpId="0"/>
      <p:bldP spid="20" grpId="0"/>
      <p:bldP spid="24" grpId="0"/>
      <p:bldP spid="28" grpId="0"/>
      <p:bldP spid="32" grpId="0"/>
      <p:bldP spid="36" grpId="0"/>
      <p:bldP spid="38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/>
          <p:cNvSpPr txBox="1"/>
          <p:nvPr/>
        </p:nvSpPr>
        <p:spPr>
          <a:xfrm>
            <a:off x="4306" y="359253"/>
            <a:ext cx="2962671" cy="584775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i="0" u="none" strike="noStrike" kern="1200" cap="none" spc="0" baseline="0" dirty="0">
                <a:solidFill>
                  <a:srgbClr val="000000"/>
                </a:solidFill>
                <a:uFillTx/>
                <a:latin typeface="Arial Nova Light" panose="020B0304020202020204" pitchFamily="34" charset="0"/>
                <a:ea typeface="Batang" pitchFamily="18"/>
                <a:cs typeface="Arial" panose="020B0604020202020204" pitchFamily="34" charset="0"/>
              </a:rPr>
              <a:t>Ca sert à quoi?</a:t>
            </a:r>
          </a:p>
        </p:txBody>
      </p:sp>
      <p:sp>
        <p:nvSpPr>
          <p:cNvPr id="8" name="ZoneTexte 54"/>
          <p:cNvSpPr txBox="1"/>
          <p:nvPr/>
        </p:nvSpPr>
        <p:spPr>
          <a:xfrm>
            <a:off x="2993270" y="2638519"/>
            <a:ext cx="3167855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 dirty="0">
                <a:solidFill>
                  <a:srgbClr val="0070C0"/>
                </a:solidFill>
                <a:uFillTx/>
                <a:latin typeface="Arial Nova Light" panose="020B0304020202020204" pitchFamily="34" charset="0"/>
              </a:rPr>
              <a:t>le </a:t>
            </a:r>
            <a:r>
              <a:rPr lang="fr-FR" sz="3200" b="0" i="0" strike="noStrike" kern="1200" cap="none" spc="0" baseline="0" dirty="0">
                <a:solidFill>
                  <a:srgbClr val="0070C0"/>
                </a:solidFill>
                <a:uFillTx/>
                <a:latin typeface="Arial Nova Light" panose="020B0304020202020204" pitchFamily="34" charset="0"/>
              </a:rPr>
              <a:t>prépositionnel</a:t>
            </a:r>
          </a:p>
        </p:txBody>
      </p:sp>
      <p:pic>
        <p:nvPicPr>
          <p:cNvPr id="10" name="Picture 8" descr="Résultat de recherche d'images pour &quot;smiley maison&quot;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2" t="10291" r="2870" b="16913"/>
          <a:stretch/>
        </p:blipFill>
        <p:spPr bwMode="auto">
          <a:xfrm>
            <a:off x="2900026" y="943357"/>
            <a:ext cx="1671974" cy="1403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oneTexte 42"/>
          <p:cNvSpPr txBox="1"/>
          <p:nvPr/>
        </p:nvSpPr>
        <p:spPr>
          <a:xfrm>
            <a:off x="4737722" y="513680"/>
            <a:ext cx="4169731" cy="2062103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 dirty="0">
                <a:solidFill>
                  <a:srgbClr val="000000"/>
                </a:solidFill>
                <a:uFillTx/>
                <a:latin typeface="Arial Nova Light" panose="020B0304020202020204" pitchFamily="34" charset="0"/>
              </a:rPr>
              <a:t>à former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u="none" strike="noStrike" kern="1200" cap="none" spc="0" baseline="0" dirty="0">
                <a:solidFill>
                  <a:srgbClr val="000000"/>
                </a:solidFill>
                <a:uFillTx/>
                <a:latin typeface="Arial Nova Light" panose="020B0304020202020204" pitchFamily="34" charset="0"/>
              </a:rPr>
              <a:t>des </a:t>
            </a:r>
            <a:r>
              <a:rPr lang="fr-FR" sz="3200" b="0" i="0" strike="noStrike" kern="1200" cap="none" spc="0" baseline="0" dirty="0">
                <a:solidFill>
                  <a:srgbClr val="002060"/>
                </a:solidFill>
                <a:uFillTx/>
                <a:latin typeface="Arial Nova Light" panose="020B0304020202020204" pitchFamily="34" charset="0"/>
              </a:rPr>
              <a:t>compléments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0" i="0" strike="noStrike" kern="1200" cap="none" spc="0" baseline="0" dirty="0">
                <a:solidFill>
                  <a:srgbClr val="002060"/>
                </a:solidFill>
                <a:uFillTx/>
                <a:latin typeface="Arial Nova Light" panose="020B0304020202020204" pitchFamily="34" charset="0"/>
              </a:rPr>
              <a:t>après les prépositions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b="0" i="0" u="none" strike="noStrike" kern="1200" cap="none" spc="0" baseline="0" dirty="0">
                <a:solidFill>
                  <a:srgbClr val="000000"/>
                </a:solidFill>
                <a:uFillTx/>
                <a:latin typeface="Arial Nova Light" panose="020B0304020202020204" pitchFamily="34" charset="0"/>
              </a:rPr>
              <a:t>в, на, о(б)</a:t>
            </a:r>
            <a:r>
              <a:rPr lang="fr-FR" sz="3200" b="0" i="0" u="none" strike="noStrike" kern="1200" cap="none" spc="0" baseline="0" dirty="0">
                <a:solidFill>
                  <a:srgbClr val="000000"/>
                </a:solidFill>
                <a:uFillTx/>
                <a:latin typeface="Arial Nova Light" panose="020B0304020202020204" pitchFamily="34" charset="0"/>
              </a:rPr>
              <a:t>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F138DF1F-6FBC-4587-9560-0405FCB77042}"/>
              </a:ext>
            </a:extLst>
          </p:cNvPr>
          <p:cNvSpPr txBox="1"/>
          <p:nvPr/>
        </p:nvSpPr>
        <p:spPr>
          <a:xfrm>
            <a:off x="165722" y="5328657"/>
            <a:ext cx="9144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1.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Он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говори́т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о </a:t>
            </a:r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но́в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	</a:t>
            </a:r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 </a:t>
            </a:r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актри́с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 </a:t>
            </a:r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/ о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но́в</a:t>
            </a:r>
            <a:r>
              <a:rPr lang="fr-FR" sz="3000" dirty="0">
                <a:solidFill>
                  <a:prstClr val="black"/>
                </a:solidFill>
                <a:latin typeface="Arial Nova Light" panose="020B0304020202020204" pitchFamily="34" charset="0"/>
              </a:rPr>
              <a:t>    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</a:t>
            </a:r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актри́с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	</a:t>
            </a:r>
            <a:r>
              <a:rPr kumimoji="0" lang="fr-FR" sz="3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    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.</a:t>
            </a: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ova Light" panose="020B030402020202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2. Он говори́т о но́в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	</a:t>
            </a:r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 </a:t>
            </a:r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актёр</a:t>
            </a: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 </a:t>
            </a:r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/ но́в</a:t>
            </a:r>
            <a:r>
              <a:rPr lang="fr-FR" sz="3000" dirty="0">
                <a:solidFill>
                  <a:srgbClr val="0070C0"/>
                </a:solidFill>
                <a:latin typeface="Arial Nova Light" panose="020B0304020202020204" pitchFamily="34" charset="0"/>
              </a:rPr>
              <a:t>	</a:t>
            </a:r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 актёр</a:t>
            </a:r>
            <a:r>
              <a:rPr lang="fr-FR" sz="3000" dirty="0">
                <a:solidFill>
                  <a:srgbClr val="0070C0"/>
                </a:solidFill>
                <a:latin typeface="Arial Nova Light" panose="020B0304020202020204" pitchFamily="34" charset="0"/>
              </a:rPr>
              <a:t>	</a:t>
            </a:r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.</a:t>
            </a:r>
            <a:endParaRPr kumimoji="0" lang="fr-FR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ova Light" panose="020B0304020202020204" pitchFamily="34" charset="0"/>
              <a:ea typeface="+mn-ea"/>
              <a:cs typeface="+mn-cs"/>
            </a:endParaRPr>
          </a:p>
        </p:txBody>
      </p:sp>
      <p:sp>
        <p:nvSpPr>
          <p:cNvPr id="15" name="ZoneTexte 52">
            <a:extLst>
              <a:ext uri="{FF2B5EF4-FFF2-40B4-BE49-F238E27FC236}">
                <a16:creationId xmlns:a16="http://schemas.microsoft.com/office/drawing/2014/main" id="{9546D687-ED7A-423B-9F6A-ADC095B68AA9}"/>
              </a:ext>
            </a:extLst>
          </p:cNvPr>
          <p:cNvSpPr txBox="1"/>
          <p:nvPr/>
        </p:nvSpPr>
        <p:spPr>
          <a:xfrm>
            <a:off x="819823" y="3316876"/>
            <a:ext cx="7835799" cy="156966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i="0" u="none" strike="noStrike" kern="1200" cap="none" spc="0" baseline="0" dirty="0">
                <a:solidFill>
                  <a:srgbClr val="000000"/>
                </a:solidFill>
                <a:uFillTx/>
                <a:latin typeface="Arial Nova Light" panose="020B0304020202020204" pitchFamily="34" charset="0"/>
                <a:cs typeface="Arial" panose="020B0604020202020204" pitchFamily="34" charset="0"/>
              </a:rPr>
              <a:t>Quelle est la forme du GN correspondante?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dirty="0">
                <a:solidFill>
                  <a:srgbClr val="000000"/>
                </a:solidFill>
                <a:latin typeface="Arial Nova Light" panose="020B0304020202020204" pitchFamily="34" charset="0"/>
                <a:cs typeface="Arial" panose="020B0604020202020204" pitchFamily="34" charset="0"/>
              </a:rPr>
              <a:t>	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dirty="0">
                <a:solidFill>
                  <a:srgbClr val="000000"/>
                </a:solidFill>
                <a:latin typeface="Arial Nova Light" panose="020B0304020202020204" pitchFamily="34" charset="0"/>
                <a:cs typeface="Arial" panose="020B0604020202020204" pitchFamily="34" charset="0"/>
              </a:rPr>
              <a:t>au singulier		au pluriel</a:t>
            </a:r>
            <a:endParaRPr lang="fr-FR" sz="3200" i="0" u="none" strike="noStrike" kern="1200" cap="none" spc="0" baseline="0" dirty="0">
              <a:solidFill>
                <a:srgbClr val="000000"/>
              </a:solidFill>
              <a:uFillTx/>
              <a:latin typeface="Arial Nova Light" panose="020B03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8450847-B347-4C1C-901D-19AD2712204A}"/>
              </a:ext>
            </a:extLst>
          </p:cNvPr>
          <p:cNvSpPr txBox="1"/>
          <p:nvPr/>
        </p:nvSpPr>
        <p:spPr>
          <a:xfrm>
            <a:off x="3491880" y="5330804"/>
            <a:ext cx="687845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ой</a:t>
            </a:r>
            <a:endParaRPr lang="fr-FR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CD47B62E-9684-4B2C-BAE1-E050F4D93286}"/>
              </a:ext>
            </a:extLst>
          </p:cNvPr>
          <p:cNvSpPr txBox="1"/>
          <p:nvPr/>
        </p:nvSpPr>
        <p:spPr>
          <a:xfrm>
            <a:off x="5292080" y="5328657"/>
            <a:ext cx="43980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е</a:t>
            </a:r>
            <a:endParaRPr lang="fr-FR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6EE9C594-7BCD-491C-A101-F0BB9AF66D10}"/>
              </a:ext>
            </a:extLst>
          </p:cNvPr>
          <p:cNvSpPr txBox="1"/>
          <p:nvPr/>
        </p:nvSpPr>
        <p:spPr>
          <a:xfrm>
            <a:off x="6660232" y="5328657"/>
            <a:ext cx="63319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ых</a:t>
            </a:r>
            <a:endParaRPr lang="fr-FR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8D120C95-65C6-451D-9679-E9391E5D0FE9}"/>
              </a:ext>
            </a:extLst>
          </p:cNvPr>
          <p:cNvSpPr txBox="1"/>
          <p:nvPr/>
        </p:nvSpPr>
        <p:spPr>
          <a:xfrm>
            <a:off x="8284233" y="5327302"/>
            <a:ext cx="62833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ах</a:t>
            </a:r>
            <a:endParaRPr lang="fr-FR" dirty="0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64F88154-1D59-404A-8C92-E9E700E0802B}"/>
              </a:ext>
            </a:extLst>
          </p:cNvPr>
          <p:cNvSpPr txBox="1"/>
          <p:nvPr/>
        </p:nvSpPr>
        <p:spPr>
          <a:xfrm>
            <a:off x="3489631" y="5780737"/>
            <a:ext cx="68455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ом</a:t>
            </a:r>
            <a:endParaRPr lang="fr-FR" dirty="0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2AB2393A-EE87-4F90-8DD0-204DB08167FA}"/>
              </a:ext>
            </a:extLst>
          </p:cNvPr>
          <p:cNvSpPr txBox="1"/>
          <p:nvPr/>
        </p:nvSpPr>
        <p:spPr>
          <a:xfrm>
            <a:off x="5066633" y="5790322"/>
            <a:ext cx="43980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е</a:t>
            </a:r>
            <a:endParaRPr lang="fr-FR" dirty="0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E9ADFB88-3D97-446A-9CAB-1EF2A98D5E17}"/>
              </a:ext>
            </a:extLst>
          </p:cNvPr>
          <p:cNvSpPr txBox="1"/>
          <p:nvPr/>
        </p:nvSpPr>
        <p:spPr>
          <a:xfrm>
            <a:off x="6161125" y="5781152"/>
            <a:ext cx="63319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ых</a:t>
            </a:r>
            <a:endParaRPr lang="fr-FR" dirty="0"/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293B4718-9D2E-4046-8E51-F2A1178164A0}"/>
              </a:ext>
            </a:extLst>
          </p:cNvPr>
          <p:cNvSpPr txBox="1"/>
          <p:nvPr/>
        </p:nvSpPr>
        <p:spPr>
          <a:xfrm>
            <a:off x="7631499" y="5790322"/>
            <a:ext cx="62833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fr-FR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ova Light" panose="020B0304020202020204" pitchFamily="34" charset="0"/>
                <a:ea typeface="+mn-ea"/>
                <a:cs typeface="+mn-cs"/>
              </a:rPr>
              <a:t>ах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46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2" grpId="0"/>
      <p:bldP spid="15" grpId="0"/>
      <p:bldP spid="17" grpId="0"/>
      <p:bldP spid="21" grpId="0"/>
      <p:bldP spid="25" grpId="0"/>
      <p:bldP spid="29" grpId="0"/>
      <p:bldP spid="33" grpId="0"/>
      <p:bldP spid="34" grpId="0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ésultat de recherche d'images pour &quot;smiley indiquer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429"/>
            <a:ext cx="1481022" cy="952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Résultat de recherche d'images pour &quot;coeur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556" y="973335"/>
            <a:ext cx="924454" cy="888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Résultat de recherche d'images pour &quot;prendre par la main smiley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517" y="1869035"/>
            <a:ext cx="1675792" cy="105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Résultat de recherche d'images pour &quot;smiley maison&quot;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2" t="10291" r="2870" b="16913"/>
          <a:stretch/>
        </p:blipFill>
        <p:spPr bwMode="auto">
          <a:xfrm>
            <a:off x="7164288" y="4941154"/>
            <a:ext cx="1584176" cy="1329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Résultat de recherche d'images pour &quot;smiley cadeau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0966" y="2740203"/>
            <a:ext cx="1393122" cy="136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Résultat de recherche d'images pour &quot;smiley outil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005064"/>
            <a:ext cx="1367088" cy="1261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123728" y="175369"/>
            <a:ext cx="2861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Quel est ce cas?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740827" y="1156055"/>
            <a:ext cx="2364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A quoi sert-il?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066001" y="2216983"/>
            <a:ext cx="4077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Je forme une phrase avec ce cas...</a:t>
            </a:r>
          </a:p>
        </p:txBody>
      </p:sp>
    </p:spTree>
    <p:extLst>
      <p:ext uri="{BB962C8B-B14F-4D97-AF65-F5344CB8AC3E}">
        <p14:creationId xmlns:p14="http://schemas.microsoft.com/office/powerpoint/2010/main" val="90461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607</Words>
  <Application>Microsoft Office PowerPoint</Application>
  <PresentationFormat>Affichage à l'écran (4:3)</PresentationFormat>
  <Paragraphs>119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Arial Nova Light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Claire</dc:creator>
  <cp:lastModifiedBy>claire de sacy</cp:lastModifiedBy>
  <cp:revision>79</cp:revision>
  <dcterms:created xsi:type="dcterms:W3CDTF">2017-06-18T15:22:36Z</dcterms:created>
  <dcterms:modified xsi:type="dcterms:W3CDTF">2020-11-18T17:18:47Z</dcterms:modified>
</cp:coreProperties>
</file>