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5" r:id="rId4"/>
    <p:sldId id="266" r:id="rId5"/>
    <p:sldId id="270" r:id="rId6"/>
    <p:sldId id="272" r:id="rId7"/>
    <p:sldId id="268" r:id="rId8"/>
    <p:sldId id="25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703"/>
    <a:srgbClr val="E28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122BCA-EC7C-443A-A2CA-768831CB4D39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3662E6-22B6-436C-9D2D-B5A4E6DCFBA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63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FD6ED2-12D0-419C-ACA2-060E1B753F6C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D5DD2D-6CAE-4E1A-82D9-1A7C8A7CDED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03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FF4D9E-0265-420B-9416-D7302D3E3633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EC07B2-B4C3-4DE3-A1AF-47E5DE24254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5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4AAD8B-5720-4967-A6E0-D9FCAC3C4F09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9317D5-5A67-43FC-BB98-F3060B60F7A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67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E5D46D-1844-4033-AA8F-4659E7ADDA88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93D5E0-DCDB-4D06-B580-4F7946AADD0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03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EE7E89-794C-46FF-A86F-E5092746547E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1E2868-91CB-44DE-A575-48D27DA9EB1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44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827706-D270-42C6-B7DE-F53AD6746D82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B1B9C7-831D-43F5-8E2A-53B90712E86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98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36D9AE-08C6-4EC7-998E-3A5BA8B5BCE6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4FD966-2A46-43FB-8FFE-5D6EC8689A8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39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8D086B-1F34-4E26-BA12-AE8EC9E0EAE4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801253-7009-48AE-A90A-56281CDD5C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55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3C1FB7-1FDA-4B8A-B7D0-BBDEAB598753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355252-400C-43BC-8957-25134195B7F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15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BA05C3-ED4E-4580-A8E1-5EC7D220C816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01796C-5DCD-4D7C-B674-D60C880943C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21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137EA237-009A-459C-B5E3-AEF1BE641818}" type="datetime1">
              <a:rPr lang="fr-FR"/>
              <a:pPr lvl="0"/>
              <a:t>03/10/2018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59D3D00A-3371-4666-BB8D-6AD6946971C5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"/>
          <p:cNvSpPr txBox="1"/>
          <p:nvPr/>
        </p:nvSpPr>
        <p:spPr>
          <a:xfrm>
            <a:off x="941744" y="369332"/>
            <a:ext cx="1963999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 smtClean="0">
                <a:uFillTx/>
                <a:latin typeface="Arial"/>
              </a:rPr>
              <a:t>LES CAS</a:t>
            </a:r>
            <a:endParaRPr lang="fr-FR" sz="3200" b="1" i="0" u="none" strike="noStrike" kern="1200" cap="none" spc="0" baseline="0" dirty="0">
              <a:uFillTx/>
              <a:latin typeface="Arial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90659" y="1158555"/>
            <a:ext cx="227979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le </a:t>
            </a:r>
            <a:r>
              <a:rPr lang="fr-FR" sz="3200" b="0" i="0" strike="noStrike" kern="1200" cap="none" spc="0" baseline="0" dirty="0" smtClean="0">
                <a:solidFill>
                  <a:srgbClr val="00B050"/>
                </a:solidFill>
                <a:uFillTx/>
                <a:latin typeface="Arial"/>
              </a:rPr>
              <a:t>nominatif</a:t>
            </a:r>
          </a:p>
        </p:txBody>
      </p:sp>
      <p:sp>
        <p:nvSpPr>
          <p:cNvPr id="12" name="ZoneTexte 13"/>
          <p:cNvSpPr txBox="1"/>
          <p:nvPr/>
        </p:nvSpPr>
        <p:spPr>
          <a:xfrm>
            <a:off x="1457270" y="1916832"/>
            <a:ext cx="1984839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l’accusatif</a:t>
            </a:r>
          </a:p>
        </p:txBody>
      </p:sp>
      <p:sp>
        <p:nvSpPr>
          <p:cNvPr id="16" name="ZoneTexte 51"/>
          <p:cNvSpPr txBox="1"/>
          <p:nvPr/>
        </p:nvSpPr>
        <p:spPr>
          <a:xfrm>
            <a:off x="3784492" y="230832"/>
            <a:ext cx="3518912" cy="64633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Quels sont-ils?</a:t>
            </a:r>
          </a:p>
        </p:txBody>
      </p:sp>
      <p:sp>
        <p:nvSpPr>
          <p:cNvPr id="18" name="ZoneTexte 53"/>
          <p:cNvSpPr txBox="1"/>
          <p:nvPr/>
        </p:nvSpPr>
        <p:spPr>
          <a:xfrm>
            <a:off x="2648270" y="2866150"/>
            <a:ext cx="1710725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E28A08"/>
                </a:solidFill>
                <a:uFillTx/>
                <a:latin typeface="Arial"/>
              </a:rPr>
              <a:t>le </a:t>
            </a:r>
            <a:r>
              <a:rPr lang="fr-FR" sz="3200" dirty="0" smtClean="0">
                <a:solidFill>
                  <a:srgbClr val="E28A08"/>
                </a:solidFill>
                <a:latin typeface="Arial"/>
              </a:rPr>
              <a:t>g</a:t>
            </a:r>
            <a:r>
              <a:rPr lang="fr-FR" sz="3200" b="0" i="0" strike="noStrike" kern="1200" cap="none" spc="0" baseline="0" dirty="0" smtClean="0">
                <a:solidFill>
                  <a:srgbClr val="E28A08"/>
                </a:solidFill>
                <a:uFillTx/>
                <a:latin typeface="Arial"/>
              </a:rPr>
              <a:t>énitif</a:t>
            </a:r>
            <a:endParaRPr lang="fr-FR" sz="3200" b="0" i="0" strike="noStrike" kern="1200" cap="none" spc="0" baseline="0" dirty="0">
              <a:solidFill>
                <a:srgbClr val="E28A08"/>
              </a:solidFill>
              <a:uFillTx/>
              <a:latin typeface="Arial"/>
            </a:endParaRPr>
          </a:p>
        </p:txBody>
      </p:sp>
      <p:sp>
        <p:nvSpPr>
          <p:cNvPr id="19" name="ZoneTexte 54"/>
          <p:cNvSpPr txBox="1"/>
          <p:nvPr/>
        </p:nvSpPr>
        <p:spPr>
          <a:xfrm>
            <a:off x="5652120" y="6021288"/>
            <a:ext cx="3167855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2060"/>
                </a:solidFill>
                <a:uFillTx/>
                <a:latin typeface="Arial"/>
              </a:rPr>
              <a:t>le </a:t>
            </a:r>
            <a:r>
              <a:rPr lang="fr-FR" sz="3200" b="0" i="0" strike="noStrike" kern="1200" cap="none" spc="0" baseline="0" dirty="0">
                <a:solidFill>
                  <a:srgbClr val="002060"/>
                </a:solidFill>
                <a:uFillTx/>
                <a:latin typeface="Arial"/>
              </a:rPr>
              <a:t>prépositionnel</a:t>
            </a:r>
          </a:p>
        </p:txBody>
      </p:sp>
      <p:sp>
        <p:nvSpPr>
          <p:cNvPr id="25" name="ZoneTexte 53"/>
          <p:cNvSpPr txBox="1"/>
          <p:nvPr/>
        </p:nvSpPr>
        <p:spPr>
          <a:xfrm>
            <a:off x="4152220" y="3869212"/>
            <a:ext cx="1391728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7030A0"/>
                </a:solidFill>
                <a:uFillTx/>
                <a:latin typeface="Arial"/>
              </a:rPr>
              <a:t>le </a:t>
            </a:r>
            <a:r>
              <a:rPr lang="fr-FR" sz="3200" dirty="0" smtClean="0">
                <a:solidFill>
                  <a:srgbClr val="7030A0"/>
                </a:solidFill>
                <a:latin typeface="Arial"/>
              </a:rPr>
              <a:t>da</a:t>
            </a:r>
            <a:r>
              <a:rPr lang="fr-FR" sz="3200" b="0" i="0" strike="noStrike" kern="1200" cap="none" spc="0" baseline="0" dirty="0" smtClean="0">
                <a:solidFill>
                  <a:srgbClr val="7030A0"/>
                </a:solidFill>
                <a:uFillTx/>
                <a:latin typeface="Arial"/>
              </a:rPr>
              <a:t>tif</a:t>
            </a:r>
            <a:endParaRPr lang="fr-FR" sz="3200" b="0" i="0" strike="noStrike" kern="1200" cap="none" spc="0" baseline="0" dirty="0">
              <a:solidFill>
                <a:srgbClr val="7030A0"/>
              </a:solidFill>
              <a:uFillTx/>
              <a:latin typeface="Arial"/>
            </a:endParaRPr>
          </a:p>
        </p:txBody>
      </p:sp>
      <p:sp>
        <p:nvSpPr>
          <p:cNvPr id="27" name="ZoneTexte 53"/>
          <p:cNvSpPr txBox="1"/>
          <p:nvPr/>
        </p:nvSpPr>
        <p:spPr>
          <a:xfrm>
            <a:off x="4871000" y="4873515"/>
            <a:ext cx="2712409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 smtClean="0">
                <a:solidFill>
                  <a:srgbClr val="ECE703"/>
                </a:solidFill>
                <a:uFillTx/>
                <a:latin typeface="Arial"/>
              </a:rPr>
              <a:t>L’instrumental</a:t>
            </a:r>
            <a:endParaRPr lang="fr-FR" sz="3200" b="0" i="0" strike="noStrike" kern="1200" cap="none" spc="0" baseline="0" dirty="0">
              <a:solidFill>
                <a:srgbClr val="ECE703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741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8" grpId="0"/>
      <p:bldP spid="19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9"/>
          <p:cNvSpPr txBox="1"/>
          <p:nvPr/>
        </p:nvSpPr>
        <p:spPr>
          <a:xfrm>
            <a:off x="3275856" y="2996952"/>
            <a:ext cx="2483372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le </a:t>
            </a:r>
            <a:r>
              <a:rPr lang="fr-FR" sz="3200" b="1" i="0" strike="noStrike" kern="1200" cap="none" spc="0" baseline="0" dirty="0" smtClean="0">
                <a:solidFill>
                  <a:srgbClr val="00B050"/>
                </a:solidFill>
                <a:uFillTx/>
                <a:latin typeface="Arial"/>
              </a:rPr>
              <a:t>nominatif</a:t>
            </a:r>
          </a:p>
        </p:txBody>
      </p:sp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4517542" y="1268760"/>
            <a:ext cx="3736920" cy="107721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à indiquer le </a:t>
            </a:r>
            <a:r>
              <a:rPr lang="fr-FR" sz="3200" b="0" i="0" strike="noStrike" kern="1200" cap="none" spc="0" baseline="0" dirty="0">
                <a:solidFill>
                  <a:srgbClr val="00B050"/>
                </a:solidFill>
                <a:uFillTx/>
                <a:latin typeface="Arial" pitchFamily="34"/>
                <a:cs typeface="Arial" pitchFamily="34"/>
              </a:rPr>
              <a:t>sujet</a:t>
            </a: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</a:t>
            </a:r>
            <a:endParaRPr lang="ru-RU" sz="32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ou </a:t>
            </a:r>
            <a:r>
              <a:rPr lang="fr-FR" sz="3200" b="0" i="0" strike="noStrike" kern="1200" cap="none" spc="0" baseline="0" dirty="0">
                <a:solidFill>
                  <a:srgbClr val="00B050"/>
                </a:solidFill>
                <a:uFillTx/>
                <a:latin typeface="Arial" pitchFamily="34"/>
                <a:cs typeface="Arial" pitchFamily="34"/>
              </a:rPr>
              <a:t>l’attribut du sujet</a:t>
            </a:r>
          </a:p>
        </p:txBody>
      </p:sp>
      <p:pic>
        <p:nvPicPr>
          <p:cNvPr id="5" name="Picture 2" descr="Résultat de recherche d'images pour &quot;smiley indiquer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466" y="1330916"/>
            <a:ext cx="1481022" cy="95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2"/>
          <p:cNvSpPr txBox="1"/>
          <p:nvPr/>
        </p:nvSpPr>
        <p:spPr>
          <a:xfrm>
            <a:off x="683568" y="4130065"/>
            <a:ext cx="8108310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</p:txBody>
      </p:sp>
      <p:sp>
        <p:nvSpPr>
          <p:cNvPr id="7" name="ZoneTexte 8"/>
          <p:cNvSpPr txBox="1"/>
          <p:nvPr/>
        </p:nvSpPr>
        <p:spPr>
          <a:xfrm>
            <a:off x="4306" y="5042118"/>
            <a:ext cx="4954113" cy="1815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SG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Это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р</a:t>
            </a:r>
            <a:r>
              <a:rPr lang="ru-RU" sz="2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сск</a:t>
            </a:r>
            <a:r>
              <a:rPr lang="ru-RU" sz="28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ая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м</a:t>
            </a:r>
            <a:r>
              <a:rPr lang="ru-RU" sz="2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зык</a:t>
            </a:r>
            <a:r>
              <a:rPr lang="ru-RU" sz="28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а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/ Н</a:t>
            </a:r>
            <a:r>
              <a:rPr lang="ru-RU" sz="2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ст</a:t>
            </a:r>
            <a:r>
              <a:rPr lang="ru-RU" sz="2800" b="0" i="0" u="none" strike="noStrike" kern="1200" cap="none" spc="0" baseline="0" dirty="0">
                <a:solidFill>
                  <a:srgbClr val="00B050"/>
                </a:solidFill>
                <a:uFillTx/>
                <a:latin typeface="Arial"/>
              </a:rPr>
              <a:t>я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, </a:t>
            </a:r>
            <a:endParaRPr lang="fr-FR" sz="28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800" b="0" i="0" strike="noStrike" kern="1200" cap="none" spc="0" baseline="0" dirty="0" smtClean="0">
                <a:solidFill>
                  <a:srgbClr val="00B050"/>
                </a:solidFill>
                <a:uFillTx/>
                <a:latin typeface="Arial"/>
              </a:rPr>
              <a:t>ый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фильм /актёр, </a:t>
            </a:r>
            <a:endParaRPr lang="fr-FR" sz="28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8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Arial"/>
              </a:rPr>
              <a:t>ое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слов</a:t>
            </a:r>
            <a:r>
              <a:rPr lang="ru-RU" sz="2800" b="1" i="0" u="none" strike="noStrike" kern="1200" cap="none" spc="0" baseline="0" dirty="0" smtClean="0">
                <a:solidFill>
                  <a:srgbClr val="00B050"/>
                </a:solidFill>
                <a:uFillTx/>
                <a:latin typeface="Arial"/>
              </a:rPr>
              <a:t>о</a:t>
            </a:r>
            <a:endParaRPr lang="fr-FR" sz="2800" b="1" i="0" u="none" strike="noStrike" kern="1200" cap="none" spc="0" baseline="0" dirty="0">
              <a:solidFill>
                <a:srgbClr val="00B050"/>
              </a:solidFill>
              <a:uFillTx/>
              <a:latin typeface="Arial"/>
            </a:endParaRPr>
          </a:p>
        </p:txBody>
      </p:sp>
      <p:sp>
        <p:nvSpPr>
          <p:cNvPr id="8" name="ZoneTexte 8"/>
          <p:cNvSpPr txBox="1"/>
          <p:nvPr/>
        </p:nvSpPr>
        <p:spPr>
          <a:xfrm>
            <a:off x="5408427" y="5216272"/>
            <a:ext cx="3735573" cy="156966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 smtClean="0">
                <a:solidFill>
                  <a:srgbClr val="000000"/>
                </a:solidFill>
                <a:latin typeface="Arial"/>
              </a:rPr>
              <a:t>PL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Это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р</a:t>
            </a:r>
            <a:r>
              <a:rPr lang="ru-RU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сск</a:t>
            </a:r>
            <a:r>
              <a:rPr lang="ru-RU" sz="2400" dirty="0" smtClean="0">
                <a:solidFill>
                  <a:srgbClr val="00B050"/>
                </a:solidFill>
                <a:latin typeface="Arial"/>
              </a:rPr>
              <a:t>ие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м</a:t>
            </a:r>
            <a:r>
              <a:rPr lang="ru-RU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зык</a:t>
            </a:r>
            <a:r>
              <a:rPr lang="ru-RU" sz="2400" dirty="0" smtClean="0">
                <a:solidFill>
                  <a:srgbClr val="00B050"/>
                </a:solidFill>
                <a:latin typeface="Arial"/>
              </a:rPr>
              <a:t>и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, </a:t>
            </a:r>
            <a:endParaRPr lang="fr-FR" sz="24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</a:t>
            </a:r>
            <a:r>
              <a:rPr lang="ru-RU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400" b="0" i="0" strike="noStrike" kern="1200" cap="none" spc="0" baseline="0" dirty="0" smtClean="0">
                <a:solidFill>
                  <a:srgbClr val="00B050"/>
                </a:solidFill>
                <a:uFillTx/>
                <a:latin typeface="Arial"/>
              </a:rPr>
              <a:t>ые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фильм</a:t>
            </a:r>
            <a:r>
              <a:rPr lang="ru-RU" sz="2400" dirty="0">
                <a:solidFill>
                  <a:srgbClr val="00B050"/>
                </a:solidFill>
                <a:latin typeface="Arial"/>
              </a:rPr>
              <a:t>ы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ru-RU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/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актёр</a:t>
            </a:r>
            <a:r>
              <a:rPr lang="ru-RU" sz="2400" dirty="0">
                <a:solidFill>
                  <a:srgbClr val="00B050"/>
                </a:solidFill>
                <a:latin typeface="Arial"/>
              </a:rPr>
              <a:t>ы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, </a:t>
            </a:r>
            <a:endParaRPr lang="fr-FR" sz="24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</a:t>
            </a:r>
            <a:r>
              <a:rPr lang="ru-RU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400" b="0" i="0" u="none" strike="noStrike" kern="1200" cap="none" spc="0" baseline="0" dirty="0" smtClean="0">
                <a:solidFill>
                  <a:srgbClr val="00B050"/>
                </a:solidFill>
                <a:uFillTx/>
                <a:latin typeface="Arial"/>
              </a:rPr>
              <a:t>ые</a:t>
            </a:r>
            <a:r>
              <a:rPr lang="ru-RU" sz="2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слов</a:t>
            </a:r>
            <a:r>
              <a:rPr lang="ru-RU" sz="2400" b="1" dirty="0">
                <a:solidFill>
                  <a:srgbClr val="00B050"/>
                </a:solidFill>
                <a:latin typeface="Arial"/>
              </a:rPr>
              <a:t>а</a:t>
            </a:r>
            <a:endParaRPr lang="fr-FR" sz="2400" b="1" i="0" u="none" strike="noStrike" kern="1200" cap="none" spc="0" baseline="0" dirty="0">
              <a:solidFill>
                <a:srgbClr val="00B05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566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9"/>
          <p:cNvSpPr txBox="1"/>
          <p:nvPr/>
        </p:nvSpPr>
        <p:spPr>
          <a:xfrm>
            <a:off x="3284173" y="2996952"/>
            <a:ext cx="2186817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dirty="0">
                <a:solidFill>
                  <a:srgbClr val="FF0000"/>
                </a:solidFill>
                <a:latin typeface="Arial"/>
              </a:rPr>
              <a:t>l</a:t>
            </a:r>
            <a:r>
              <a:rPr lang="fr-FR" sz="32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’accusatif</a:t>
            </a:r>
            <a:endParaRPr lang="fr-FR" sz="3200" b="1" i="0" strike="noStrike" kern="1200" cap="none" spc="0" baseline="0" dirty="0" smtClean="0">
              <a:solidFill>
                <a:srgbClr val="FF0000"/>
              </a:solidFill>
              <a:uFillTx/>
              <a:latin typeface="Arial"/>
            </a:endParaRPr>
          </a:p>
        </p:txBody>
      </p:sp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4517542" y="1268760"/>
            <a:ext cx="3441968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à indiquer le </a:t>
            </a:r>
            <a:r>
              <a:rPr lang="fr-FR" sz="3200" b="0" i="0" strike="noStrike" kern="1200" cap="none" spc="0" baseline="0" dirty="0" smtClean="0">
                <a:solidFill>
                  <a:srgbClr val="FF0000"/>
                </a:solidFill>
                <a:uFillTx/>
                <a:latin typeface="Arial" pitchFamily="34"/>
                <a:cs typeface="Arial" pitchFamily="34"/>
              </a:rPr>
              <a:t>COD</a:t>
            </a:r>
            <a:endParaRPr lang="fr-FR" sz="3200" b="0" i="0" strike="noStrike" kern="1200" cap="none" spc="0" baseline="0" dirty="0">
              <a:solidFill>
                <a:srgbClr val="FF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ZoneTexte 52"/>
          <p:cNvSpPr txBox="1"/>
          <p:nvPr/>
        </p:nvSpPr>
        <p:spPr>
          <a:xfrm>
            <a:off x="683568" y="4130065"/>
            <a:ext cx="8108310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</p:txBody>
      </p:sp>
      <p:pic>
        <p:nvPicPr>
          <p:cNvPr id="8" name="Picture 4" descr="Résultat de recherche d'images pour &quot;coeur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68760"/>
            <a:ext cx="924454" cy="88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11"/>
          <p:cNvSpPr txBox="1"/>
          <p:nvPr/>
        </p:nvSpPr>
        <p:spPr>
          <a:xfrm>
            <a:off x="0" y="4643539"/>
            <a:ext cx="5328592" cy="1815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С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ша </a:t>
            </a:r>
            <a:r>
              <a:rPr lang="ru-RU" sz="28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л</a:t>
            </a:r>
            <a:r>
              <a:rPr lang="ru-RU" sz="2800" b="1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ю</a:t>
            </a:r>
            <a:r>
              <a:rPr lang="ru-RU" sz="28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бит</a:t>
            </a:r>
            <a:r>
              <a:rPr lang="fr-FR" sz="2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р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сск</a:t>
            </a:r>
            <a:r>
              <a:rPr lang="ru-RU" sz="28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ую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м</a:t>
            </a:r>
            <a:r>
              <a:rPr lang="ru-RU" sz="2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зык</a:t>
            </a:r>
            <a:r>
              <a:rPr lang="ru-RU" sz="2800" b="0" i="0" u="none" strike="noStrike" kern="1200" cap="none" spc="0" baseline="0" dirty="0">
                <a:solidFill>
                  <a:srgbClr val="FF0000"/>
                </a:solidFill>
                <a:uFillTx/>
                <a:latin typeface="Arial"/>
              </a:rPr>
              <a:t>у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, </a:t>
            </a:r>
            <a:endParaRPr lang="fr-FR" sz="28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вый 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фильм 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/ 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н</a:t>
            </a:r>
            <a:r>
              <a:rPr lang="ru-RU" sz="2800" b="1" dirty="0" smtClean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в</a:t>
            </a:r>
            <a:r>
              <a:rPr lang="ru-RU" sz="2800" dirty="0" smtClean="0">
                <a:solidFill>
                  <a:srgbClr val="FF0000"/>
                </a:solidFill>
                <a:latin typeface="Arial"/>
              </a:rPr>
              <a:t>ого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актёр</a:t>
            </a:r>
            <a:r>
              <a:rPr lang="ru-RU" sz="28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а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, </a:t>
            </a:r>
            <a:endParaRPr lang="fr-FR" sz="28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800" kern="0" dirty="0">
                <a:solidFill>
                  <a:srgbClr val="FF0000"/>
                </a:solidFill>
                <a:latin typeface="Arial"/>
              </a:rPr>
              <a:t>о</a:t>
            </a:r>
            <a:r>
              <a:rPr lang="ru-RU" sz="2800" dirty="0" smtClean="0">
                <a:solidFill>
                  <a:srgbClr val="FF0000"/>
                </a:solidFill>
                <a:latin typeface="Arial"/>
              </a:rPr>
              <a:t>е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сл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800" kern="0" dirty="0" smtClean="0">
                <a:solidFill>
                  <a:srgbClr val="FF0000"/>
                </a:solidFill>
                <a:latin typeface="Arial"/>
              </a:rPr>
              <a:t>о</a:t>
            </a:r>
            <a:r>
              <a:rPr lang="fr-FR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3496136" y="0"/>
            <a:ext cx="5686326" cy="923330"/>
            <a:chOff x="4294905" y="0"/>
            <a:chExt cx="5686326" cy="923330"/>
          </a:xfrm>
        </p:grpSpPr>
        <p:sp>
          <p:nvSpPr>
            <p:cNvPr id="5" name="ZoneTexte 4"/>
            <p:cNvSpPr txBox="1"/>
            <p:nvPr/>
          </p:nvSpPr>
          <p:spPr>
            <a:xfrm>
              <a:off x="4760956" y="0"/>
              <a:ext cx="522027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а</a:t>
              </a:r>
              <a:r>
                <a:rPr lang="fr-FR" dirty="0" smtClean="0"/>
                <a:t>près </a:t>
              </a:r>
              <a:r>
                <a:rPr lang="ru-RU" dirty="0" smtClean="0"/>
                <a:t>в </a:t>
              </a:r>
              <a:r>
                <a:rPr lang="fr-FR" dirty="0" smtClean="0"/>
                <a:t>et </a:t>
              </a:r>
              <a:r>
                <a:rPr lang="ru-RU" dirty="0" smtClean="0"/>
                <a:t>на </a:t>
              </a:r>
              <a:r>
                <a:rPr lang="fr-FR" dirty="0" smtClean="0"/>
                <a:t>: c. de lieu </a:t>
              </a:r>
              <a:r>
                <a:rPr lang="fr-FR" dirty="0" smtClean="0">
                  <a:latin typeface="Calibri"/>
                </a:rPr>
                <a:t>→</a:t>
              </a:r>
              <a:r>
                <a:rPr lang="fr-FR" dirty="0" smtClean="0">
                  <a:latin typeface="Calibri"/>
                  <a:sym typeface="Wingdings 2"/>
                </a:rPr>
                <a:t></a:t>
              </a:r>
              <a:r>
                <a:rPr lang="ru-RU" dirty="0" smtClean="0">
                  <a:latin typeface="Calibri"/>
                  <a:sym typeface="Wingdings 2"/>
                </a:rPr>
                <a:t>, через, за </a:t>
              </a:r>
              <a:r>
                <a:rPr lang="fr-FR" dirty="0" smtClean="0">
                  <a:latin typeface="Calibri"/>
                  <a:sym typeface="Wingdings 2"/>
                </a:rPr>
                <a:t>(en vue de)</a:t>
              </a:r>
              <a:endParaRPr lang="ru-RU" dirty="0" smtClean="0">
                <a:latin typeface="Calibri"/>
                <a:sym typeface="Wingdings 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>
                  <a:latin typeface="Calibri"/>
                  <a:sym typeface="Wingdings 2"/>
                </a:rPr>
                <a:t>с</a:t>
              </a:r>
              <a:r>
                <a:rPr lang="fr-FR" dirty="0" smtClean="0">
                  <a:latin typeface="Calibri"/>
                  <a:sym typeface="Wingdings 2"/>
                </a:rPr>
                <a:t>. </a:t>
              </a:r>
              <a:r>
                <a:rPr lang="fr-FR" dirty="0">
                  <a:latin typeface="Calibri"/>
                  <a:sym typeface="Wingdings 2"/>
                </a:rPr>
                <a:t>d</a:t>
              </a:r>
              <a:r>
                <a:rPr lang="fr-FR" dirty="0" smtClean="0">
                  <a:latin typeface="Calibri"/>
                  <a:sym typeface="Wingdings 2"/>
                </a:rPr>
                <a:t>e durée ou de fréquence : </a:t>
              </a:r>
              <a:endParaRPr lang="ru-RU" dirty="0" smtClean="0">
                <a:latin typeface="Calibri"/>
                <a:sym typeface="Wingdings 2"/>
              </a:endParaRPr>
            </a:p>
            <a:p>
              <a:r>
                <a:rPr lang="ru-RU" dirty="0" smtClean="0">
                  <a:latin typeface="Calibri"/>
                  <a:sym typeface="Wingdings 2"/>
                </a:rPr>
                <a:t>весь/каждый день, всю/каждую неделю,...</a:t>
              </a:r>
              <a:endParaRPr lang="fr-FR" dirty="0"/>
            </a:p>
          </p:txBody>
        </p:sp>
        <p:pic>
          <p:nvPicPr>
            <p:cNvPr id="7" name="Image 6" descr="Capture d’écra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905" y="176996"/>
              <a:ext cx="442818" cy="569337"/>
            </a:xfrm>
            <a:prstGeom prst="rect">
              <a:avLst/>
            </a:prstGeom>
          </p:spPr>
        </p:pic>
      </p:grpSp>
      <p:sp>
        <p:nvSpPr>
          <p:cNvPr id="11" name="ZoneTexte 11"/>
          <p:cNvSpPr txBox="1"/>
          <p:nvPr/>
        </p:nvSpPr>
        <p:spPr>
          <a:xfrm>
            <a:off x="5246785" y="4941168"/>
            <a:ext cx="3923928" cy="13234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PL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С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ша </a:t>
            </a:r>
            <a:r>
              <a:rPr lang="ru-RU" sz="20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л</a:t>
            </a:r>
            <a:r>
              <a:rPr lang="ru-RU" sz="2000" b="1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ю</a:t>
            </a:r>
            <a:r>
              <a:rPr lang="ru-RU" sz="20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бит</a:t>
            </a:r>
            <a:r>
              <a:rPr lang="fr-FR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р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сск</a:t>
            </a:r>
            <a:r>
              <a:rPr lang="ru-RU" sz="2000" dirty="0" smtClean="0">
                <a:solidFill>
                  <a:srgbClr val="FF0000"/>
                </a:solidFill>
                <a:latin typeface="Arial"/>
              </a:rPr>
              <a:t>ие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м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зык</a:t>
            </a:r>
            <a:r>
              <a:rPr lang="ru-RU" sz="2000" dirty="0">
                <a:solidFill>
                  <a:srgbClr val="FF0000"/>
                </a:solidFill>
                <a:latin typeface="Arial"/>
              </a:rPr>
              <a:t>и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, 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000" kern="0" dirty="0" smtClean="0">
                <a:solidFill>
                  <a:srgbClr val="FF0000"/>
                </a:solidFill>
                <a:latin typeface="Arial"/>
              </a:rPr>
              <a:t>ы</a:t>
            </a:r>
            <a:r>
              <a:rPr lang="ru-RU" sz="2000" dirty="0" smtClean="0">
                <a:solidFill>
                  <a:srgbClr val="FF0000"/>
                </a:solidFill>
                <a:latin typeface="Arial"/>
              </a:rPr>
              <a:t>е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фильм</a:t>
            </a:r>
            <a:r>
              <a:rPr lang="ru-RU" sz="2000" kern="0" dirty="0" smtClean="0">
                <a:solidFill>
                  <a:srgbClr val="FF0000"/>
                </a:solidFill>
                <a:latin typeface="Arial"/>
              </a:rPr>
              <a:t>ы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/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н</a:t>
            </a:r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в</a:t>
            </a:r>
            <a:r>
              <a:rPr lang="ru-RU" sz="2000" dirty="0" smtClean="0">
                <a:solidFill>
                  <a:srgbClr val="FF0000"/>
                </a:solidFill>
                <a:latin typeface="Arial"/>
              </a:rPr>
              <a:t>ых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актёр</a:t>
            </a:r>
            <a:r>
              <a:rPr lang="ru-RU" sz="2000" dirty="0" smtClean="0">
                <a:solidFill>
                  <a:srgbClr val="FF0000"/>
                </a:solidFill>
                <a:latin typeface="Arial"/>
              </a:rPr>
              <a:t>ов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, </a:t>
            </a:r>
            <a:endParaRPr lang="fr-FR" sz="20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000" kern="0" dirty="0" smtClean="0">
                <a:solidFill>
                  <a:srgbClr val="FF0000"/>
                </a:solidFill>
                <a:latin typeface="Arial"/>
              </a:rPr>
              <a:t>ы</a:t>
            </a:r>
            <a:r>
              <a:rPr lang="ru-RU" sz="2000" dirty="0" smtClean="0">
                <a:solidFill>
                  <a:srgbClr val="FF0000"/>
                </a:solidFill>
                <a:latin typeface="Arial"/>
              </a:rPr>
              <a:t>е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сл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000" kern="0" dirty="0">
                <a:solidFill>
                  <a:srgbClr val="FF0000"/>
                </a:solidFill>
                <a:latin typeface="Arial"/>
              </a:rPr>
              <a:t>а</a:t>
            </a:r>
            <a:r>
              <a:rPr lang="fr-FR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fr-FR" sz="2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768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2903188" y="1573487"/>
            <a:ext cx="624081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à indiquer le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  <a:latin typeface="Arial" pitchFamily="34"/>
                <a:cs typeface="Arial" pitchFamily="34"/>
              </a:rPr>
              <a:t>complément du nom</a:t>
            </a:r>
            <a:endParaRPr lang="fr-FR" sz="3200" b="0" i="0" strike="noStrike" kern="1200" cap="none" spc="0" baseline="0" dirty="0">
              <a:solidFill>
                <a:schemeClr val="bg2">
                  <a:lumMod val="50000"/>
                </a:schemeClr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ZoneTexte 52"/>
          <p:cNvSpPr txBox="1"/>
          <p:nvPr/>
        </p:nvSpPr>
        <p:spPr>
          <a:xfrm>
            <a:off x="683568" y="4130065"/>
            <a:ext cx="8108310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</p:txBody>
      </p:sp>
      <p:sp>
        <p:nvSpPr>
          <p:cNvPr id="9" name="ZoneTexte 53"/>
          <p:cNvSpPr txBox="1"/>
          <p:nvPr/>
        </p:nvSpPr>
        <p:spPr>
          <a:xfrm>
            <a:off x="3518751" y="2996952"/>
            <a:ext cx="171072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chemeClr val="bg2">
                    <a:lumMod val="50000"/>
                  </a:schemeClr>
                </a:solidFill>
                <a:uFillTx/>
                <a:latin typeface="Arial"/>
              </a:rPr>
              <a:t>le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g</a:t>
            </a:r>
            <a:r>
              <a:rPr lang="fr-FR" sz="3200" b="0" i="0" strike="noStrike" kern="1200" cap="none" spc="0" baseline="0" dirty="0" smtClean="0">
                <a:solidFill>
                  <a:schemeClr val="bg2">
                    <a:lumMod val="50000"/>
                  </a:schemeClr>
                </a:solidFill>
                <a:uFillTx/>
                <a:latin typeface="Arial"/>
              </a:rPr>
              <a:t>énitif</a:t>
            </a:r>
            <a:endParaRPr lang="fr-FR" sz="3200" b="0" i="0" strike="noStrike" kern="1200" cap="none" spc="0" baseline="0" dirty="0">
              <a:solidFill>
                <a:schemeClr val="bg2">
                  <a:lumMod val="50000"/>
                </a:schemeClr>
              </a:solidFill>
              <a:uFillTx/>
              <a:latin typeface="Arial"/>
            </a:endParaRPr>
          </a:p>
        </p:txBody>
      </p:sp>
      <p:pic>
        <p:nvPicPr>
          <p:cNvPr id="11" name="Picture 6" descr="Résultat de recherche d'images pour &quot;prendre par la main smiley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29235"/>
            <a:ext cx="1312092" cy="82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55"/>
          <p:cNvSpPr txBox="1"/>
          <p:nvPr/>
        </p:nvSpPr>
        <p:spPr>
          <a:xfrm>
            <a:off x="0" y="5085184"/>
            <a:ext cx="5724128" cy="13849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dirty="0" smtClean="0">
                <a:solidFill>
                  <a:srgbClr val="000000"/>
                </a:solidFill>
                <a:latin typeface="Arial"/>
              </a:rPr>
              <a:t>SG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Вот </a:t>
            </a:r>
            <a:r>
              <a:rPr lang="ru-RU" sz="2800" u="sng" dirty="0" smtClean="0">
                <a:solidFill>
                  <a:srgbClr val="000000"/>
                </a:solidFill>
                <a:latin typeface="Arial"/>
              </a:rPr>
              <a:t>дир</a:t>
            </a:r>
            <a:r>
              <a:rPr lang="ru-RU" sz="2800" b="1" u="sng" dirty="0" smtClean="0">
                <a:solidFill>
                  <a:srgbClr val="000000"/>
                </a:solidFill>
                <a:latin typeface="Arial"/>
              </a:rPr>
              <a:t>е</a:t>
            </a:r>
            <a:r>
              <a:rPr lang="ru-RU" sz="2800" u="sng" dirty="0" smtClean="0">
                <a:solidFill>
                  <a:srgbClr val="000000"/>
                </a:solidFill>
                <a:latin typeface="Arial"/>
              </a:rPr>
              <a:t>ктор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 н</a:t>
            </a:r>
            <a:r>
              <a:rPr lang="ru-RU" sz="2800" b="1" dirty="0" smtClean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в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ой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 шк</a:t>
            </a:r>
            <a:r>
              <a:rPr lang="ru-RU" sz="2800" b="1" dirty="0" smtClean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л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ы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sz="2800" dirty="0" smtClean="0">
              <a:solidFill>
                <a:srgbClr val="E28A08"/>
              </a:solidFill>
              <a:latin typeface="Arial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 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э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то </a:t>
            </a:r>
            <a:r>
              <a:rPr lang="ru-RU" sz="28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режиссёр</a:t>
            </a:r>
            <a:r>
              <a:rPr lang="ru-RU" sz="28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р</a:t>
            </a:r>
            <a:r>
              <a:rPr lang="ru-RU" sz="2800" b="1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8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сск</a:t>
            </a:r>
            <a:r>
              <a:rPr lang="ru-RU" sz="2800" b="0" i="0" strike="noStrike" kern="1200" cap="none" spc="0" baseline="0" dirty="0" smtClean="0">
                <a:solidFill>
                  <a:schemeClr val="bg2">
                    <a:lumMod val="50000"/>
                  </a:schemeClr>
                </a:solidFill>
                <a:uFillTx/>
                <a:latin typeface="Arial"/>
              </a:rPr>
              <a:t>ого</a:t>
            </a:r>
            <a:r>
              <a:rPr lang="ru-RU" sz="28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ru-RU" sz="28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те</a:t>
            </a:r>
            <a:r>
              <a:rPr lang="ru-RU" sz="2800" b="1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8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тр</a:t>
            </a:r>
            <a:r>
              <a:rPr lang="ru-RU" sz="2800" b="0" i="0" strike="noStrike" kern="1200" cap="none" spc="0" baseline="0" dirty="0" smtClean="0">
                <a:solidFill>
                  <a:schemeClr val="bg2">
                    <a:lumMod val="50000"/>
                  </a:schemeClr>
                </a:solidFill>
                <a:uFillTx/>
                <a:latin typeface="Arial"/>
              </a:rPr>
              <a:t>а</a:t>
            </a:r>
            <a:r>
              <a:rPr lang="ru-RU" sz="28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fr-FR" sz="2800" b="0" i="0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294905" y="0"/>
            <a:ext cx="4849096" cy="923330"/>
            <a:chOff x="4294905" y="0"/>
            <a:chExt cx="4849096" cy="923330"/>
          </a:xfrm>
        </p:grpSpPr>
        <p:sp>
          <p:nvSpPr>
            <p:cNvPr id="10" name="ZoneTexte 9"/>
            <p:cNvSpPr txBox="1"/>
            <p:nvPr/>
          </p:nvSpPr>
          <p:spPr>
            <a:xfrm>
              <a:off x="4760957" y="0"/>
              <a:ext cx="43830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а</a:t>
              </a:r>
              <a:r>
                <a:rPr lang="fr-FR" dirty="0" smtClean="0"/>
                <a:t>près prépositions </a:t>
              </a:r>
              <a:r>
                <a:rPr lang="ru-RU" dirty="0" smtClean="0"/>
                <a:t>у, </a:t>
              </a:r>
              <a:r>
                <a:rPr lang="ru-RU" b="1" dirty="0" smtClean="0"/>
                <a:t>о</a:t>
              </a:r>
              <a:r>
                <a:rPr lang="ru-RU" dirty="0" smtClean="0"/>
                <a:t>коло, (не)далек</a:t>
              </a:r>
              <a:r>
                <a:rPr lang="ru-RU" b="1" dirty="0" smtClean="0"/>
                <a:t>о</a:t>
              </a:r>
              <a:r>
                <a:rPr lang="ru-RU" dirty="0" smtClean="0"/>
                <a:t> от, из, с</a:t>
              </a:r>
              <a:r>
                <a:rPr lang="fr-FR" dirty="0" smtClean="0"/>
                <a:t> (provenance), </a:t>
              </a:r>
              <a:r>
                <a:rPr lang="ru-RU" dirty="0" smtClean="0"/>
                <a:t>для, без, из-за, до, п</a:t>
              </a:r>
              <a:r>
                <a:rPr lang="ru-RU" b="1" dirty="0" smtClean="0"/>
                <a:t>о</a:t>
              </a:r>
              <a:r>
                <a:rPr lang="ru-RU" dirty="0" smtClean="0"/>
                <a:t>сле, во вр</a:t>
              </a:r>
              <a:r>
                <a:rPr lang="ru-RU" b="1" dirty="0" smtClean="0"/>
                <a:t>е</a:t>
              </a:r>
              <a:r>
                <a:rPr lang="ru-RU" dirty="0" smtClean="0"/>
                <a:t>мя, м</a:t>
              </a:r>
              <a:r>
                <a:rPr lang="ru-RU" b="1" dirty="0" smtClean="0"/>
                <a:t>и</a:t>
              </a:r>
              <a:r>
                <a:rPr lang="ru-RU" dirty="0" smtClean="0"/>
                <a:t>мо, сред</a:t>
              </a:r>
              <a:r>
                <a:rPr lang="ru-RU" b="1" dirty="0" smtClean="0"/>
                <a:t>и</a:t>
              </a:r>
              <a:r>
                <a:rPr lang="ru-RU" dirty="0" smtClean="0"/>
                <a:t>...  </a:t>
              </a:r>
              <a:endParaRPr lang="ru-RU" dirty="0" smtClean="0">
                <a:latin typeface="Calibri"/>
                <a:sym typeface="Wingdings 2"/>
              </a:endParaRPr>
            </a:p>
          </p:txBody>
        </p:sp>
        <p:pic>
          <p:nvPicPr>
            <p:cNvPr id="13" name="Image 12" descr="Capture d’écra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905" y="176996"/>
              <a:ext cx="442818" cy="569337"/>
            </a:xfrm>
            <a:prstGeom prst="rect">
              <a:avLst/>
            </a:prstGeom>
          </p:spPr>
        </p:pic>
      </p:grpSp>
      <p:sp>
        <p:nvSpPr>
          <p:cNvPr id="14" name="ZoneTexte 55"/>
          <p:cNvSpPr txBox="1"/>
          <p:nvPr/>
        </p:nvSpPr>
        <p:spPr>
          <a:xfrm>
            <a:off x="5508104" y="5237583"/>
            <a:ext cx="3633933" cy="13234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 smtClean="0">
                <a:solidFill>
                  <a:srgbClr val="000000"/>
                </a:solidFill>
                <a:latin typeface="Arial"/>
              </a:rPr>
              <a:t>PL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Вот </a:t>
            </a:r>
            <a:r>
              <a:rPr lang="ru-RU" sz="2000" u="sng" dirty="0" smtClean="0">
                <a:solidFill>
                  <a:srgbClr val="000000"/>
                </a:solidFill>
                <a:latin typeface="Arial"/>
              </a:rPr>
              <a:t>дир</a:t>
            </a:r>
            <a:r>
              <a:rPr lang="ru-RU" sz="2000" b="1" u="sng" dirty="0" smtClean="0">
                <a:solidFill>
                  <a:srgbClr val="000000"/>
                </a:solidFill>
                <a:latin typeface="Arial"/>
              </a:rPr>
              <a:t>е</a:t>
            </a:r>
            <a:r>
              <a:rPr lang="ru-RU" sz="2000" u="sng" dirty="0" smtClean="0">
                <a:solidFill>
                  <a:srgbClr val="000000"/>
                </a:solidFill>
                <a:latin typeface="Arial"/>
              </a:rPr>
              <a:t>ктор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н</a:t>
            </a:r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в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ых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 шк</a:t>
            </a:r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л.</a:t>
            </a:r>
            <a:endParaRPr lang="ru-RU" sz="2000" dirty="0" smtClean="0">
              <a:solidFill>
                <a:srgbClr val="E28A08"/>
              </a:solidFill>
              <a:latin typeface="Arial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 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э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то </a:t>
            </a:r>
            <a:r>
              <a:rPr lang="ru-RU" sz="20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режиссёр</a:t>
            </a:r>
            <a:r>
              <a:rPr lang="ru-RU" sz="20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ru-RU" sz="20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р</a:t>
            </a:r>
            <a:r>
              <a:rPr lang="ru-RU" sz="2000" b="1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0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сск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их</a:t>
            </a:r>
            <a:r>
              <a:rPr lang="ru-RU" sz="20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те</a:t>
            </a:r>
            <a:r>
              <a:rPr lang="ru-RU" sz="2000" b="1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0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тр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ов</a:t>
            </a:r>
            <a:r>
              <a:rPr lang="ru-RU" sz="20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fr-FR" sz="2000" b="0" i="0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32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 animBg="1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612904" y="1494711"/>
            <a:ext cx="6970178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à indiquer le </a:t>
            </a:r>
            <a:r>
              <a:rPr lang="fr-FR" sz="3200" dirty="0" smtClean="0">
                <a:solidFill>
                  <a:srgbClr val="7030A0"/>
                </a:solidFill>
                <a:latin typeface="Arial" pitchFamily="34"/>
                <a:cs typeface="Arial" pitchFamily="34"/>
              </a:rPr>
              <a:t>destinataire d’une action</a:t>
            </a:r>
            <a:endParaRPr lang="fr-FR" sz="3200" b="0" i="0" strike="noStrike" kern="1200" cap="none" spc="0" baseline="0" dirty="0">
              <a:solidFill>
                <a:srgbClr val="7030A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ZoneTexte 52"/>
          <p:cNvSpPr txBox="1"/>
          <p:nvPr/>
        </p:nvSpPr>
        <p:spPr>
          <a:xfrm>
            <a:off x="683568" y="4130065"/>
            <a:ext cx="8108310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</p:txBody>
      </p:sp>
      <p:sp>
        <p:nvSpPr>
          <p:cNvPr id="9" name="ZoneTexte 53"/>
          <p:cNvSpPr txBox="1"/>
          <p:nvPr/>
        </p:nvSpPr>
        <p:spPr>
          <a:xfrm>
            <a:off x="3518751" y="2996952"/>
            <a:ext cx="1391728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7030A0"/>
                </a:solidFill>
                <a:latin typeface="Arial"/>
              </a:rPr>
              <a:t>l</a:t>
            </a:r>
            <a:r>
              <a:rPr lang="fr-FR" sz="3200" dirty="0" smtClean="0">
                <a:solidFill>
                  <a:srgbClr val="7030A0"/>
                </a:solidFill>
                <a:latin typeface="Arial"/>
              </a:rPr>
              <a:t>e datif</a:t>
            </a:r>
            <a:endParaRPr lang="fr-FR" sz="3200" b="0" i="0" strike="noStrike" kern="1200" cap="none" spc="0" baseline="0" dirty="0">
              <a:solidFill>
                <a:srgbClr val="7030A0"/>
              </a:solidFill>
              <a:uFillTx/>
              <a:latin typeface="Arial"/>
            </a:endParaRPr>
          </a:p>
        </p:txBody>
      </p:sp>
      <p:sp>
        <p:nvSpPr>
          <p:cNvPr id="12" name="ZoneTexte 55"/>
          <p:cNvSpPr txBox="1"/>
          <p:nvPr/>
        </p:nvSpPr>
        <p:spPr>
          <a:xfrm>
            <a:off x="-39328" y="5179674"/>
            <a:ext cx="6455613" cy="138499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dirty="0">
                <a:solidFill>
                  <a:srgbClr val="000000"/>
                </a:solidFill>
                <a:latin typeface="Arial"/>
              </a:rPr>
              <a:t>SG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М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льчик 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даёт</a:t>
            </a:r>
            <a:r>
              <a:rPr lang="ru-RU" sz="2800" b="0" i="0" u="none" strike="noStrike" kern="1200" cap="none" spc="0" dirty="0" smtClean="0">
                <a:solidFill>
                  <a:srgbClr val="000000"/>
                </a:solidFill>
                <a:uFillTx/>
                <a:latin typeface="Arial"/>
              </a:rPr>
              <a:t> бук</a:t>
            </a:r>
            <a:r>
              <a:rPr lang="ru-RU" sz="2800" b="1" i="0" u="none" strike="noStrike" kern="1200" cap="none" spc="0" dirty="0" smtClean="0">
                <a:solidFill>
                  <a:srgbClr val="000000"/>
                </a:solidFill>
                <a:uFillTx/>
                <a:latin typeface="Arial"/>
              </a:rPr>
              <a:t>е</a:t>
            </a:r>
            <a:r>
              <a:rPr lang="ru-RU" sz="2800" b="0" i="0" u="none" strike="noStrike" kern="1200" cap="none" spc="0" dirty="0" smtClean="0">
                <a:solidFill>
                  <a:srgbClr val="000000"/>
                </a:solidFill>
                <a:uFillTx/>
                <a:latin typeface="Arial"/>
              </a:rPr>
              <a:t>т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ст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р</a:t>
            </a:r>
            <a:r>
              <a:rPr lang="ru-RU" sz="2800" b="0" i="0" u="none" strike="noStrike" kern="1200" cap="none" spc="0" baseline="0" dirty="0" smtClean="0">
                <a:solidFill>
                  <a:srgbClr val="7030A0"/>
                </a:solidFill>
                <a:uFillTx/>
                <a:latin typeface="Arial"/>
              </a:rPr>
              <a:t>ой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б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бушк</a:t>
            </a:r>
            <a:r>
              <a:rPr lang="ru-RU" sz="2800" b="0" i="0" u="none" strike="noStrike" kern="1200" cap="none" spc="0" baseline="0" dirty="0" smtClean="0">
                <a:solidFill>
                  <a:srgbClr val="7030A0"/>
                </a:solidFill>
                <a:uFillTx/>
                <a:latin typeface="Arial"/>
              </a:rPr>
              <a:t>е</a:t>
            </a:r>
            <a:r>
              <a:rPr lang="ru-RU" sz="28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dirty="0">
                <a:solidFill>
                  <a:srgbClr val="000000"/>
                </a:solidFill>
                <a:latin typeface="Arial"/>
              </a:rPr>
              <a:t>С</a:t>
            </a:r>
            <a:r>
              <a:rPr lang="ru-RU" sz="2800" b="1" dirty="0">
                <a:solidFill>
                  <a:srgbClr val="000000"/>
                </a:solidFill>
                <a:latin typeface="Arial"/>
              </a:rPr>
              <a:t>а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ша звон</a:t>
            </a:r>
            <a:r>
              <a:rPr lang="ru-RU" sz="2800" b="1" dirty="0">
                <a:solidFill>
                  <a:srgbClr val="000000"/>
                </a:solidFill>
                <a:latin typeface="Arial"/>
              </a:rPr>
              <a:t>и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т сво</a:t>
            </a:r>
            <a:r>
              <a:rPr lang="ru-RU" sz="2800" dirty="0">
                <a:solidFill>
                  <a:srgbClr val="7030A0"/>
                </a:solidFill>
                <a:latin typeface="Arial"/>
              </a:rPr>
              <a:t>ем</a:t>
            </a:r>
            <a:r>
              <a:rPr lang="ru-RU" sz="2800" b="1" dirty="0">
                <a:solidFill>
                  <a:srgbClr val="7030A0"/>
                </a:solidFill>
                <a:latin typeface="Arial"/>
              </a:rPr>
              <a:t>у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р</a:t>
            </a:r>
            <a:r>
              <a:rPr lang="ru-RU" sz="2800" b="1" dirty="0">
                <a:solidFill>
                  <a:srgbClr val="000000"/>
                </a:solidFill>
                <a:latin typeface="Arial"/>
              </a:rPr>
              <a:t>у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сск</a:t>
            </a:r>
            <a:r>
              <a:rPr lang="ru-RU" sz="2800" dirty="0">
                <a:solidFill>
                  <a:srgbClr val="7030A0"/>
                </a:solidFill>
                <a:latin typeface="Arial"/>
              </a:rPr>
              <a:t>ому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др</a:t>
            </a:r>
            <a:r>
              <a:rPr lang="ru-RU" sz="2800" b="1" dirty="0">
                <a:solidFill>
                  <a:srgbClr val="000000"/>
                </a:solidFill>
                <a:latin typeface="Arial"/>
              </a:rPr>
              <a:t>у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г</a:t>
            </a:r>
            <a:r>
              <a:rPr lang="ru-RU" sz="2800" dirty="0">
                <a:solidFill>
                  <a:srgbClr val="7030A0"/>
                </a:solidFill>
                <a:latin typeface="Arial"/>
              </a:rPr>
              <a:t>у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sz="2800" dirty="0">
              <a:solidFill>
                <a:srgbClr val="E28A08"/>
              </a:solidFill>
              <a:latin typeface="Arial"/>
            </a:endParaRPr>
          </a:p>
        </p:txBody>
      </p:sp>
      <p:pic>
        <p:nvPicPr>
          <p:cNvPr id="1026" name="Picture 2" descr="Résultat de recherche d'images pour &quot;smiley cad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449" y="1196751"/>
            <a:ext cx="1202067" cy="118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2967070" y="0"/>
            <a:ext cx="6189093" cy="1200329"/>
            <a:chOff x="4294905" y="0"/>
            <a:chExt cx="6189093" cy="1200329"/>
          </a:xfrm>
        </p:grpSpPr>
        <p:sp>
          <p:nvSpPr>
            <p:cNvPr id="10" name="ZoneTexte 9"/>
            <p:cNvSpPr txBox="1"/>
            <p:nvPr/>
          </p:nvSpPr>
          <p:spPr>
            <a:xfrm>
              <a:off x="4760956" y="0"/>
              <a:ext cx="572304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а</a:t>
              </a:r>
              <a:r>
                <a:rPr lang="fr-FR" dirty="0" smtClean="0"/>
                <a:t>près prépositions </a:t>
              </a:r>
              <a:r>
                <a:rPr lang="ru-RU" dirty="0" smtClean="0"/>
                <a:t>к, по, благодар</a:t>
              </a:r>
              <a:r>
                <a:rPr lang="ru-RU" b="1" dirty="0" smtClean="0"/>
                <a:t>я</a:t>
              </a:r>
              <a:r>
                <a:rPr lang="ru-RU" dirty="0" smtClean="0"/>
                <a:t>, вопрек</a:t>
              </a:r>
              <a:r>
                <a:rPr lang="ru-RU" b="1" dirty="0" smtClean="0"/>
                <a:t>и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/>
                <a:t>a</a:t>
              </a:r>
              <a:r>
                <a:rPr lang="fr-FR" dirty="0" smtClean="0"/>
                <a:t>près verbes</a:t>
              </a:r>
              <a:r>
                <a:rPr lang="ru-RU" dirty="0" smtClean="0"/>
                <a:t>	звон</a:t>
              </a:r>
              <a:r>
                <a:rPr lang="ru-RU" b="1" dirty="0" smtClean="0"/>
                <a:t>и</a:t>
              </a:r>
              <a:r>
                <a:rPr lang="ru-RU" dirty="0" smtClean="0"/>
                <a:t>ть, помог</a:t>
              </a:r>
              <a:r>
                <a:rPr lang="ru-RU" b="1" dirty="0" smtClean="0"/>
                <a:t>а</a:t>
              </a:r>
              <a:r>
                <a:rPr lang="ru-RU" dirty="0" smtClean="0"/>
                <a:t>ть, служ</a:t>
              </a:r>
              <a:r>
                <a:rPr lang="ru-RU" b="1" dirty="0" smtClean="0"/>
                <a:t>и</a:t>
              </a:r>
              <a:r>
                <a:rPr lang="ru-RU" dirty="0" smtClean="0"/>
                <a:t>ть, меш</a:t>
              </a:r>
              <a:r>
                <a:rPr lang="ru-RU" b="1" dirty="0" smtClean="0"/>
                <a:t>а</a:t>
              </a:r>
              <a:r>
                <a:rPr lang="ru-RU" dirty="0" smtClean="0"/>
                <a:t>ть, </a:t>
              </a:r>
            </a:p>
            <a:p>
              <a:r>
                <a:rPr lang="ru-RU" dirty="0"/>
                <a:t>	</a:t>
              </a:r>
              <a:r>
                <a:rPr lang="ru-RU" dirty="0" smtClean="0"/>
                <a:t>	удивл</a:t>
              </a:r>
              <a:r>
                <a:rPr lang="ru-RU" b="1" dirty="0" smtClean="0"/>
                <a:t>я</a:t>
              </a:r>
              <a:r>
                <a:rPr lang="ru-RU" dirty="0" smtClean="0"/>
                <a:t>ться, р</a:t>
              </a:r>
              <a:r>
                <a:rPr lang="ru-RU" b="1" dirty="0" smtClean="0"/>
                <a:t>а</a:t>
              </a:r>
              <a:r>
                <a:rPr lang="ru-RU" dirty="0" smtClean="0"/>
                <a:t>доваться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/>
                <a:t>t</a:t>
              </a:r>
              <a:r>
                <a:rPr lang="fr-FR" dirty="0" smtClean="0"/>
                <a:t>ournures impersonnelles</a:t>
              </a:r>
              <a:endParaRPr lang="fr-FR" dirty="0"/>
            </a:p>
          </p:txBody>
        </p:sp>
        <p:pic>
          <p:nvPicPr>
            <p:cNvPr id="11" name="Image 10" descr="Capture d’écra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905" y="176996"/>
              <a:ext cx="442818" cy="569337"/>
            </a:xfrm>
            <a:prstGeom prst="rect">
              <a:avLst/>
            </a:prstGeom>
          </p:spPr>
        </p:pic>
      </p:grpSp>
      <p:sp>
        <p:nvSpPr>
          <p:cNvPr id="13" name="ZoneTexte 55"/>
          <p:cNvSpPr txBox="1"/>
          <p:nvPr/>
        </p:nvSpPr>
        <p:spPr>
          <a:xfrm>
            <a:off x="6862286" y="5364339"/>
            <a:ext cx="2281714" cy="101566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 smtClean="0">
                <a:solidFill>
                  <a:srgbClr val="000000"/>
                </a:solidFill>
                <a:latin typeface="Arial"/>
              </a:rPr>
              <a:t>PL</a:t>
            </a:r>
            <a:endParaRPr lang="fr-FR" sz="2000" dirty="0">
              <a:solidFill>
                <a:srgbClr val="000000"/>
              </a:solidFill>
              <a:latin typeface="Arial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Он п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и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шет сво</a:t>
            </a:r>
            <a:r>
              <a:rPr lang="ru-RU" sz="2000" dirty="0" smtClean="0">
                <a:solidFill>
                  <a:srgbClr val="7030A0"/>
                </a:solidFill>
                <a:latin typeface="Arial"/>
              </a:rPr>
              <a:t>им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р</a:t>
            </a:r>
            <a:r>
              <a:rPr lang="ru-RU" sz="2000" b="1" dirty="0" smtClean="0">
                <a:solidFill>
                  <a:srgbClr val="000000"/>
                </a:solidFill>
                <a:latin typeface="Arial"/>
              </a:rPr>
              <a:t>у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сск</a:t>
            </a:r>
            <a:r>
              <a:rPr lang="ru-RU" sz="2000" dirty="0" smtClean="0">
                <a:solidFill>
                  <a:srgbClr val="7030A0"/>
                </a:solidFill>
                <a:latin typeface="Arial"/>
              </a:rPr>
              <a:t>им 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друзь</a:t>
            </a:r>
            <a:r>
              <a:rPr lang="ru-RU" sz="2000" dirty="0" smtClean="0">
                <a:solidFill>
                  <a:srgbClr val="7030A0"/>
                </a:solidFill>
                <a:latin typeface="Arial"/>
              </a:rPr>
              <a:t>ям</a:t>
            </a:r>
            <a:r>
              <a:rPr lang="ru-RU" sz="2000" b="0" i="0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ru-RU" sz="2000" b="0" i="0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867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102479" y="1492218"/>
            <a:ext cx="9270487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à indiquer le </a:t>
            </a:r>
            <a:r>
              <a:rPr lang="fr-FR" sz="3200" dirty="0" smtClean="0">
                <a:solidFill>
                  <a:srgbClr val="FFC000"/>
                </a:solidFill>
                <a:latin typeface="Arial" pitchFamily="34"/>
                <a:cs typeface="Arial" pitchFamily="34"/>
              </a:rPr>
              <a:t>moyen par lequel l’action est réalisée</a:t>
            </a:r>
            <a:endParaRPr lang="fr-FR" sz="3200" b="0" i="0" strike="noStrike" kern="1200" cap="none" spc="0" baseline="0" dirty="0">
              <a:solidFill>
                <a:srgbClr val="FFC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ZoneTexte 52"/>
          <p:cNvSpPr txBox="1"/>
          <p:nvPr/>
        </p:nvSpPr>
        <p:spPr>
          <a:xfrm>
            <a:off x="683568" y="4130065"/>
            <a:ext cx="8108310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</p:txBody>
      </p:sp>
      <p:sp>
        <p:nvSpPr>
          <p:cNvPr id="9" name="ZoneTexte 53"/>
          <p:cNvSpPr txBox="1"/>
          <p:nvPr/>
        </p:nvSpPr>
        <p:spPr>
          <a:xfrm>
            <a:off x="3518751" y="2996952"/>
            <a:ext cx="2598788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kern="0" dirty="0">
                <a:solidFill>
                  <a:srgbClr val="FFC000"/>
                </a:solidFill>
                <a:latin typeface="Arial"/>
              </a:rPr>
              <a:t>l</a:t>
            </a:r>
            <a:r>
              <a:rPr lang="fr-FR" sz="3200" kern="0" dirty="0" smtClean="0">
                <a:solidFill>
                  <a:srgbClr val="FFC000"/>
                </a:solidFill>
                <a:latin typeface="Arial"/>
              </a:rPr>
              <a:t>’instrumental</a:t>
            </a:r>
            <a:endParaRPr lang="fr-FR" sz="3200" b="0" i="0" strike="noStrike" kern="1200" cap="none" spc="0" baseline="0" dirty="0">
              <a:solidFill>
                <a:srgbClr val="FFC000"/>
              </a:solidFill>
              <a:uFillTx/>
              <a:latin typeface="Arial"/>
            </a:endParaRPr>
          </a:p>
        </p:txBody>
      </p:sp>
      <p:sp>
        <p:nvSpPr>
          <p:cNvPr id="12" name="ZoneTexte 55"/>
          <p:cNvSpPr txBox="1"/>
          <p:nvPr/>
        </p:nvSpPr>
        <p:spPr>
          <a:xfrm>
            <a:off x="-28972" y="5157190"/>
            <a:ext cx="5170133" cy="138499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dirty="0">
                <a:solidFill>
                  <a:srgbClr val="000000"/>
                </a:solidFill>
                <a:latin typeface="Arial"/>
              </a:rPr>
              <a:t>SG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Учен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и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к 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п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и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шет чёрн</a:t>
            </a:r>
            <a:r>
              <a:rPr lang="ru-RU" sz="2800" b="0" i="0" u="none" strike="noStrike" kern="1200" cap="none" spc="0" baseline="0" dirty="0" smtClean="0">
                <a:solidFill>
                  <a:srgbClr val="FFC000"/>
                </a:solidFill>
                <a:uFillTx/>
                <a:latin typeface="Arial"/>
              </a:rPr>
              <a:t>ой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р</a:t>
            </a:r>
            <a:r>
              <a:rPr lang="ru-RU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чк</a:t>
            </a:r>
            <a:r>
              <a:rPr lang="ru-RU" sz="2800" b="0" i="0" u="none" strike="noStrike" kern="1200" cap="none" spc="0" baseline="0" dirty="0" smtClean="0">
                <a:solidFill>
                  <a:srgbClr val="FFC000"/>
                </a:solidFill>
                <a:uFillTx/>
                <a:latin typeface="Arial"/>
              </a:rPr>
              <a:t>ой</a:t>
            </a:r>
            <a:r>
              <a:rPr lang="ru-RU" sz="2800" dirty="0">
                <a:solidFill>
                  <a:srgbClr val="000000"/>
                </a:solidFill>
                <a:latin typeface="Arial"/>
              </a:rPr>
              <a:t> </a:t>
            </a:r>
            <a:endParaRPr lang="ru-RU" sz="2800" dirty="0" smtClean="0">
              <a:solidFill>
                <a:srgbClr val="000000"/>
              </a:solidFill>
              <a:latin typeface="Arial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и кр</a:t>
            </a:r>
            <a:r>
              <a:rPr lang="ru-RU" sz="2800" b="1" dirty="0" smtClean="0">
                <a:solidFill>
                  <a:srgbClr val="000000"/>
                </a:solidFill>
                <a:latin typeface="Arial"/>
              </a:rPr>
              <a:t>а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сн</a:t>
            </a:r>
            <a:r>
              <a:rPr lang="ru-RU" sz="2800" dirty="0" smtClean="0">
                <a:solidFill>
                  <a:srgbClr val="FFC000"/>
                </a:solidFill>
                <a:latin typeface="Arial"/>
              </a:rPr>
              <a:t>ым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 карандаш</a:t>
            </a:r>
            <a:r>
              <a:rPr lang="ru-RU" sz="2800" b="1" dirty="0" smtClean="0">
                <a:solidFill>
                  <a:srgbClr val="FFC000"/>
                </a:solidFill>
                <a:latin typeface="Arial"/>
              </a:rPr>
              <a:t>о</a:t>
            </a:r>
            <a:r>
              <a:rPr lang="ru-RU" sz="2800" dirty="0" smtClean="0">
                <a:solidFill>
                  <a:srgbClr val="FFC000"/>
                </a:solidFill>
                <a:latin typeface="Arial"/>
              </a:rPr>
              <a:t>м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sz="2800" b="0" i="0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2050" name="Picture 2" descr="Résultat de recherche d'images pour &quot;smiley outil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2310626"/>
            <a:ext cx="1377361" cy="127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2771800" y="27657"/>
            <a:ext cx="600375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</a:t>
            </a:r>
            <a:r>
              <a:rPr lang="fr-FR" dirty="0" smtClean="0"/>
              <a:t>près </a:t>
            </a:r>
            <a:r>
              <a:rPr lang="ru-RU" dirty="0" smtClean="0"/>
              <a:t>с </a:t>
            </a:r>
            <a:r>
              <a:rPr lang="fr-FR" dirty="0" smtClean="0"/>
              <a:t>(avec)</a:t>
            </a:r>
            <a:r>
              <a:rPr lang="ru-RU" dirty="0" smtClean="0"/>
              <a:t>, над, под, перед,</a:t>
            </a:r>
            <a:r>
              <a:rPr lang="fr-FR" dirty="0" smtClean="0"/>
              <a:t> </a:t>
            </a:r>
            <a:r>
              <a:rPr lang="ru-RU" dirty="0" smtClean="0"/>
              <a:t>за</a:t>
            </a:r>
            <a:r>
              <a:rPr lang="fr-FR" dirty="0" smtClean="0"/>
              <a:t> (derrière),</a:t>
            </a:r>
            <a:r>
              <a:rPr lang="ru-RU" dirty="0" smtClean="0"/>
              <a:t> </a:t>
            </a:r>
            <a:r>
              <a:rPr lang="ru-RU" dirty="0"/>
              <a:t>между, </a:t>
            </a:r>
            <a:endParaRPr lang="ru-RU" dirty="0" smtClean="0">
              <a:latin typeface="Calibri"/>
              <a:sym typeface="Wingdings 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Calibri"/>
                <a:sym typeface="Wingdings 2"/>
              </a:rPr>
              <a:t>а</a:t>
            </a:r>
            <a:r>
              <a:rPr lang="fr-FR" dirty="0" smtClean="0">
                <a:latin typeface="Calibri"/>
                <a:sym typeface="Wingdings 2"/>
              </a:rPr>
              <a:t>près</a:t>
            </a:r>
            <a:r>
              <a:rPr lang="ru-RU" dirty="0" smtClean="0">
                <a:latin typeface="Calibri"/>
                <a:sym typeface="Wingdings 2"/>
              </a:rPr>
              <a:t> </a:t>
            </a:r>
            <a:r>
              <a:rPr lang="fr-FR" dirty="0" smtClean="0">
                <a:latin typeface="Calibri"/>
                <a:sym typeface="Wingdings 2"/>
              </a:rPr>
              <a:t>verbes</a:t>
            </a:r>
            <a:r>
              <a:rPr lang="ru-RU" dirty="0" smtClean="0">
                <a:latin typeface="Calibri"/>
                <a:sym typeface="Wingdings 2"/>
              </a:rPr>
              <a:t>	</a:t>
            </a:r>
            <a:r>
              <a:rPr lang="ru-RU" sz="1400" dirty="0" smtClean="0">
                <a:latin typeface="Calibri"/>
                <a:sym typeface="Wingdings 2"/>
              </a:rPr>
              <a:t>быть, станов</a:t>
            </a:r>
            <a:r>
              <a:rPr lang="ru-RU" sz="1400" b="1" dirty="0" smtClean="0">
                <a:latin typeface="Calibri"/>
                <a:sym typeface="Wingdings 2"/>
              </a:rPr>
              <a:t>и</a:t>
            </a:r>
            <a:r>
              <a:rPr lang="ru-RU" sz="1400" dirty="0" smtClean="0">
                <a:latin typeface="Calibri"/>
                <a:sym typeface="Wingdings 2"/>
              </a:rPr>
              <a:t>ться, каз</a:t>
            </a:r>
            <a:r>
              <a:rPr lang="ru-RU" sz="1400" b="1" dirty="0" smtClean="0">
                <a:latin typeface="Calibri"/>
                <a:sym typeface="Wingdings 2"/>
              </a:rPr>
              <a:t>а</a:t>
            </a:r>
            <a:r>
              <a:rPr lang="ru-RU" sz="1400" dirty="0" smtClean="0">
                <a:latin typeface="Calibri"/>
                <a:sym typeface="Wingdings 2"/>
              </a:rPr>
              <a:t>ться, остав</a:t>
            </a:r>
            <a:r>
              <a:rPr lang="ru-RU" sz="1400" b="1" dirty="0" smtClean="0">
                <a:latin typeface="Calibri"/>
                <a:sym typeface="Wingdings 2"/>
              </a:rPr>
              <a:t>а</a:t>
            </a:r>
            <a:r>
              <a:rPr lang="ru-RU" sz="1400" dirty="0" smtClean="0">
                <a:latin typeface="Calibri"/>
                <a:sym typeface="Wingdings 2"/>
              </a:rPr>
              <a:t>ться</a:t>
            </a:r>
          </a:p>
          <a:p>
            <a:pPr lvl="1"/>
            <a:r>
              <a:rPr lang="ru-RU" sz="1400" dirty="0">
                <a:latin typeface="Calibri"/>
                <a:sym typeface="Wingdings 2"/>
              </a:rPr>
              <a:t>	</a:t>
            </a:r>
            <a:r>
              <a:rPr lang="ru-RU" sz="1400" dirty="0" smtClean="0">
                <a:latin typeface="Calibri"/>
                <a:sym typeface="Wingdings 2"/>
              </a:rPr>
              <a:t>заним</a:t>
            </a:r>
            <a:r>
              <a:rPr lang="ru-RU" sz="1400" b="1" dirty="0" smtClean="0">
                <a:latin typeface="Calibri"/>
                <a:sym typeface="Wingdings 2"/>
              </a:rPr>
              <a:t>а</a:t>
            </a:r>
            <a:r>
              <a:rPr lang="ru-RU" sz="1400" dirty="0" smtClean="0">
                <a:latin typeface="Calibri"/>
                <a:sym typeface="Wingdings 2"/>
              </a:rPr>
              <a:t>ться, интересов</a:t>
            </a:r>
            <a:r>
              <a:rPr lang="ru-RU" sz="1400" b="1" dirty="0" smtClean="0">
                <a:latin typeface="Calibri"/>
                <a:sym typeface="Wingdings 2"/>
              </a:rPr>
              <a:t>а</a:t>
            </a:r>
            <a:r>
              <a:rPr lang="ru-RU" sz="1400" dirty="0" smtClean="0">
                <a:latin typeface="Calibri"/>
                <a:sym typeface="Wingdings 2"/>
              </a:rPr>
              <a:t>ться, увлек</a:t>
            </a:r>
            <a:r>
              <a:rPr lang="ru-RU" sz="1400" b="1" dirty="0" smtClean="0">
                <a:latin typeface="Calibri"/>
                <a:sym typeface="Wingdings 2"/>
              </a:rPr>
              <a:t>а</a:t>
            </a:r>
            <a:r>
              <a:rPr lang="ru-RU" sz="1400" dirty="0" smtClean="0">
                <a:latin typeface="Calibri"/>
                <a:sym typeface="Wingdings 2"/>
              </a:rPr>
              <a:t>ться, горд</a:t>
            </a:r>
            <a:r>
              <a:rPr lang="ru-RU" sz="1400" b="1" dirty="0" smtClean="0">
                <a:latin typeface="Calibri"/>
                <a:sym typeface="Wingdings 2"/>
              </a:rPr>
              <a:t>и</a:t>
            </a:r>
            <a:r>
              <a:rPr lang="ru-RU" sz="1400" dirty="0" smtClean="0">
                <a:latin typeface="Calibri"/>
                <a:sym typeface="Wingdings 2"/>
              </a:rPr>
              <a:t>ться, любов</a:t>
            </a:r>
            <a:r>
              <a:rPr lang="ru-RU" sz="1400" b="1" dirty="0" smtClean="0">
                <a:latin typeface="Calibri"/>
                <a:sym typeface="Wingdings 2"/>
              </a:rPr>
              <a:t>а</a:t>
            </a:r>
            <a:r>
              <a:rPr lang="ru-RU" sz="1400" dirty="0" smtClean="0">
                <a:latin typeface="Calibri"/>
                <a:sym typeface="Wingdings 2"/>
              </a:rPr>
              <a:t>ться</a:t>
            </a:r>
          </a:p>
          <a:p>
            <a:pPr lvl="1"/>
            <a:r>
              <a:rPr lang="ru-RU" sz="1400" dirty="0">
                <a:latin typeface="Calibri"/>
                <a:sym typeface="Wingdings 2"/>
              </a:rPr>
              <a:t>	</a:t>
            </a:r>
            <a:r>
              <a:rPr lang="ru-RU" sz="1400" dirty="0" smtClean="0">
                <a:latin typeface="Calibri"/>
                <a:sym typeface="Wingdings 2"/>
              </a:rPr>
              <a:t>руковод</a:t>
            </a:r>
            <a:r>
              <a:rPr lang="ru-RU" sz="1400" b="1" dirty="0" smtClean="0">
                <a:latin typeface="Calibri"/>
                <a:sym typeface="Wingdings 2"/>
              </a:rPr>
              <a:t>и</a:t>
            </a:r>
            <a:r>
              <a:rPr lang="ru-RU" sz="1400" dirty="0" smtClean="0">
                <a:latin typeface="Calibri"/>
                <a:sym typeface="Wingdings 2"/>
              </a:rPr>
              <a:t>ть, управл</a:t>
            </a:r>
            <a:r>
              <a:rPr lang="ru-RU" sz="1400" b="1" dirty="0" smtClean="0">
                <a:latin typeface="Calibri"/>
                <a:sym typeface="Wingdings 2"/>
              </a:rPr>
              <a:t>я</a:t>
            </a:r>
            <a:r>
              <a:rPr lang="ru-RU" sz="1400" dirty="0" smtClean="0">
                <a:latin typeface="Calibri"/>
                <a:sym typeface="Wingdings 2"/>
              </a:rPr>
              <a:t>ть, влад</a:t>
            </a:r>
            <a:r>
              <a:rPr lang="ru-RU" sz="1400" b="1" dirty="0" smtClean="0">
                <a:latin typeface="Calibri"/>
                <a:sym typeface="Wingdings 2"/>
              </a:rPr>
              <a:t>е</a:t>
            </a:r>
            <a:r>
              <a:rPr lang="ru-RU" sz="1400" dirty="0" smtClean="0">
                <a:latin typeface="Calibri"/>
                <a:sym typeface="Wingdings 2"/>
              </a:rPr>
              <a:t>ть</a:t>
            </a:r>
          </a:p>
          <a:p>
            <a:pPr lvl="1"/>
            <a:r>
              <a:rPr lang="ru-RU" sz="1400" dirty="0" smtClean="0">
                <a:latin typeface="Calibri"/>
                <a:sym typeface="Wingdings 2"/>
              </a:rPr>
              <a:t>	мен</a:t>
            </a:r>
            <a:r>
              <a:rPr lang="ru-RU" sz="1400" b="1" dirty="0" smtClean="0">
                <a:latin typeface="Calibri"/>
                <a:sym typeface="Wingdings 2"/>
              </a:rPr>
              <a:t>я</a:t>
            </a:r>
            <a:r>
              <a:rPr lang="ru-RU" sz="1400" dirty="0" smtClean="0">
                <a:latin typeface="Calibri"/>
                <a:sym typeface="Wingdings 2"/>
              </a:rPr>
              <a:t>ться</a:t>
            </a:r>
            <a:endParaRPr lang="fr-FR" sz="1400" dirty="0"/>
          </a:p>
        </p:txBody>
      </p:sp>
      <p:pic>
        <p:nvPicPr>
          <p:cNvPr id="13" name="Image 12" descr="Capture d’écr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513340" y="-75120"/>
            <a:ext cx="442818" cy="569337"/>
          </a:xfrm>
          <a:prstGeom prst="rect">
            <a:avLst/>
          </a:prstGeom>
        </p:spPr>
      </p:pic>
      <p:sp>
        <p:nvSpPr>
          <p:cNvPr id="14" name="ZoneTexte 55"/>
          <p:cNvSpPr txBox="1"/>
          <p:nvPr/>
        </p:nvSpPr>
        <p:spPr>
          <a:xfrm>
            <a:off x="5579841" y="5526522"/>
            <a:ext cx="3575752" cy="1015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 smtClean="0">
                <a:solidFill>
                  <a:srgbClr val="000000"/>
                </a:solidFill>
                <a:latin typeface="Arial"/>
              </a:rPr>
              <a:t>PL</a:t>
            </a:r>
            <a:endParaRPr lang="fr-FR" sz="2000" dirty="0">
              <a:solidFill>
                <a:srgbClr val="000000"/>
              </a:solidFill>
              <a:latin typeface="Arial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Я интерес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юсь русск</a:t>
            </a:r>
            <a:r>
              <a:rPr lang="ru-RU" sz="2000" kern="0" dirty="0" smtClean="0">
                <a:solidFill>
                  <a:srgbClr val="FFC000"/>
                </a:solidFill>
                <a:latin typeface="Arial"/>
              </a:rPr>
              <a:t>и</a:t>
            </a:r>
            <a:r>
              <a:rPr lang="ru-RU" sz="2000" dirty="0" smtClean="0">
                <a:solidFill>
                  <a:srgbClr val="FFC000"/>
                </a:solidFill>
                <a:latin typeface="Arial"/>
              </a:rPr>
              <a:t>ми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худ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жник</a:t>
            </a:r>
            <a:r>
              <a:rPr lang="ru-RU" sz="2000" b="0" i="0" u="none" strike="noStrike" kern="1200" cap="none" spc="0" baseline="0" dirty="0" smtClean="0">
                <a:solidFill>
                  <a:srgbClr val="FFC000"/>
                </a:solidFill>
                <a:uFillTx/>
                <a:latin typeface="Arial"/>
              </a:rPr>
              <a:t>ами</a:t>
            </a:r>
            <a:endParaRPr lang="ru-RU" sz="2000" b="0" i="0" strike="noStrike" kern="1200" cap="none" spc="0" baseline="0" dirty="0" smtClean="0">
              <a:solidFill>
                <a:srgbClr val="FFC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229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 animBg="1"/>
      <p:bldP spid="12" grpId="0"/>
      <p:bldP spid="10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6" name="ZoneTexte 52"/>
          <p:cNvSpPr txBox="1"/>
          <p:nvPr/>
        </p:nvSpPr>
        <p:spPr>
          <a:xfrm>
            <a:off x="539552" y="3857966"/>
            <a:ext cx="8108310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</p:txBody>
      </p:sp>
      <p:sp>
        <p:nvSpPr>
          <p:cNvPr id="8" name="ZoneTexte 54"/>
          <p:cNvSpPr txBox="1"/>
          <p:nvPr/>
        </p:nvSpPr>
        <p:spPr>
          <a:xfrm>
            <a:off x="3153795" y="2996952"/>
            <a:ext cx="316785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le </a:t>
            </a:r>
            <a:r>
              <a:rPr lang="fr-FR" sz="3200" b="0" i="0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prépositionnel</a:t>
            </a:r>
          </a:p>
        </p:txBody>
      </p:sp>
      <p:pic>
        <p:nvPicPr>
          <p:cNvPr id="10" name="Picture 8" descr="Résultat de recherche d'images pour &quot;smiley mais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2" t="10291" r="2870" b="16913"/>
          <a:stretch/>
        </p:blipFill>
        <p:spPr bwMode="auto">
          <a:xfrm>
            <a:off x="2317808" y="1071092"/>
            <a:ext cx="1671974" cy="140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42"/>
          <p:cNvSpPr txBox="1"/>
          <p:nvPr/>
        </p:nvSpPr>
        <p:spPr>
          <a:xfrm>
            <a:off x="3995936" y="741764"/>
            <a:ext cx="4169731" cy="206210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à former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des </a:t>
            </a:r>
            <a:r>
              <a:rPr lang="fr-FR" sz="3200" b="0" i="0" strike="noStrike" kern="1200" cap="none" spc="0" baseline="0" dirty="0">
                <a:solidFill>
                  <a:srgbClr val="002060"/>
                </a:solidFill>
                <a:uFillTx/>
                <a:latin typeface="Arial"/>
              </a:rPr>
              <a:t>compléments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strike="noStrike" kern="1200" cap="none" spc="0" baseline="0" dirty="0">
                <a:solidFill>
                  <a:srgbClr val="002060"/>
                </a:solidFill>
                <a:uFillTx/>
                <a:latin typeface="Arial"/>
              </a:rPr>
              <a:t>après les prépositions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в, на, о(б)</a:t>
            </a: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</a:p>
        </p:txBody>
      </p:sp>
      <p:sp>
        <p:nvSpPr>
          <p:cNvPr id="14" name="ZoneTexte 12"/>
          <p:cNvSpPr txBox="1"/>
          <p:nvPr/>
        </p:nvSpPr>
        <p:spPr>
          <a:xfrm>
            <a:off x="-20830" y="4725144"/>
            <a:ext cx="6120680" cy="20005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dirty="0">
                <a:solidFill>
                  <a:srgbClr val="000000"/>
                </a:solidFill>
                <a:latin typeface="Arial"/>
              </a:rPr>
              <a:t>SG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Мой 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д</a:t>
            </a:r>
            <a:r>
              <a:rPr lang="ru-RU" sz="2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я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дя живёт </a:t>
            </a:r>
            <a:r>
              <a:rPr lang="ru-RU" sz="2800" b="0" i="0" u="sng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н</a:t>
            </a:r>
            <a:r>
              <a:rPr lang="ru-RU" sz="2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8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ой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кварт</a:t>
            </a:r>
            <a:r>
              <a:rPr lang="ru-RU" sz="2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и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р</a:t>
            </a:r>
            <a:r>
              <a:rPr lang="ru-RU" sz="28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е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, </a:t>
            </a:r>
            <a:endParaRPr lang="fr-FR" sz="28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800" b="0" i="0" u="sng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на</a:t>
            </a:r>
            <a:r>
              <a:rPr lang="ru-RU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больш</a:t>
            </a:r>
            <a:r>
              <a:rPr lang="ru-RU" sz="2800" b="1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о</a:t>
            </a:r>
            <a:r>
              <a:rPr lang="ru-RU" sz="28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м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просп</a:t>
            </a:r>
            <a:r>
              <a:rPr lang="ru-RU" sz="2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е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кт</a:t>
            </a:r>
            <a:r>
              <a:rPr lang="ru-RU" sz="28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е</a:t>
            </a:r>
            <a:r>
              <a:rPr lang="ru-RU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. </a:t>
            </a:r>
            <a:endParaRPr lang="fr-FR" sz="28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Он 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говор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т </a:t>
            </a:r>
            <a:r>
              <a:rPr lang="ru-RU" sz="2000" b="0" i="0" u="sng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р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сск</a:t>
            </a:r>
            <a:r>
              <a:rPr lang="ru-RU" sz="20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ой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м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зык</a:t>
            </a:r>
            <a:r>
              <a:rPr lang="ru-RU" sz="20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е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endParaRPr lang="fr-FR" sz="2000" b="0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и </a:t>
            </a:r>
            <a:r>
              <a:rPr lang="ru-RU" sz="2000" b="0" i="0" u="sng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о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франц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зск</a:t>
            </a:r>
            <a:r>
              <a:rPr lang="ru-RU" sz="20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ом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ф</a:t>
            </a:r>
            <a:r>
              <a:rPr lang="ru-RU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и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льм</a:t>
            </a:r>
            <a:r>
              <a:rPr lang="ru-RU" sz="2000" b="0" i="0" u="none" strike="noStrike" kern="1200" cap="none" spc="0" baseline="0" dirty="0">
                <a:solidFill>
                  <a:srgbClr val="0070C0"/>
                </a:solidFill>
                <a:uFillTx/>
                <a:latin typeface="Arial"/>
              </a:rPr>
              <a:t>е</a:t>
            </a:r>
            <a:r>
              <a:rPr lang="ru-RU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.</a:t>
            </a:r>
          </a:p>
        </p:txBody>
      </p:sp>
      <p:sp>
        <p:nvSpPr>
          <p:cNvPr id="9" name="ZoneTexte 12"/>
          <p:cNvSpPr txBox="1"/>
          <p:nvPr/>
        </p:nvSpPr>
        <p:spPr>
          <a:xfrm>
            <a:off x="5796136" y="5373216"/>
            <a:ext cx="3364054" cy="1015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0000"/>
                </a:solidFill>
                <a:latin typeface="Arial"/>
              </a:rPr>
              <a:t>PL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Он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и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д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у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мают </a:t>
            </a:r>
            <a:r>
              <a:rPr lang="ru-RU" sz="2000" dirty="0">
                <a:solidFill>
                  <a:srgbClr val="000000"/>
                </a:solidFill>
                <a:latin typeface="Arial"/>
              </a:rPr>
              <a:t>о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крас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и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в</a:t>
            </a:r>
            <a:r>
              <a:rPr lang="ru-RU" sz="2000" b="0" i="0" u="none" strike="noStrike" kern="1200" cap="none" spc="0" baseline="0" dirty="0" smtClean="0">
                <a:solidFill>
                  <a:srgbClr val="0070C0"/>
                </a:solidFill>
                <a:uFillTx/>
                <a:latin typeface="Arial"/>
              </a:rPr>
              <a:t>ых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пейз</a:t>
            </a:r>
            <a:r>
              <a:rPr lang="ru-RU" sz="20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а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ж</a:t>
            </a:r>
            <a:r>
              <a:rPr lang="ru-RU" sz="2000" b="0" i="0" u="none" strike="noStrike" kern="1200" cap="none" spc="0" baseline="0" dirty="0" smtClean="0">
                <a:solidFill>
                  <a:srgbClr val="0070C0"/>
                </a:solidFill>
                <a:uFillTx/>
                <a:latin typeface="Arial"/>
              </a:rPr>
              <a:t>ах</a:t>
            </a:r>
            <a:r>
              <a:rPr lang="ru-RU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ru-RU" sz="2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6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13" grpId="0"/>
      <p:bldP spid="1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ésultat de recherche d'images pour &quot;smiley indiquer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29"/>
            <a:ext cx="1481022" cy="95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Résultat de recherche d'images pour &quot;coeur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56" y="973335"/>
            <a:ext cx="924454" cy="88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Résultat de recherche d'images pour &quot;prendre par la main smiley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517" y="1869035"/>
            <a:ext cx="1675792" cy="105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ésultat de recherche d'images pour &quot;smiley maison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2" t="10291" r="2870" b="16913"/>
          <a:stretch/>
        </p:blipFill>
        <p:spPr bwMode="auto">
          <a:xfrm>
            <a:off x="7164288" y="4941154"/>
            <a:ext cx="1584176" cy="132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ésultat de recherche d'images pour &quot;smiley cadeau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966" y="2740203"/>
            <a:ext cx="1393122" cy="136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ésultat de recherche d'images pour &quot;smiley outil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1367088" cy="126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123728" y="175369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Quel est ce cas?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40827" y="1156055"/>
            <a:ext cx="2364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quoi sert-il?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66001" y="2216983"/>
            <a:ext cx="407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 forme une phrase avec ce cas...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409</Words>
  <Application>Microsoft Office PowerPoint</Application>
  <PresentationFormat>Affichage à l'écran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</dc:creator>
  <cp:lastModifiedBy>Claire</cp:lastModifiedBy>
  <cp:revision>54</cp:revision>
  <dcterms:created xsi:type="dcterms:W3CDTF">2017-06-18T15:22:36Z</dcterms:created>
  <dcterms:modified xsi:type="dcterms:W3CDTF">2018-10-03T14:09:32Z</dcterms:modified>
</cp:coreProperties>
</file>