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2"/>
  </p:sldMasterIdLst>
  <p:notesMasterIdLst>
    <p:notesMasterId r:id="rId13"/>
  </p:notesMasterIdLst>
  <p:sldIdLst>
    <p:sldId id="256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89277" autoAdjust="0"/>
  </p:normalViewPr>
  <p:slideViewPr>
    <p:cSldViewPr>
      <p:cViewPr>
        <p:scale>
          <a:sx n="75" d="100"/>
          <a:sy n="75" d="100"/>
        </p:scale>
        <p:origin x="-3228" y="-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3B485-81AF-4CDB-9C01-BD96489CE8C1}" type="datetimeFigureOut">
              <a:rPr lang="en-US" smtClean="0"/>
              <a:pPr/>
              <a:t>11/1/18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75B07-7B32-4C01-A8D7-BD825825E3E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3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699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1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8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7693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9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72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42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27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2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8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9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7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8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3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9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2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15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ransition>
    <p:fade/>
  </p:transition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jeux2maths.f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9.png"/><Relationship Id="rId4" Type="http://schemas.openxmlformats.org/officeDocument/2006/relationships/hyperlink" Target="Vid&#233;o%202nde3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10.png"/><Relationship Id="rId4" Type="http://schemas.openxmlformats.org/officeDocument/2006/relationships/hyperlink" Target="Vid&#233;o2nde5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>
                <a:lumMod val="95000"/>
              </a:schemeClr>
            </a:gs>
            <a:gs pos="99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91196551_6da7111c35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-2332182"/>
            <a:ext cx="9144000" cy="28956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841671" y="2402775"/>
            <a:ext cx="57791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4200" spc="100" dirty="0">
                <a:solidFill>
                  <a:prstClr val="white">
                    <a:alpha val="88000"/>
                  </a:prstClr>
                </a:solidFill>
                <a:effectLst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Escalade mathématique</a:t>
            </a:r>
            <a:endParaRPr lang="fr-FR" sz="4200" b="0" i="0" spc="100" dirty="0">
              <a:solidFill>
                <a:schemeClr val="bg1"/>
              </a:solidFill>
              <a:latin typeface="Impact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580E48D-C47B-4F45-B5BF-36BA4A8C356D}"/>
              </a:ext>
            </a:extLst>
          </p:cNvPr>
          <p:cNvSpPr txBox="1"/>
          <p:nvPr/>
        </p:nvSpPr>
        <p:spPr>
          <a:xfrm>
            <a:off x="3995936" y="3711518"/>
            <a:ext cx="383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jeu coopératif en classe de seconde</a:t>
            </a:r>
          </a:p>
        </p:txBody>
      </p:sp>
    </p:spTree>
    <p:extLst>
      <p:ext uri="{BB962C8B-B14F-4D97-AF65-F5344CB8AC3E}">
        <p14:creationId xmlns:p14="http://schemas.microsoft.com/office/powerpoint/2010/main" val="84973582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76692-EF2C-4370-925E-9C36C4E0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728735"/>
            <a:ext cx="7488832" cy="1400530"/>
          </a:xfrm>
        </p:spPr>
        <p:txBody>
          <a:bodyPr/>
          <a:lstStyle/>
          <a:p>
            <a:r>
              <a:rPr lang="fr-FR" dirty="0"/>
              <a:t>Merci pour votre attention.</a:t>
            </a:r>
          </a:p>
        </p:txBody>
      </p:sp>
    </p:spTree>
    <p:extLst>
      <p:ext uri="{BB962C8B-B14F-4D97-AF65-F5344CB8AC3E}">
        <p14:creationId xmlns:p14="http://schemas.microsoft.com/office/powerpoint/2010/main" val="61141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4ACFC-1543-45B7-8C05-3D998581E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CA4E11-FFA5-4FFE-93E1-398119ECF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780928"/>
            <a:ext cx="6711654" cy="346747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Inspiré du jeu </a:t>
            </a:r>
            <a:r>
              <a:rPr lang="fr-FR" dirty="0" err="1"/>
              <a:t>Fujiyamaths</a:t>
            </a:r>
            <a:r>
              <a:rPr lang="fr-FR" dirty="0"/>
              <a:t>, créé par le groupe J2M de l’IREM de Caen</a:t>
            </a:r>
          </a:p>
          <a:p>
            <a:endParaRPr lang="fr-FR" dirty="0"/>
          </a:p>
          <a:p>
            <a:r>
              <a:rPr lang="fr-FR" dirty="0">
                <a:hlinkClick r:id="rId2"/>
              </a:rPr>
              <a:t>http://jeux2maths.fr/</a:t>
            </a: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A31526-7217-41D1-8067-7A9DC9405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9144000" cy="112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7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B8B18-25A7-4068-9832-CCA6190F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16042"/>
          </a:xfrm>
        </p:spPr>
        <p:txBody>
          <a:bodyPr/>
          <a:lstStyle/>
          <a:p>
            <a:r>
              <a:rPr lang="fr-FR" dirty="0"/>
              <a:t>Objectif</a:t>
            </a:r>
            <a:r>
              <a:rPr lang="en-GB" dirty="0"/>
              <a:t>s</a:t>
            </a:r>
            <a:r>
              <a:rPr lang="fr-FR" dirty="0"/>
              <a:t> pédagogique</a:t>
            </a:r>
            <a:r>
              <a:rPr lang="en-GB"/>
              <a:t>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956D1A-FE93-4086-B35B-873AB81F5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340769"/>
            <a:ext cx="6711654" cy="4907638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Réinvestir les notions de base sur les fonctions (image, antécédents, courbe représentative, tableau de valeurs, expression algébrique)</a:t>
            </a:r>
          </a:p>
          <a:p>
            <a:endParaRPr lang="fr-FR" dirty="0"/>
          </a:p>
          <a:p>
            <a:r>
              <a:rPr lang="fr-FR" dirty="0"/>
              <a:t>Faire travailler les élèves en autonomie, en groupe, en coopération et dans la bonne humeur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120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C74F3D-6B57-47E1-8844-26584D25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r>
              <a:rPr lang="fr-FR" dirty="0"/>
              <a:t>Déroulement du jeu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F2E3AA3-29F7-4DBF-BAC2-A27A7EA3F06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536504" cy="520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9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C74F3D-6B57-47E1-8844-26584D25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r>
              <a:rPr lang="fr-FR" dirty="0"/>
              <a:t>Déroulement du jeu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EA60EF2-8705-45F8-834D-2DCC41B9E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587569"/>
            <a:ext cx="2153623" cy="5949280"/>
          </a:xfrm>
          <a:prstGeom prst="rect">
            <a:avLst/>
          </a:prstGeom>
        </p:spPr>
      </p:pic>
      <p:pic>
        <p:nvPicPr>
          <p:cNvPr id="1025" name="Imag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7327"/>
            <a:ext cx="6126163" cy="44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9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BDA2F3-F6C7-4E4A-A9FA-B2D956A7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16042"/>
          </a:xfrm>
        </p:spPr>
        <p:txBody>
          <a:bodyPr/>
          <a:lstStyle/>
          <a:p>
            <a:r>
              <a:rPr lang="fr-FR" dirty="0"/>
              <a:t>Déroulement du jeu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62FB383-1413-4AA5-9141-AEBF7F857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087" y="1412776"/>
            <a:ext cx="5883367" cy="12961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454DD8E-E735-4B0F-B5A0-7C87C2C02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5" y="2924944"/>
            <a:ext cx="50101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5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2133E-73BD-4D36-8E7A-0F55C9A2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r>
              <a:rPr lang="fr-FR" dirty="0"/>
              <a:t>Preuve en 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52E821-8D5E-4092-B2CF-9F0BB2EAE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"/>
            <a:ext cx="6711654" cy="2701636"/>
          </a:xfrm>
        </p:spPr>
        <p:txBody>
          <a:bodyPr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sz="3600" dirty="0">
                <a:hlinkClick r:id="rId4" action="ppaction://hlinkfile"/>
              </a:rPr>
              <a:t>Vidéo 2</a:t>
            </a:r>
            <a:r>
              <a:rPr lang="fr-FR" sz="3600" baseline="30000" dirty="0">
                <a:hlinkClick r:id="rId4" action="ppaction://hlinkfile"/>
              </a:rPr>
              <a:t>nde</a:t>
            </a:r>
            <a:r>
              <a:rPr lang="fr-FR" sz="3600" dirty="0">
                <a:hlinkClick r:id="rId4" action="ppaction://hlinkfile"/>
              </a:rPr>
              <a:t>3</a:t>
            </a:r>
            <a:endParaRPr lang="fr-FR" sz="36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78A6AACB-8C3D-42E8-B5C3-FF6D2454B381.MOV">
            <a:hlinkClick r:id="" action="ppaction://media"/>
            <a:extLst>
              <a:ext uri="{FF2B5EF4-FFF2-40B4-BE49-F238E27FC236}">
                <a16:creationId xmlns:a16="http://schemas.microsoft.com/office/drawing/2014/main" id="{9415E344-8B66-A44B-87A4-0B15663925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636" y="1927810"/>
            <a:ext cx="8532091" cy="48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2133E-73BD-4D36-8E7A-0F55C9A2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8050"/>
          </a:xfrm>
        </p:spPr>
        <p:txBody>
          <a:bodyPr/>
          <a:lstStyle/>
          <a:p>
            <a:r>
              <a:rPr lang="fr-FR" dirty="0"/>
              <a:t>Preuve en 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52E821-8D5E-4092-B2CF-9F0BB2EAE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36" y="240289"/>
            <a:ext cx="6711654" cy="4195481"/>
          </a:xfrm>
        </p:spPr>
        <p:txBody>
          <a:bodyPr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sz="3600" dirty="0">
                <a:hlinkClick r:id="rId4" action="ppaction://hlinkfile"/>
              </a:rPr>
              <a:t>Vidéo 2</a:t>
            </a:r>
            <a:r>
              <a:rPr lang="fr-FR" sz="3600" baseline="30000" dirty="0">
                <a:hlinkClick r:id="rId4" action="ppaction://hlinkfile"/>
              </a:rPr>
              <a:t>nde</a:t>
            </a:r>
            <a:r>
              <a:rPr lang="fr-FR" sz="3600" dirty="0">
                <a:hlinkClick r:id="rId4" action="ppaction://hlinkfile"/>
              </a:rPr>
              <a:t>5 </a:t>
            </a:r>
            <a:endParaRPr lang="fr-FR" sz="3600" dirty="0"/>
          </a:p>
        </p:txBody>
      </p:sp>
      <p:pic>
        <p:nvPicPr>
          <p:cNvPr id="4" name="8207D497-C189-4B01-B0C2-82782416C194.MOV">
            <a:hlinkClick r:id="" action="ppaction://media"/>
            <a:extLst>
              <a:ext uri="{FF2B5EF4-FFF2-40B4-BE49-F238E27FC236}">
                <a16:creationId xmlns:a16="http://schemas.microsoft.com/office/drawing/2014/main" id="{AD631DF0-C03F-064F-AA79-2AE132086D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863" y="1814132"/>
            <a:ext cx="8832273" cy="49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5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B0CA8-992E-4071-BEBB-51E79B9C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16042"/>
          </a:xfrm>
        </p:spPr>
        <p:txBody>
          <a:bodyPr/>
          <a:lstStyle/>
          <a:p>
            <a:r>
              <a:rPr lang="fr-FR" dirty="0"/>
              <a:t>Retour d’expérience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EAAD2C-65B9-42E0-A238-640D0D47F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2060848"/>
            <a:ext cx="6711654" cy="4195481"/>
          </a:xfrm>
        </p:spPr>
        <p:txBody>
          <a:bodyPr/>
          <a:lstStyle/>
          <a:p>
            <a:r>
              <a:rPr lang="fr-FR" dirty="0"/>
              <a:t>Points positifs:</a:t>
            </a:r>
          </a:p>
          <a:p>
            <a:pPr lvl="1"/>
            <a:r>
              <a:rPr lang="fr-FR" dirty="0"/>
              <a:t>Les élèves ont accroché</a:t>
            </a:r>
          </a:p>
          <a:p>
            <a:pPr lvl="1"/>
            <a:r>
              <a:rPr lang="fr-FR" dirty="0"/>
              <a:t>Certains élèves discrets se sont révélés</a:t>
            </a:r>
          </a:p>
          <a:p>
            <a:pPr lvl="1"/>
            <a:r>
              <a:rPr lang="fr-FR" dirty="0"/>
              <a:t>Participation obligatoire de tous les élèves</a:t>
            </a:r>
          </a:p>
          <a:p>
            <a:pPr lvl="1"/>
            <a:r>
              <a:rPr lang="fr-FR" dirty="0"/>
              <a:t>Réinvestissement possible sur tous les niveaux</a:t>
            </a:r>
          </a:p>
          <a:p>
            <a:pPr lvl="1"/>
            <a:endParaRPr lang="fr-FR" dirty="0"/>
          </a:p>
          <a:p>
            <a:r>
              <a:rPr lang="fr-FR" dirty="0"/>
              <a:t>Points à améliorer:</a:t>
            </a:r>
          </a:p>
          <a:p>
            <a:pPr lvl="1"/>
            <a:r>
              <a:rPr lang="fr-FR" dirty="0"/>
              <a:t>Quelques ajustements sur les règles du jeu</a:t>
            </a:r>
          </a:p>
          <a:p>
            <a:pPr lvl="1"/>
            <a:r>
              <a:rPr lang="fr-FR" dirty="0"/>
              <a:t>Gestion du bruit (points de pénalité)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41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104326-CDF0-433C-9A28-8A3A2FE783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</TotalTime>
  <Words>140</Words>
  <Application>Microsoft Office PowerPoint</Application>
  <PresentationFormat>Affichage à l'écran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Ion</vt:lpstr>
      <vt:lpstr>Présentation PowerPoint</vt:lpstr>
      <vt:lpstr>Source</vt:lpstr>
      <vt:lpstr>Objectifs pédagogiques</vt:lpstr>
      <vt:lpstr>Déroulement du jeu</vt:lpstr>
      <vt:lpstr>Déroulement du jeu</vt:lpstr>
      <vt:lpstr>Déroulement du jeu</vt:lpstr>
      <vt:lpstr>Preuve en image</vt:lpstr>
      <vt:lpstr>Preuve en image</vt:lpstr>
      <vt:lpstr>Retour d’expérience</vt:lpstr>
      <vt:lpstr>Merci pour votre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L.CROSILLA</dc:creator>
  <cp:keywords/>
  <cp:lastModifiedBy>Olivier Frateur</cp:lastModifiedBy>
  <cp:revision>16</cp:revision>
  <dcterms:created xsi:type="dcterms:W3CDTF">2018-10-24T12:07:38Z</dcterms:created>
  <dcterms:modified xsi:type="dcterms:W3CDTF">2018-11-01T13:50:37Z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TC018814239991</vt:lpwstr>
  </property>
</Properties>
</file>