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7"/>
  </p:notesMasterIdLst>
  <p:sldIdLst>
    <p:sldId id="256" r:id="rId2"/>
    <p:sldId id="258" r:id="rId3"/>
    <p:sldId id="451" r:id="rId4"/>
    <p:sldId id="449" r:id="rId5"/>
    <p:sldId id="519" r:id="rId6"/>
    <p:sldId id="446" r:id="rId7"/>
    <p:sldId id="259" r:id="rId8"/>
    <p:sldId id="513" r:id="rId9"/>
    <p:sldId id="452" r:id="rId10"/>
    <p:sldId id="442" r:id="rId11"/>
    <p:sldId id="506" r:id="rId12"/>
    <p:sldId id="453" r:id="rId13"/>
    <p:sldId id="455" r:id="rId14"/>
    <p:sldId id="359" r:id="rId15"/>
    <p:sldId id="360" r:id="rId16"/>
    <p:sldId id="358" r:id="rId17"/>
    <p:sldId id="263" r:id="rId18"/>
    <p:sldId id="264" r:id="rId19"/>
    <p:sldId id="266" r:id="rId20"/>
    <p:sldId id="267" r:id="rId21"/>
    <p:sldId id="356" r:id="rId22"/>
    <p:sldId id="265" r:id="rId23"/>
    <p:sldId id="517" r:id="rId24"/>
    <p:sldId id="275" r:id="rId25"/>
    <p:sldId id="357" r:id="rId26"/>
    <p:sldId id="361" r:id="rId27"/>
    <p:sldId id="429" r:id="rId28"/>
    <p:sldId id="284" r:id="rId29"/>
    <p:sldId id="363" r:id="rId30"/>
    <p:sldId id="364" r:id="rId31"/>
    <p:sldId id="366" r:id="rId32"/>
    <p:sldId id="368" r:id="rId33"/>
    <p:sldId id="430" r:id="rId34"/>
    <p:sldId id="369" r:id="rId35"/>
    <p:sldId id="515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70" r:id="rId48"/>
    <p:sldId id="389" r:id="rId49"/>
    <p:sldId id="394" r:id="rId50"/>
    <p:sldId id="395" r:id="rId51"/>
    <p:sldId id="397" r:id="rId52"/>
    <p:sldId id="398" r:id="rId53"/>
    <p:sldId id="399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43" r:id="rId64"/>
    <p:sldId id="432" r:id="rId65"/>
    <p:sldId id="518" r:id="rId66"/>
    <p:sldId id="510" r:id="rId67"/>
    <p:sldId id="509" r:id="rId68"/>
    <p:sldId id="507" r:id="rId69"/>
    <p:sldId id="434" r:id="rId70"/>
    <p:sldId id="437" r:id="rId71"/>
    <p:sldId id="448" r:id="rId72"/>
    <p:sldId id="447" r:id="rId73"/>
    <p:sldId id="414" r:id="rId74"/>
    <p:sldId id="416" r:id="rId75"/>
    <p:sldId id="417" r:id="rId76"/>
    <p:sldId id="511" r:id="rId77"/>
    <p:sldId id="458" r:id="rId78"/>
    <p:sldId id="512" r:id="rId79"/>
    <p:sldId id="457" r:id="rId80"/>
    <p:sldId id="445" r:id="rId81"/>
    <p:sldId id="438" r:id="rId82"/>
    <p:sldId id="421" r:id="rId83"/>
    <p:sldId id="490" r:id="rId84"/>
    <p:sldId id="491" r:id="rId85"/>
    <p:sldId id="492" r:id="rId86"/>
    <p:sldId id="493" r:id="rId87"/>
    <p:sldId id="495" r:id="rId88"/>
    <p:sldId id="498" r:id="rId89"/>
    <p:sldId id="497" r:id="rId90"/>
    <p:sldId id="499" r:id="rId91"/>
    <p:sldId id="496" r:id="rId92"/>
    <p:sldId id="501" r:id="rId93"/>
    <p:sldId id="502" r:id="rId94"/>
    <p:sldId id="500" r:id="rId95"/>
    <p:sldId id="503" r:id="rId96"/>
    <p:sldId id="505" r:id="rId97"/>
    <p:sldId id="504" r:id="rId98"/>
    <p:sldId id="422" r:id="rId99"/>
    <p:sldId id="472" r:id="rId100"/>
    <p:sldId id="466" r:id="rId101"/>
    <p:sldId id="470" r:id="rId102"/>
    <p:sldId id="469" r:id="rId103"/>
    <p:sldId id="468" r:id="rId104"/>
    <p:sldId id="467" r:id="rId105"/>
    <p:sldId id="473" r:id="rId106"/>
    <p:sldId id="465" r:id="rId107"/>
    <p:sldId id="474" r:id="rId108"/>
    <p:sldId id="488" r:id="rId109"/>
    <p:sldId id="464" r:id="rId110"/>
    <p:sldId id="476" r:id="rId111"/>
    <p:sldId id="475" r:id="rId112"/>
    <p:sldId id="478" r:id="rId113"/>
    <p:sldId id="477" r:id="rId114"/>
    <p:sldId id="479" r:id="rId115"/>
    <p:sldId id="484" r:id="rId116"/>
    <p:sldId id="480" r:id="rId117"/>
    <p:sldId id="439" r:id="rId118"/>
    <p:sldId id="483" r:id="rId119"/>
    <p:sldId id="481" r:id="rId120"/>
    <p:sldId id="456" r:id="rId121"/>
    <p:sldId id="482" r:id="rId122"/>
    <p:sldId id="485" r:id="rId123"/>
    <p:sldId id="486" r:id="rId124"/>
    <p:sldId id="487" r:id="rId125"/>
    <p:sldId id="514" r:id="rId126"/>
  </p:sldIdLst>
  <p:sldSz cx="10080625" cy="7559675"/>
  <p:notesSz cx="7559675" cy="10691813"/>
  <p:embeddedFontLst>
    <p:embeddedFont>
      <p:font typeface="Arial Black" panose="020B0A04020102020204" pitchFamily="34" charset="0"/>
      <p:bold r:id="rId128"/>
    </p:embeddedFont>
    <p:embeddedFont>
      <p:font typeface="Cambria Math" panose="02040503050406030204" pitchFamily="18" charset="0"/>
      <p:regular r:id="rId129"/>
    </p:embeddedFont>
    <p:embeddedFont>
      <p:font typeface="Consolas" panose="020B0609020204030204" pitchFamily="49" charset="0"/>
      <p:regular r:id="rId130"/>
      <p:bold r:id="rId131"/>
      <p:italic r:id="rId132"/>
      <p:boldItalic r:id="rId133"/>
    </p:embeddedFont>
    <p:embeddedFont>
      <p:font typeface="Source Sans Pro ExtraLight" panose="020B0303030403020204" pitchFamily="34" charset="0"/>
      <p:regular r:id="rId134"/>
      <p:italic r:id="rId135"/>
    </p:embeddedFont>
    <p:embeddedFont>
      <p:font typeface="Ubuntu" panose="020B0604020202020204" charset="0"/>
      <p:regular r:id="rId136"/>
      <p:bold r:id="rId137"/>
      <p:italic r:id="rId138"/>
      <p:boldItalic r:id="rId1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562"/>
    <a:srgbClr val="0000FF"/>
    <a:srgbClr val="097D4D"/>
    <a:srgbClr val="F014C0"/>
    <a:srgbClr val="37A800"/>
    <a:srgbClr val="00B050"/>
    <a:srgbClr val="C8B7B7"/>
    <a:srgbClr val="DEDA2C"/>
    <a:srgbClr val="D23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14" autoAdjust="0"/>
  </p:normalViewPr>
  <p:slideViewPr>
    <p:cSldViewPr snapToGrid="0">
      <p:cViewPr varScale="1">
        <p:scale>
          <a:sx n="58" d="100"/>
          <a:sy n="58" d="100"/>
        </p:scale>
        <p:origin x="85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7.fntdata"/><Relationship Id="rId139" Type="http://schemas.openxmlformats.org/officeDocument/2006/relationships/font" Target="fonts/font12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font" Target="fonts/font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3.fntdata"/><Relationship Id="rId135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4.fntdata"/><Relationship Id="rId136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6.fntdata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15th Beni Hassan tomb of an unknown prince from the Middle Kingdom period of about 1994 to 1781 B.C.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00813d0_0_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9500813d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3208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564163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5700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22422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68677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07102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43303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4579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994806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4402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157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00813d0_0_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9500813d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02746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41309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97909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499323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74232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898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523069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053624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578102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816818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87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00813d0_0_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9500813d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259729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93663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53718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84605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354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92703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15th Beni Hassan tomb of an unknown prince from the Middle Kingdom period of about 1994 to 1781 B.C.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http://prof.pantaloni.free.fr/ecrire/?exec=articles_edit&amp;id_article=165</a:t>
            </a:r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785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00813d0_0_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Triketra</a:t>
            </a:r>
            <a:endParaRPr dirty="0"/>
          </a:p>
        </p:txBody>
      </p:sp>
      <p:sp>
        <p:nvSpPr>
          <p:cNvPr id="92" name="Google Shape;92;g29500813d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512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500813d0_0_10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9500813d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5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500813d0_0_10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9500813d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773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500813d0_0_10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9500813d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51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500813d0_0_1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29500813d0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9500813d0_0_14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9500813d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58750" indent="0">
              <a:buNone/>
            </a:pPr>
            <a:r>
              <a:rPr lang="fr-FR" sz="1100" i="1" dirty="0">
                <a:solidFill>
                  <a:schemeClr val="bg1"/>
                </a:solidFill>
              </a:rPr>
              <a:t>Pour Ari : Démonstration de quelques figures de jonglage :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100" i="1" dirty="0">
                <a:solidFill>
                  <a:schemeClr val="bg1"/>
                </a:solidFill>
              </a:rPr>
              <a:t>Régulières à 3,4,5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100" i="1" dirty="0" err="1">
                <a:solidFill>
                  <a:schemeClr val="bg1"/>
                </a:solidFill>
              </a:rPr>
              <a:t>siteswaps</a:t>
            </a:r>
            <a:r>
              <a:rPr lang="fr-FR" sz="1100" i="1" dirty="0">
                <a:solidFill>
                  <a:schemeClr val="bg1"/>
                </a:solidFill>
              </a:rPr>
              <a:t> préférés en mode démonstration.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100" i="1" dirty="0">
                <a:solidFill>
                  <a:schemeClr val="bg1"/>
                </a:solidFill>
              </a:rPr>
              <a:t>Quelques trucs bizarres : Mills Mess, dans le dos ou sous la jambe, multiplex ?</a:t>
            </a:r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585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500813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500813d0_0_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500813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500813d0_0_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557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5477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590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067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548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fr-FR" dirty="0"/>
              <a:t>Ari montre du jonglage synchrone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fr-FR" dirty="0"/>
              <a:t>Mills mess, jonglage dans le dos.</a:t>
            </a:r>
            <a:endParaRPr dirty="0"/>
          </a:p>
        </p:txBody>
      </p:sp>
      <p:sp>
        <p:nvSpPr>
          <p:cNvPr id="266" name="Google Shape;2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060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107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5949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125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31202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5766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4270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7352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08191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246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9881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5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6088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7081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4141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4969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6865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1812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3995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00813d0_0_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9500813d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9810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4068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168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77129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30906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6801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7982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28408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71750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183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00813d0_0_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9500813d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09513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6925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8732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4744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90581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3481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9520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21754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3" name="Google Shape;69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4640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3"/>
          <p:cNvSpPr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.gif"/><Relationship Id="rId3" Type="http://schemas.openxmlformats.org/officeDocument/2006/relationships/image" Target="../media/image1.jp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86.gif"/><Relationship Id="rId5" Type="http://schemas.openxmlformats.org/officeDocument/2006/relationships/image" Target="../media/image79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18.jpeg"/><Relationship Id="rId1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504000" y="290814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Mathématiques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du jonglage</a:t>
            </a:r>
            <a:endParaRPr sz="4800" b="1" i="0" u="none" strike="noStrike" cap="none" dirty="0">
              <a:solidFill>
                <a:srgbClr val="097D4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" name="Google Shape;62;p14" descr="File:Early Egyptian juggling art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200" y="2084190"/>
            <a:ext cx="8617322" cy="467052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46563" y="6741920"/>
            <a:ext cx="9441715" cy="53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Vincent Pantaloni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  	                #JNAPMEP </a:t>
            </a:r>
            <a:r>
              <a:rPr lang="fr-FR" sz="2400" b="1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                   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🤹🏼‍♀️ </a:t>
            </a:r>
            <a:r>
              <a:rPr lang="fr-FR" sz="2400" b="1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 Ari </a:t>
            </a:r>
            <a:r>
              <a:rPr lang="fr-FR" sz="2400" b="1" dirty="0" err="1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Dorion</a:t>
            </a:r>
            <a:endParaRPr lang="fr-FR" sz="2400" b="1" dirty="0">
              <a:solidFill>
                <a:srgbClr val="097D4D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/>
            <a:r>
              <a:rPr lang="fr-FR" sz="2400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vincent.pantaloni@ac-orleans-tours.fr  𝕏 ↦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@</a:t>
            </a:r>
            <a:r>
              <a:rPr lang="fr-FR" sz="2400" dirty="0" err="1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VPantaloni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 dirty="0">
              <a:solidFill>
                <a:srgbClr val="097D4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5305DA-8970-4C81-8ED1-0D0340A42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119" y="0"/>
            <a:ext cx="2130506" cy="20841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E137F9-B0B6-47B6-95E7-4376B35B9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725" y="344342"/>
            <a:ext cx="1535161" cy="17270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F45178-1DFB-4B45-BB8F-22741388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2542">
            <a:off x="917236" y="1973997"/>
            <a:ext cx="8843395" cy="6632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FAF51D-6B38-8184-F427-2D7AB858A5A0}"/>
              </a:ext>
            </a:extLst>
          </p:cNvPr>
          <p:cNvSpPr/>
          <p:nvPr/>
        </p:nvSpPr>
        <p:spPr>
          <a:xfrm>
            <a:off x="-409575" y="5486400"/>
            <a:ext cx="11334750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006FDB-7100-D2F8-5489-B04B82B8C67F}"/>
              </a:ext>
            </a:extLst>
          </p:cNvPr>
          <p:cNvSpPr/>
          <p:nvPr/>
        </p:nvSpPr>
        <p:spPr>
          <a:xfrm>
            <a:off x="9892145" y="1911927"/>
            <a:ext cx="480291" cy="435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Google Shape;94;p19"/>
          <p:cNvSpPr txBox="1"/>
          <p:nvPr/>
        </p:nvSpPr>
        <p:spPr>
          <a:xfrm>
            <a:off x="504462" y="301320"/>
            <a:ext cx="9071700" cy="126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Est-ce </a:t>
            </a:r>
            <a:r>
              <a:rPr lang="fr-FR" sz="4400" i="1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vraiment </a:t>
            </a:r>
            <a:r>
              <a:rPr lang="fr-FR" sz="440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une tresse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4B157-2483-0820-0E49-E00527778F69}"/>
              </a:ext>
            </a:extLst>
          </p:cNvPr>
          <p:cNvSpPr/>
          <p:nvPr/>
        </p:nvSpPr>
        <p:spPr>
          <a:xfrm>
            <a:off x="-247307" y="1563421"/>
            <a:ext cx="1484980" cy="57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8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</a:t>
            </a:r>
            <a:r>
              <a:rPr lang="fr-FR" sz="2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étapess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fr-FR" sz="2800" dirty="0"/>
              <a:t>Pour h=3 :</a:t>
            </a:r>
          </a:p>
          <a:p>
            <a:pPr lvl="2"/>
            <a:r>
              <a:rPr lang="fr-FR" sz="2800" dirty="0"/>
              <a:t>	Etats possibles : 110, 101, 011</a:t>
            </a:r>
            <a:endParaRPr lang="fr-FR" sz="2800" dirty="0">
              <a:solidFill>
                <a:srgbClr val="FF0000"/>
              </a:solidFill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110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9481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</a:t>
            </a:r>
            <a:r>
              <a:rPr lang="fr-FR" sz="2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étapess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fr-FR" sz="2800" dirty="0"/>
              <a:t>Pour h=3 :</a:t>
            </a:r>
          </a:p>
          <a:p>
            <a:pPr lvl="2"/>
            <a:r>
              <a:rPr lang="fr-FR" sz="2800" dirty="0"/>
              <a:t>	Etats possibles : 110, 101, 011</a:t>
            </a:r>
          </a:p>
          <a:p>
            <a:pPr lvl="2"/>
            <a:r>
              <a:rPr lang="fr-FR" sz="2800" dirty="0"/>
              <a:t>	Exemples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00B050"/>
                </a:solidFill>
              </a:rPr>
              <a:t>1</a:t>
            </a:r>
            <a:r>
              <a:rPr lang="fr-FR" sz="2800" dirty="0"/>
              <a:t>0 – (3)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/>
              <a:t> </a:t>
            </a:r>
            <a:endParaRPr lang="fr-FR" sz="2800" dirty="0">
              <a:solidFill>
                <a:srgbClr val="FF0000"/>
              </a:solidFill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4E036D-3FEC-BED5-3E72-C664EFC0C22A}"/>
              </a:ext>
            </a:extLst>
          </p:cNvPr>
          <p:cNvSpPr/>
          <p:nvPr/>
        </p:nvSpPr>
        <p:spPr>
          <a:xfrm>
            <a:off x="460571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101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3A04512B-C69F-BF04-88E1-5BB9B73CD700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059709" y="6064595"/>
            <a:ext cx="2546002" cy="12700"/>
          </a:xfrm>
          <a:prstGeom prst="curvedConnector3">
            <a:avLst>
              <a:gd name="adj1" fmla="val 5145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03B595-7A64-BD03-BC56-ED6AA1877BC1}"/>
              </a:ext>
            </a:extLst>
          </p:cNvPr>
          <p:cNvSpPr/>
          <p:nvPr/>
        </p:nvSpPr>
        <p:spPr>
          <a:xfrm>
            <a:off x="3015787" y="5754022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9026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fr-FR" sz="2800" dirty="0"/>
              <a:t>Pour h=3 :</a:t>
            </a:r>
          </a:p>
          <a:p>
            <a:pPr lvl="2"/>
            <a:r>
              <a:rPr lang="fr-FR" sz="2800" dirty="0"/>
              <a:t>	Etats possibles : 110, 101, 011</a:t>
            </a:r>
          </a:p>
          <a:p>
            <a:pPr lvl="2"/>
            <a:r>
              <a:rPr lang="fr-FR" sz="2800" dirty="0"/>
              <a:t>	Exemples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00B050"/>
                </a:solidFill>
              </a:rPr>
              <a:t>1</a:t>
            </a:r>
            <a:r>
              <a:rPr lang="fr-FR" sz="2800" dirty="0"/>
              <a:t>0 – (3)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/>
              <a:t> – (3) </a:t>
            </a:r>
            <a:r>
              <a:rPr lang="fr-FR" sz="2800" dirty="0">
                <a:sym typeface="Wingdings" panose="05000000000000000000" pitchFamily="2" charset="2"/>
              </a:rPr>
              <a:t> 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endParaRPr lang="fr-FR" sz="2800" dirty="0">
              <a:solidFill>
                <a:srgbClr val="FF0000"/>
              </a:solidFill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4E036D-3FEC-BED5-3E72-C664EFC0C22A}"/>
              </a:ext>
            </a:extLst>
          </p:cNvPr>
          <p:cNvSpPr/>
          <p:nvPr/>
        </p:nvSpPr>
        <p:spPr>
          <a:xfrm>
            <a:off x="460571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0DD5F-4E00-B36E-B787-1C0C8E495F8C}"/>
              </a:ext>
            </a:extLst>
          </p:cNvPr>
          <p:cNvSpPr/>
          <p:nvPr/>
        </p:nvSpPr>
        <p:spPr>
          <a:xfrm>
            <a:off x="801993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011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3A04512B-C69F-BF04-88E1-5BB9B73CD700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059709" y="6064595"/>
            <a:ext cx="2546002" cy="12700"/>
          </a:xfrm>
          <a:prstGeom prst="curvedConnector3">
            <a:avLst>
              <a:gd name="adj1" fmla="val 5145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FD3CB4AA-CFC5-7C12-B2DA-84928D0A4450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473929" y="6064595"/>
            <a:ext cx="2546002" cy="1270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03B595-7A64-BD03-BC56-ED6AA1877BC1}"/>
              </a:ext>
            </a:extLst>
          </p:cNvPr>
          <p:cNvSpPr/>
          <p:nvPr/>
        </p:nvSpPr>
        <p:spPr>
          <a:xfrm>
            <a:off x="3015787" y="5754022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A21CE0A-E0C8-0AF3-92EF-B9985934D6AA}"/>
              </a:ext>
            </a:extLst>
          </p:cNvPr>
          <p:cNvSpPr/>
          <p:nvPr/>
        </p:nvSpPr>
        <p:spPr>
          <a:xfrm>
            <a:off x="6484443" y="5770243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2006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fr-FR" sz="2800" dirty="0"/>
              <a:t>Pour h=3 :</a:t>
            </a:r>
          </a:p>
          <a:p>
            <a:pPr lvl="2"/>
            <a:r>
              <a:rPr lang="fr-FR" sz="2800" dirty="0"/>
              <a:t>	Etats possibles : 110, 101, 011</a:t>
            </a:r>
          </a:p>
          <a:p>
            <a:pPr lvl="2"/>
            <a:r>
              <a:rPr lang="fr-FR" sz="2800" dirty="0"/>
              <a:t>	Exemples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00B050"/>
                </a:solidFill>
              </a:rPr>
              <a:t>1</a:t>
            </a:r>
            <a:r>
              <a:rPr lang="fr-FR" sz="2800" dirty="0"/>
              <a:t>0 – (3)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/>
              <a:t> – (3) </a:t>
            </a:r>
            <a:r>
              <a:rPr lang="fr-FR" sz="2800" dirty="0">
                <a:sym typeface="Wingdings" panose="05000000000000000000" pitchFamily="2" charset="2"/>
              </a:rPr>
              <a:t> 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/>
              <a:t>– (0)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endParaRPr lang="fr-FR" sz="2800" dirty="0">
              <a:solidFill>
                <a:srgbClr val="FF0000"/>
              </a:solidFill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4E036D-3FEC-BED5-3E72-C664EFC0C22A}"/>
              </a:ext>
            </a:extLst>
          </p:cNvPr>
          <p:cNvSpPr/>
          <p:nvPr/>
        </p:nvSpPr>
        <p:spPr>
          <a:xfrm>
            <a:off x="460571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0DD5F-4E00-B36E-B787-1C0C8E495F8C}"/>
              </a:ext>
            </a:extLst>
          </p:cNvPr>
          <p:cNvSpPr/>
          <p:nvPr/>
        </p:nvSpPr>
        <p:spPr>
          <a:xfrm>
            <a:off x="801993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011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3A04512B-C69F-BF04-88E1-5BB9B73CD700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059709" y="6064595"/>
            <a:ext cx="2546002" cy="12700"/>
          </a:xfrm>
          <a:prstGeom prst="curvedConnector3">
            <a:avLst>
              <a:gd name="adj1" fmla="val 5145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FD3CB4AA-CFC5-7C12-B2DA-84928D0A4450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473929" y="6064595"/>
            <a:ext cx="2546002" cy="1270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993C5910-5662-FBC7-403B-E569DA2915B9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 rot="5400000">
            <a:off x="5039820" y="2895139"/>
            <a:ext cx="12700" cy="6828440"/>
          </a:xfrm>
          <a:prstGeom prst="curvedConnector3">
            <a:avLst>
              <a:gd name="adj1" fmla="val 4200000"/>
            </a:avLst>
          </a:prstGeom>
          <a:ln w="57150">
            <a:solidFill>
              <a:srgbClr val="DED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03B595-7A64-BD03-BC56-ED6AA1877BC1}"/>
              </a:ext>
            </a:extLst>
          </p:cNvPr>
          <p:cNvSpPr/>
          <p:nvPr/>
        </p:nvSpPr>
        <p:spPr>
          <a:xfrm>
            <a:off x="3015787" y="5754022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A21CE0A-E0C8-0AF3-92EF-B9985934D6AA}"/>
              </a:ext>
            </a:extLst>
          </p:cNvPr>
          <p:cNvSpPr/>
          <p:nvPr/>
        </p:nvSpPr>
        <p:spPr>
          <a:xfrm>
            <a:off x="6484443" y="5770243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3A82CC7-E8AF-EFB1-C27C-6B9D3D2D776B}"/>
              </a:ext>
            </a:extLst>
          </p:cNvPr>
          <p:cNvSpPr/>
          <p:nvPr/>
        </p:nvSpPr>
        <p:spPr>
          <a:xfrm>
            <a:off x="4722897" y="6535073"/>
            <a:ext cx="646545" cy="646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+mj-lt"/>
              </a:rPr>
              <a:t>0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857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fr-FR" sz="2800" dirty="0"/>
              <a:t>Pour h=3 :</a:t>
            </a:r>
          </a:p>
          <a:p>
            <a:pPr lvl="2"/>
            <a:r>
              <a:rPr lang="fr-FR" sz="2800" dirty="0"/>
              <a:t>	Etats possibles : 110, 101, 011</a:t>
            </a:r>
          </a:p>
          <a:p>
            <a:pPr lvl="2"/>
            <a:r>
              <a:rPr lang="fr-FR" sz="2800" dirty="0"/>
              <a:t>	Exemples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00B050"/>
                </a:solidFill>
              </a:rPr>
              <a:t>1</a:t>
            </a:r>
            <a:r>
              <a:rPr lang="fr-FR" sz="2800" dirty="0"/>
              <a:t>0 – (3)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/>
              <a:t> – (3) </a:t>
            </a:r>
            <a:r>
              <a:rPr lang="fr-FR" sz="2800" dirty="0">
                <a:sym typeface="Wingdings" panose="05000000000000000000" pitchFamily="2" charset="2"/>
              </a:rPr>
              <a:t> 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/>
              <a:t>– (0)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endParaRPr lang="fr-FR" sz="2800" dirty="0">
              <a:solidFill>
                <a:srgbClr val="FF0000"/>
              </a:solidFill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4E036D-3FEC-BED5-3E72-C664EFC0C22A}"/>
              </a:ext>
            </a:extLst>
          </p:cNvPr>
          <p:cNvSpPr/>
          <p:nvPr/>
        </p:nvSpPr>
        <p:spPr>
          <a:xfrm>
            <a:off x="460571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0DD5F-4E00-B36E-B787-1C0C8E495F8C}"/>
              </a:ext>
            </a:extLst>
          </p:cNvPr>
          <p:cNvSpPr/>
          <p:nvPr/>
        </p:nvSpPr>
        <p:spPr>
          <a:xfrm>
            <a:off x="801993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011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3A04512B-C69F-BF04-88E1-5BB9B73CD700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059709" y="6064595"/>
            <a:ext cx="2546002" cy="12700"/>
          </a:xfrm>
          <a:prstGeom prst="curvedConnector3">
            <a:avLst>
              <a:gd name="adj1" fmla="val 5145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FD3CB4AA-CFC5-7C12-B2DA-84928D0A4450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473929" y="6064595"/>
            <a:ext cx="2546002" cy="1270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993C5910-5662-FBC7-403B-E569DA2915B9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 rot="5400000">
            <a:off x="5039820" y="2895139"/>
            <a:ext cx="12700" cy="6828440"/>
          </a:xfrm>
          <a:prstGeom prst="curvedConnector3">
            <a:avLst>
              <a:gd name="adj1" fmla="val 4200000"/>
            </a:avLst>
          </a:prstGeom>
          <a:ln w="57150">
            <a:solidFill>
              <a:srgbClr val="DED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4C98C54C-2161-98C7-C3DC-2FB863D46B97}"/>
              </a:ext>
            </a:extLst>
          </p:cNvPr>
          <p:cNvCxnSpPr>
            <a:cxnSpLocks/>
            <a:stCxn id="5" idx="0"/>
            <a:endCxn id="4" idx="0"/>
          </p:cNvCxnSpPr>
          <p:nvPr/>
        </p:nvCxnSpPr>
        <p:spPr>
          <a:xfrm rot="16200000" flipV="1">
            <a:off x="3332710" y="4112721"/>
            <a:ext cx="12700" cy="3414220"/>
          </a:xfrm>
          <a:prstGeom prst="curvedConnector3">
            <a:avLst>
              <a:gd name="adj1" fmla="val 18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20EF1E09-259E-B2A5-A5D5-72F1B6356ECB}"/>
              </a:ext>
            </a:extLst>
          </p:cNvPr>
          <p:cNvSpPr/>
          <p:nvPr/>
        </p:nvSpPr>
        <p:spPr>
          <a:xfrm>
            <a:off x="3015787" y="5054078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03B595-7A64-BD03-BC56-ED6AA1877BC1}"/>
              </a:ext>
            </a:extLst>
          </p:cNvPr>
          <p:cNvSpPr/>
          <p:nvPr/>
        </p:nvSpPr>
        <p:spPr>
          <a:xfrm>
            <a:off x="3015787" y="5754022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A21CE0A-E0C8-0AF3-92EF-B9985934D6AA}"/>
              </a:ext>
            </a:extLst>
          </p:cNvPr>
          <p:cNvSpPr/>
          <p:nvPr/>
        </p:nvSpPr>
        <p:spPr>
          <a:xfrm>
            <a:off x="6484443" y="5770243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3A82CC7-E8AF-EFB1-C27C-6B9D3D2D776B}"/>
              </a:ext>
            </a:extLst>
          </p:cNvPr>
          <p:cNvSpPr/>
          <p:nvPr/>
        </p:nvSpPr>
        <p:spPr>
          <a:xfrm>
            <a:off x="4722897" y="6535073"/>
            <a:ext cx="646545" cy="646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+mj-lt"/>
              </a:rPr>
              <a:t>0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29792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fr-FR" sz="2800" dirty="0"/>
              <a:t>Pour h=3 :</a:t>
            </a:r>
          </a:p>
          <a:p>
            <a:pPr lvl="2"/>
            <a:r>
              <a:rPr lang="fr-FR" sz="2800" dirty="0"/>
              <a:t>	Etats possibles : 110, 101, 011</a:t>
            </a:r>
          </a:p>
          <a:p>
            <a:pPr lvl="2"/>
            <a:r>
              <a:rPr lang="fr-FR" sz="2800" dirty="0"/>
              <a:t>	Exemples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00B050"/>
                </a:solidFill>
              </a:rPr>
              <a:t>1</a:t>
            </a:r>
            <a:r>
              <a:rPr lang="fr-FR" sz="2800" dirty="0"/>
              <a:t>0 – (3)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/>
              <a:t> – (3) </a:t>
            </a:r>
            <a:r>
              <a:rPr lang="fr-FR" sz="2800" dirty="0">
                <a:sym typeface="Wingdings" panose="05000000000000000000" pitchFamily="2" charset="2"/>
              </a:rPr>
              <a:t> 0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/>
              <a:t>– (0)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r>
              <a:rPr lang="fr-FR" sz="2800" dirty="0">
                <a:sym typeface="Wingdings" panose="05000000000000000000" pitchFamily="2" charset="2"/>
              </a:rPr>
              <a:t>0</a:t>
            </a:r>
            <a:endParaRPr lang="fr-FR" sz="2800" dirty="0">
              <a:solidFill>
                <a:srgbClr val="FF0000"/>
              </a:solidFill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4E036D-3FEC-BED5-3E72-C664EFC0C22A}"/>
              </a:ext>
            </a:extLst>
          </p:cNvPr>
          <p:cNvSpPr/>
          <p:nvPr/>
        </p:nvSpPr>
        <p:spPr>
          <a:xfrm>
            <a:off x="460571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0DD5F-4E00-B36E-B787-1C0C8E495F8C}"/>
              </a:ext>
            </a:extLst>
          </p:cNvPr>
          <p:cNvSpPr/>
          <p:nvPr/>
        </p:nvSpPr>
        <p:spPr>
          <a:xfrm>
            <a:off x="801993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011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3A04512B-C69F-BF04-88E1-5BB9B73CD700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059709" y="6064595"/>
            <a:ext cx="2546002" cy="12700"/>
          </a:xfrm>
          <a:prstGeom prst="curvedConnector3">
            <a:avLst>
              <a:gd name="adj1" fmla="val 5145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FD3CB4AA-CFC5-7C12-B2DA-84928D0A4450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473929" y="6064595"/>
            <a:ext cx="2546002" cy="1270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993C5910-5662-FBC7-403B-E569DA2915B9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 rot="5400000">
            <a:off x="5039820" y="2895139"/>
            <a:ext cx="12700" cy="6828440"/>
          </a:xfrm>
          <a:prstGeom prst="curvedConnector3">
            <a:avLst>
              <a:gd name="adj1" fmla="val 4200000"/>
            </a:avLst>
          </a:prstGeom>
          <a:ln w="57150">
            <a:solidFill>
              <a:srgbClr val="DED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4C98C54C-2161-98C7-C3DC-2FB863D46B97}"/>
              </a:ext>
            </a:extLst>
          </p:cNvPr>
          <p:cNvCxnSpPr>
            <a:cxnSpLocks/>
            <a:stCxn id="5" idx="0"/>
            <a:endCxn id="4" idx="0"/>
          </p:cNvCxnSpPr>
          <p:nvPr/>
        </p:nvCxnSpPr>
        <p:spPr>
          <a:xfrm rot="16200000" flipV="1">
            <a:off x="3332710" y="4112721"/>
            <a:ext cx="12700" cy="3414220"/>
          </a:xfrm>
          <a:prstGeom prst="curvedConnector3">
            <a:avLst>
              <a:gd name="adj1" fmla="val 18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20EF1E09-259E-B2A5-A5D5-72F1B6356ECB}"/>
              </a:ext>
            </a:extLst>
          </p:cNvPr>
          <p:cNvSpPr/>
          <p:nvPr/>
        </p:nvSpPr>
        <p:spPr>
          <a:xfrm>
            <a:off x="3015787" y="5054078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03B595-7A64-BD03-BC56-ED6AA1877BC1}"/>
              </a:ext>
            </a:extLst>
          </p:cNvPr>
          <p:cNvSpPr/>
          <p:nvPr/>
        </p:nvSpPr>
        <p:spPr>
          <a:xfrm>
            <a:off x="3015787" y="5754022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A21CE0A-E0C8-0AF3-92EF-B9985934D6AA}"/>
              </a:ext>
            </a:extLst>
          </p:cNvPr>
          <p:cNvSpPr/>
          <p:nvPr/>
        </p:nvSpPr>
        <p:spPr>
          <a:xfrm>
            <a:off x="6484443" y="5770243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3A82CC7-E8AF-EFB1-C27C-6B9D3D2D776B}"/>
              </a:ext>
            </a:extLst>
          </p:cNvPr>
          <p:cNvSpPr/>
          <p:nvPr/>
        </p:nvSpPr>
        <p:spPr>
          <a:xfrm>
            <a:off x="4722897" y="6535073"/>
            <a:ext cx="646545" cy="646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+mj-lt"/>
              </a:rPr>
              <a:t>0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8E2B1AE-D450-F330-AD35-0DEB0B7317E1}"/>
              </a:ext>
            </a:extLst>
          </p:cNvPr>
          <p:cNvSpPr/>
          <p:nvPr/>
        </p:nvSpPr>
        <p:spPr>
          <a:xfrm rot="21108114">
            <a:off x="1411661" y="2291974"/>
            <a:ext cx="7269018" cy="17878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Exemples de figures de jonglage en suivant les chemins sur ce graphe :</a:t>
            </a:r>
          </a:p>
          <a:p>
            <a:pPr algn="ctr"/>
            <a:r>
              <a:rPr lang="fr-FR" sz="3200" dirty="0"/>
              <a:t>2, 31, 330, …</a:t>
            </a:r>
          </a:p>
        </p:txBody>
      </p:sp>
    </p:spTree>
    <p:extLst>
      <p:ext uri="{BB962C8B-B14F-4D97-AF65-F5344CB8AC3E}">
        <p14:creationId xmlns:p14="http://schemas.microsoft.com/office/powerpoint/2010/main" val="5279408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h=3.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C3A9AE-78BB-6627-1995-77E24AB8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568286" cy="27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337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h=3.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C3A9AE-78BB-6627-1995-77E24AB8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568286" cy="27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CECC5948-C98C-1981-6115-BA8CFC6B97FC}"/>
              </a:ext>
            </a:extLst>
          </p:cNvPr>
          <p:cNvSpPr txBox="1"/>
          <p:nvPr/>
        </p:nvSpPr>
        <p:spPr>
          <a:xfrm>
            <a:off x="1656036" y="5073515"/>
            <a:ext cx="6825671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On passe à h=4. Quels nouveaux états ?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5377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3ED8E0-A7EE-2AF0-7397-D0E835876DC9}"/>
              </a:ext>
            </a:extLst>
          </p:cNvPr>
          <p:cNvSpPr/>
          <p:nvPr/>
        </p:nvSpPr>
        <p:spPr>
          <a:xfrm>
            <a:off x="7307062" y="1563479"/>
            <a:ext cx="645454" cy="4735721"/>
          </a:xfrm>
          <a:prstGeom prst="rect">
            <a:avLst/>
          </a:prstGeom>
          <a:solidFill>
            <a:srgbClr val="C8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h=3.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C3A9AE-78BB-6627-1995-77E24AB8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568286" cy="27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AF51E-BCE2-58E2-4F68-339BE03420A4}"/>
              </a:ext>
            </a:extLst>
          </p:cNvPr>
          <p:cNvSpPr/>
          <p:nvPr/>
        </p:nvSpPr>
        <p:spPr>
          <a:xfrm>
            <a:off x="2130769" y="3563477"/>
            <a:ext cx="5568286" cy="2735723"/>
          </a:xfrm>
          <a:prstGeom prst="rect">
            <a:avLst/>
          </a:prstGeom>
          <a:solidFill>
            <a:srgbClr val="C8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CAF072-4436-DDA2-5105-9D3FB3A1B3A9}"/>
              </a:ext>
            </a:extLst>
          </p:cNvPr>
          <p:cNvSpPr/>
          <p:nvPr/>
        </p:nvSpPr>
        <p:spPr>
          <a:xfrm>
            <a:off x="3642798" y="3312498"/>
            <a:ext cx="1018766" cy="356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0101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0DBA64-E913-44BF-136F-9463C9ABE369}"/>
              </a:ext>
            </a:extLst>
          </p:cNvPr>
          <p:cNvSpPr/>
          <p:nvPr/>
        </p:nvSpPr>
        <p:spPr>
          <a:xfrm>
            <a:off x="4777606" y="5106855"/>
            <a:ext cx="1018766" cy="356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1001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A35F73-6702-871C-FEF8-B56C90A5610B}"/>
              </a:ext>
            </a:extLst>
          </p:cNvPr>
          <p:cNvSpPr/>
          <p:nvPr/>
        </p:nvSpPr>
        <p:spPr>
          <a:xfrm>
            <a:off x="6822481" y="4770581"/>
            <a:ext cx="1018766" cy="356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0011</a:t>
            </a:r>
          </a:p>
        </p:txBody>
      </p:sp>
    </p:spTree>
    <p:extLst>
      <p:ext uri="{BB962C8B-B14F-4D97-AF65-F5344CB8AC3E}">
        <p14:creationId xmlns:p14="http://schemas.microsoft.com/office/powerpoint/2010/main" val="19130148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</a:t>
            </a:r>
            <a:r>
              <a:rPr lang="fr-FR" sz="28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285C5B-537E-18A0-E14C-3FBA6BE8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1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2D8B61-AE93-4118-D817-B809D92EC9B3}"/>
              </a:ext>
            </a:extLst>
          </p:cNvPr>
          <p:cNvSpPr/>
          <p:nvPr/>
        </p:nvSpPr>
        <p:spPr>
          <a:xfrm>
            <a:off x="3642798" y="3312498"/>
            <a:ext cx="1018766" cy="356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0101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105A3-2A3C-973F-A048-1E4B8CC4C477}"/>
              </a:ext>
            </a:extLst>
          </p:cNvPr>
          <p:cNvSpPr/>
          <p:nvPr/>
        </p:nvSpPr>
        <p:spPr>
          <a:xfrm>
            <a:off x="4777606" y="5106855"/>
            <a:ext cx="1018766" cy="356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1001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C1BFF-94DA-11A5-E4C4-4E327C6B6FC2}"/>
              </a:ext>
            </a:extLst>
          </p:cNvPr>
          <p:cNvSpPr/>
          <p:nvPr/>
        </p:nvSpPr>
        <p:spPr>
          <a:xfrm>
            <a:off x="6822481" y="4770581"/>
            <a:ext cx="1018766" cy="356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0011</a:t>
            </a:r>
          </a:p>
        </p:txBody>
      </p:sp>
    </p:spTree>
    <p:extLst>
      <p:ext uri="{BB962C8B-B14F-4D97-AF65-F5344CB8AC3E}">
        <p14:creationId xmlns:p14="http://schemas.microsoft.com/office/powerpoint/2010/main" val="397977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Est-ce </a:t>
            </a:r>
            <a:r>
              <a:rPr lang="fr-FR" sz="4400" i="1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vraiment </a:t>
            </a:r>
            <a:r>
              <a:rPr lang="fr-FR" sz="440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une tresse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F45178-1DFB-4B45-BB8F-22741388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00" y="1426400"/>
            <a:ext cx="8177700" cy="61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799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h=4.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285C5B-537E-18A0-E14C-3FBA6BE8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1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4F8ACCF-3949-AC4A-3181-FF5D7BC6EBE2}"/>
              </a:ext>
            </a:extLst>
          </p:cNvPr>
          <p:cNvSpPr/>
          <p:nvPr/>
        </p:nvSpPr>
        <p:spPr>
          <a:xfrm>
            <a:off x="-1" y="6386039"/>
            <a:ext cx="10080625" cy="11736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Exemples de figures de jonglage en suivant les chemins sur ce graphe :</a:t>
            </a:r>
          </a:p>
          <a:p>
            <a:pPr algn="ctr"/>
            <a:r>
              <a:rPr lang="fr-FR" sz="2400" dirty="0"/>
              <a:t>4400, 420, 40, 411, …</a:t>
            </a:r>
          </a:p>
        </p:txBody>
      </p:sp>
    </p:spTree>
    <p:extLst>
      <p:ext uri="{BB962C8B-B14F-4D97-AF65-F5344CB8AC3E}">
        <p14:creationId xmlns:p14="http://schemas.microsoft.com/office/powerpoint/2010/main" val="3573914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h=4.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285C5B-537E-18A0-E14C-3FBA6BE8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1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4F8ACCF-3949-AC4A-3181-FF5D7BC6EBE2}"/>
              </a:ext>
            </a:extLst>
          </p:cNvPr>
          <p:cNvSpPr/>
          <p:nvPr/>
        </p:nvSpPr>
        <p:spPr>
          <a:xfrm>
            <a:off x="-1" y="6386039"/>
            <a:ext cx="10080625" cy="117363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On passe à h=5 ? Combien de nouveaux états ?</a:t>
            </a:r>
          </a:p>
        </p:txBody>
      </p:sp>
    </p:spTree>
    <p:extLst>
      <p:ext uri="{BB962C8B-B14F-4D97-AF65-F5344CB8AC3E}">
        <p14:creationId xmlns:p14="http://schemas.microsoft.com/office/powerpoint/2010/main" val="30180291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h=4.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285C5B-537E-18A0-E14C-3FBA6BE8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1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4F8ACCF-3949-AC4A-3181-FF5D7BC6EBE2}"/>
              </a:ext>
            </a:extLst>
          </p:cNvPr>
          <p:cNvSpPr/>
          <p:nvPr/>
        </p:nvSpPr>
        <p:spPr>
          <a:xfrm>
            <a:off x="-1" y="6386039"/>
            <a:ext cx="10080625" cy="117363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On passe à h=5 ? (2 parmi 5) - (2 parmi 4) =4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F27C42-0B15-26B2-1FA0-46137C34E0FC}"/>
              </a:ext>
            </a:extLst>
          </p:cNvPr>
          <p:cNvSpPr/>
          <p:nvPr/>
        </p:nvSpPr>
        <p:spPr>
          <a:xfrm>
            <a:off x="3666837" y="4166522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00101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EAC4C4-308B-2984-C291-455DB23D0C38}"/>
              </a:ext>
            </a:extLst>
          </p:cNvPr>
          <p:cNvSpPr/>
          <p:nvPr/>
        </p:nvSpPr>
        <p:spPr>
          <a:xfrm>
            <a:off x="4729016" y="5765342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00011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3605B-6A21-71CB-5E3B-FC5AA3B87E76}"/>
              </a:ext>
            </a:extLst>
          </p:cNvPr>
          <p:cNvSpPr/>
          <p:nvPr/>
        </p:nvSpPr>
        <p:spPr>
          <a:xfrm>
            <a:off x="5652655" y="3732750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01001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FF28E8-FC97-D7EB-127B-6AB2DE840127}"/>
              </a:ext>
            </a:extLst>
          </p:cNvPr>
          <p:cNvSpPr/>
          <p:nvPr/>
        </p:nvSpPr>
        <p:spPr>
          <a:xfrm>
            <a:off x="2481815" y="4751204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10001</a:t>
            </a:r>
          </a:p>
        </p:txBody>
      </p:sp>
    </p:spTree>
    <p:extLst>
      <p:ext uri="{BB962C8B-B14F-4D97-AF65-F5344CB8AC3E}">
        <p14:creationId xmlns:p14="http://schemas.microsoft.com/office/powerpoint/2010/main" val="12216205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</a:t>
            </a:r>
            <a:r>
              <a:rPr lang="fr-FR" sz="2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8D6366-F8ED-4449-CF68-43033221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2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25A91-64EF-2F59-4C5C-A71F5825CBAF}"/>
              </a:ext>
            </a:extLst>
          </p:cNvPr>
          <p:cNvSpPr/>
          <p:nvPr/>
        </p:nvSpPr>
        <p:spPr>
          <a:xfrm>
            <a:off x="3666837" y="4166522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00101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B3F0D1-C2B6-9C12-FD7D-BD91598992AD}"/>
              </a:ext>
            </a:extLst>
          </p:cNvPr>
          <p:cNvSpPr/>
          <p:nvPr/>
        </p:nvSpPr>
        <p:spPr>
          <a:xfrm>
            <a:off x="4729016" y="5765342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00011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DDFCC-2645-2683-A481-B801FA5F1A98}"/>
              </a:ext>
            </a:extLst>
          </p:cNvPr>
          <p:cNvSpPr/>
          <p:nvPr/>
        </p:nvSpPr>
        <p:spPr>
          <a:xfrm>
            <a:off x="5652655" y="3732750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01001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A0B40-2401-C28C-BD65-676082D8678B}"/>
              </a:ext>
            </a:extLst>
          </p:cNvPr>
          <p:cNvSpPr/>
          <p:nvPr/>
        </p:nvSpPr>
        <p:spPr>
          <a:xfrm>
            <a:off x="2481815" y="4751204"/>
            <a:ext cx="1185022" cy="3592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nsolas" panose="020B0609020204030204" pitchFamily="49" charset="0"/>
              </a:rPr>
              <a:t>10001</a:t>
            </a:r>
          </a:p>
        </p:txBody>
      </p:sp>
    </p:spTree>
    <p:extLst>
      <p:ext uri="{BB962C8B-B14F-4D97-AF65-F5344CB8AC3E}">
        <p14:creationId xmlns:p14="http://schemas.microsoft.com/office/powerpoint/2010/main" val="20934300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</a:t>
            </a:r>
            <a:r>
              <a:rPr lang="fr-FR" sz="2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8D6366-F8ED-4449-CF68-43033221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2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879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</a:t>
            </a:r>
            <a:r>
              <a:rPr lang="fr-FR" sz="2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6D9261-6A28-0873-63CF-FE5082BE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0247"/>
            <a:ext cx="5818101" cy="48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DF197CF-EA74-75D4-0312-0B2DCC8C5A82}"/>
              </a:ext>
            </a:extLst>
          </p:cNvPr>
          <p:cNvSpPr/>
          <p:nvPr/>
        </p:nvSpPr>
        <p:spPr>
          <a:xfrm>
            <a:off x="0" y="2769214"/>
            <a:ext cx="2130769" cy="229135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Etude du </a:t>
            </a:r>
            <a:r>
              <a:rPr lang="fr-FR" sz="2800" dirty="0" err="1">
                <a:solidFill>
                  <a:schemeClr val="bg1"/>
                </a:solidFill>
              </a:rPr>
              <a:t>siteswap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b="0" strike="noStrik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strike="noStrik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chemeClr val="bg1"/>
                </a:solidFill>
              </a:rPr>
              <a:t>01234</a:t>
            </a:r>
            <a:endParaRPr lang="fr-FR" sz="3200" b="0" strike="noStrik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0842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3"/>
          <p:cNvSpPr txBox="1"/>
          <p:nvPr/>
        </p:nvSpPr>
        <p:spPr>
          <a:xfrm>
            <a:off x="144000" y="6386040"/>
            <a:ext cx="9849745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Ici h=</a:t>
            </a:r>
            <a:r>
              <a:rPr lang="fr-FR" sz="2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8D6366-F8ED-4449-CF68-43033221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69" y="1563480"/>
            <a:ext cx="5818102" cy="48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3AAB413-E76B-04B4-8E32-C08670774C07}"/>
              </a:ext>
            </a:extLst>
          </p:cNvPr>
          <p:cNvSpPr/>
          <p:nvPr/>
        </p:nvSpPr>
        <p:spPr>
          <a:xfrm>
            <a:off x="-1" y="6386039"/>
            <a:ext cx="10080625" cy="11736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Exemples de figures de jonglage en suivant les chemins sur ce graphe :</a:t>
            </a:r>
          </a:p>
          <a:p>
            <a:pPr algn="ctr"/>
            <a:r>
              <a:rPr lang="fr-FR" sz="2400" dirty="0"/>
              <a:t>55000, 5201, 5300, …</a:t>
            </a:r>
          </a:p>
        </p:txBody>
      </p:sp>
    </p:spTree>
    <p:extLst>
      <p:ext uri="{BB962C8B-B14F-4D97-AF65-F5344CB8AC3E}">
        <p14:creationId xmlns:p14="http://schemas.microsoft.com/office/powerpoint/2010/main" val="4760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Dualité entre le jonglage à 2 balles (b=2) et le jonglage à 3 balles (b=3) à une hauteur inférieure à 5</a:t>
            </a:r>
            <a:r>
              <a:rPr lang="fr-FR" sz="3200" dirty="0"/>
              <a:t> (h=5).</a:t>
            </a: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généralement entre (b ; h) et (h-b ; h)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F7757B8-BB55-450A-B136-82E3B19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623"/>
            <a:ext cx="10080625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80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Dualité entre le jonglage à 2 balles (b=2) et le jonglage à 3 balles (b=3) à une hauteur inférieure à 5</a:t>
            </a:r>
            <a:r>
              <a:rPr lang="fr-FR" sz="3200" dirty="0"/>
              <a:t> (h=5).</a:t>
            </a: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généralement entre (b ; h) et (h-b ; h)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254D09-D2B3-8E2F-247D-D14FA7A6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52" y="1291945"/>
            <a:ext cx="5475936" cy="453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88;p101">
                <a:extLst>
                  <a:ext uri="{FF2B5EF4-FFF2-40B4-BE49-F238E27FC236}">
                    <a16:creationId xmlns:a16="http://schemas.microsoft.com/office/drawing/2014/main" id="{E21BBF94-271C-CAA2-07F6-BC4832CADBE7}"/>
                  </a:ext>
                </a:extLst>
              </p:cNvPr>
              <p:cNvSpPr txBox="1"/>
              <p:nvPr/>
            </p:nvSpPr>
            <p:spPr>
              <a:xfrm>
                <a:off x="143839" y="1994023"/>
                <a:ext cx="2158013" cy="3390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dirty="0"/>
                  <a:t>&gt; 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Etats: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1↔ 0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dirty="0"/>
                  <a:t>Retourner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fr-FR" sz="3200"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Lancers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fr-FR" sz="3200" b="0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↦</m:t>
                      </m:r>
                      <m:r>
                        <a:rPr lang="fr-FR" sz="3200" b="0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5</m:t>
                      </m:r>
                      <m:r>
                        <a:rPr lang="fr-FR" sz="3200" b="0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fr-FR" sz="3200" b="0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</m:oMath>
                  </m:oMathPara>
                </a14:m>
                <a:endParaRPr lang="fr-FR" sz="3200" b="0" strike="noStrike" dirty="0">
                  <a:solidFill>
                    <a:srgbClr val="000000"/>
                  </a:solidFill>
                  <a:latin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dirty="0"/>
                  <a:t>R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etourner</a:t>
                </a:r>
                <a:endParaRPr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Google Shape;688;p101">
                <a:extLst>
                  <a:ext uri="{FF2B5EF4-FFF2-40B4-BE49-F238E27FC236}">
                    <a16:creationId xmlns:a16="http://schemas.microsoft.com/office/drawing/2014/main" id="{E21BBF94-271C-CAA2-07F6-BC4832CAD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9" y="1994023"/>
                <a:ext cx="2158013" cy="3390777"/>
              </a:xfrm>
              <a:prstGeom prst="rect">
                <a:avLst/>
              </a:prstGeom>
              <a:blipFill>
                <a:blip r:embed="rId4"/>
                <a:stretch>
                  <a:fillRect l="-11582" t="-3957" b="-77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0075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Dualité entre le jonglage à 2 balles (b=2) et le jonglage à 3 balles (b=3) à une hauteur inférieure à 5</a:t>
            </a:r>
            <a:r>
              <a:rPr lang="fr-FR" sz="3200" dirty="0"/>
              <a:t> (h=5).</a:t>
            </a: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généralement entre (b ; h) et (h-b ; h)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F7757B8-BB55-450A-B136-82E3B19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623"/>
            <a:ext cx="10080625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4915904-E510-0E68-F57D-5B244359F666}"/>
              </a:ext>
            </a:extLst>
          </p:cNvPr>
          <p:cNvSpPr/>
          <p:nvPr/>
        </p:nvSpPr>
        <p:spPr>
          <a:xfrm>
            <a:off x="-1" y="5593547"/>
            <a:ext cx="10080625" cy="19753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Dualité. Comparaison de figures :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55000 &amp; 55500, 411 &amp; 441, 4130 &amp; 5241,…</a:t>
            </a:r>
          </a:p>
        </p:txBody>
      </p:sp>
    </p:spTree>
    <p:extLst>
      <p:ext uri="{BB962C8B-B14F-4D97-AF65-F5344CB8AC3E}">
        <p14:creationId xmlns:p14="http://schemas.microsoft.com/office/powerpoint/2010/main" val="162964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Et si on l’enroulait sur un cylindre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22BE15-DB09-5574-3FBB-5C7225011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24" y="2610876"/>
            <a:ext cx="5996381" cy="46474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F01863-5506-5A76-BDD8-9388DE8F8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"/>
          <a:stretch/>
        </p:blipFill>
        <p:spPr>
          <a:xfrm rot="5400000" flipH="1" flipV="1">
            <a:off x="1743298" y="416195"/>
            <a:ext cx="1899438" cy="40455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A77957-366B-468B-9A69-F1E24D021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98" y="3754969"/>
            <a:ext cx="3665437" cy="35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767824"/>
            <a:ext cx="6320023" cy="66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 sont des graphes à </a:t>
            </a: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forte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connexité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F7757B8-BB55-450A-B136-82E3B19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623"/>
            <a:ext cx="10080625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72DA276-5317-407D-94ED-877BC071E6E4}"/>
              </a:ext>
            </a:extLst>
          </p:cNvPr>
          <p:cNvSpPr/>
          <p:nvPr/>
        </p:nvSpPr>
        <p:spPr>
          <a:xfrm>
            <a:off x="6605754" y="5641695"/>
            <a:ext cx="3153103" cy="18549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  <a:p>
            <a:pPr algn="ctr"/>
            <a:r>
              <a:rPr lang="fr-FR" sz="3200" dirty="0"/>
              <a:t>Exemples : </a:t>
            </a:r>
          </a:p>
          <a:p>
            <a:pPr algn="ctr"/>
            <a:r>
              <a:rPr lang="fr-FR" sz="3200" dirty="0"/>
              <a:t>(4) 51* , </a:t>
            </a:r>
          </a:p>
          <a:p>
            <a:pPr algn="ctr"/>
            <a:r>
              <a:rPr lang="fr-FR" sz="3200" dirty="0"/>
              <a:t>(4) 450*</a:t>
            </a:r>
          </a:p>
          <a:p>
            <a:pPr algn="ctr"/>
            <a:endParaRPr lang="fr-FR" sz="3200" dirty="0"/>
          </a:p>
        </p:txBody>
      </p:sp>
      <p:sp>
        <p:nvSpPr>
          <p:cNvPr id="8" name="Google Shape;688;p101">
            <a:extLst>
              <a:ext uri="{FF2B5EF4-FFF2-40B4-BE49-F238E27FC236}">
                <a16:creationId xmlns:a16="http://schemas.microsoft.com/office/drawing/2014/main" id="{AA480FD6-E1E0-43D2-B07E-D230CBBCC5E5}"/>
              </a:ext>
            </a:extLst>
          </p:cNvPr>
          <p:cNvSpPr txBox="1"/>
          <p:nvPr/>
        </p:nvSpPr>
        <p:spPr>
          <a:xfrm>
            <a:off x="143838" y="6176393"/>
            <a:ext cx="6320023" cy="112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fr-FR" sz="2800" dirty="0"/>
              <a:t>mais certaines figures sont excitées </a:t>
            </a:r>
          </a:p>
          <a:p>
            <a:pPr lvl="0"/>
            <a:r>
              <a:rPr lang="fr-FR" sz="2800" dirty="0"/>
              <a:t>et nécessitent un lancer de transition. </a:t>
            </a:r>
          </a:p>
        </p:txBody>
      </p:sp>
    </p:spTree>
    <p:extLst>
      <p:ext uri="{BB962C8B-B14F-4D97-AF65-F5344CB8AC3E}">
        <p14:creationId xmlns:p14="http://schemas.microsoft.com/office/powerpoint/2010/main" val="8903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Simplification du graphe en éliminant les états qui n’ont qu’une sortie.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(b=2, h=5)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C339412-FE50-CB56-4798-9667A278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516"/>
            <a:ext cx="4849091" cy="40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8F602A1-0322-845B-AE84-514267A0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34" y="1539516"/>
            <a:ext cx="4849091" cy="40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064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Simplification du graphe en éliminant les états qui n’ont qu’une sortie. Réorganisation.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(b=2, h=5)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68F602A1-0322-845B-AE84-514267A0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34" y="1539516"/>
            <a:ext cx="4849091" cy="40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5AFBE19-093F-7589-0BD2-FF61FB511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" y="1548752"/>
            <a:ext cx="5186363" cy="40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673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Simplification du graphe en éliminant les états qui n’ont qu’une sortie. Réorganisation. Simplification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(b=2, h=5)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5AFBE19-093F-7589-0BD2-FF61FB511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" y="1548752"/>
            <a:ext cx="5186363" cy="40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2F18B841-ABD4-7EFE-DA78-FE4E3CC7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76" y="2103011"/>
            <a:ext cx="4725353" cy="29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703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143839" y="5830887"/>
            <a:ext cx="9863190" cy="153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Simplification du graphe en éliminant les états qui n’ont qu’une sortie. Réorganisation. Simplification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(b=2, h=5)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F18B841-ABD4-7EFE-DA78-FE4E3CC7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70" y="1862512"/>
            <a:ext cx="5711476" cy="350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A32D209-CC43-D8D6-F8FA-4FB56B435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512"/>
            <a:ext cx="4232094" cy="350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1327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504000" y="290814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Mathématiques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du jonglage</a:t>
            </a:r>
            <a:endParaRPr sz="4800" b="1" i="0" u="none" strike="noStrike" cap="none" dirty="0">
              <a:solidFill>
                <a:srgbClr val="097D4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" name="Google Shape;62;p14" descr="File:Early Egyptian juggling art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" y="1932709"/>
            <a:ext cx="1997174" cy="108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5305DA-8970-4C81-8ED1-0D0340A42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119" y="0"/>
            <a:ext cx="2130506" cy="208419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20A4049-AC4E-402A-BE3A-090A0B5C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5" y="5187159"/>
            <a:ext cx="4486814" cy="18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1DA93C-9F31-4D0E-9EF7-401DBDB6C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697" y="1947484"/>
            <a:ext cx="2060643" cy="196954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9517252-7C06-4642-BBA0-C8903C118025}"/>
              </a:ext>
            </a:extLst>
          </p:cNvPr>
          <p:cNvGrpSpPr/>
          <p:nvPr/>
        </p:nvGrpSpPr>
        <p:grpSpPr>
          <a:xfrm>
            <a:off x="5243814" y="3092021"/>
            <a:ext cx="4553891" cy="1721658"/>
            <a:chOff x="4701034" y="4956712"/>
            <a:chExt cx="4553891" cy="2006060"/>
          </a:xfrm>
        </p:grpSpPr>
        <p:sp>
          <p:nvSpPr>
            <p:cNvPr id="11" name="Flèche : courbe vers le bas 10">
              <a:extLst>
                <a:ext uri="{FF2B5EF4-FFF2-40B4-BE49-F238E27FC236}">
                  <a16:creationId xmlns:a16="http://schemas.microsoft.com/office/drawing/2014/main" id="{ED77CD68-DC0C-4DFE-B11C-614E4AC38C7F}"/>
                </a:ext>
              </a:extLst>
            </p:cNvPr>
            <p:cNvSpPr/>
            <p:nvPr/>
          </p:nvSpPr>
          <p:spPr>
            <a:xfrm>
              <a:off x="5237059" y="5334011"/>
              <a:ext cx="2219327" cy="533389"/>
            </a:xfrm>
            <a:prstGeom prst="curvedDownArrow">
              <a:avLst>
                <a:gd name="adj1" fmla="val 25000"/>
                <a:gd name="adj2" fmla="val 60800"/>
                <a:gd name="adj3" fmla="val 25000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Flèche : courbe vers le bas 11">
              <a:extLst>
                <a:ext uri="{FF2B5EF4-FFF2-40B4-BE49-F238E27FC236}">
                  <a16:creationId xmlns:a16="http://schemas.microsoft.com/office/drawing/2014/main" id="{870AAA33-4B2B-4D1F-B75C-37295A07DCB3}"/>
                </a:ext>
              </a:extLst>
            </p:cNvPr>
            <p:cNvSpPr/>
            <p:nvPr/>
          </p:nvSpPr>
          <p:spPr>
            <a:xfrm flipV="1">
              <a:off x="5686423" y="6205544"/>
              <a:ext cx="2760563" cy="552632"/>
            </a:xfrm>
            <a:prstGeom prst="curvedDownArrow">
              <a:avLst>
                <a:gd name="adj1" fmla="val 25000"/>
                <a:gd name="adj2" fmla="val 60800"/>
                <a:gd name="adj3" fmla="val 25000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042F246-C0C2-4EDB-A3C4-DF7F9B855C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3950" y="6048374"/>
              <a:ext cx="3990975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F83C0C5-64C5-4C28-96B6-C195A0C8E7A1}"/>
                </a:ext>
              </a:extLst>
            </p:cNvPr>
            <p:cNvSpPr/>
            <p:nvPr/>
          </p:nvSpPr>
          <p:spPr>
            <a:xfrm>
              <a:off x="5179912" y="5964337"/>
              <a:ext cx="168075" cy="168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795F02A-CA86-4F81-998A-0354C18AD8DD}"/>
                </a:ext>
              </a:extLst>
            </p:cNvPr>
            <p:cNvSpPr/>
            <p:nvPr/>
          </p:nvSpPr>
          <p:spPr>
            <a:xfrm>
              <a:off x="5684737" y="5964337"/>
              <a:ext cx="168075" cy="168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F373639-69F5-4C75-B3BF-086EA50B30DE}"/>
                </a:ext>
              </a:extLst>
            </p:cNvPr>
            <p:cNvSpPr/>
            <p:nvPr/>
          </p:nvSpPr>
          <p:spPr>
            <a:xfrm>
              <a:off x="6189562" y="5964337"/>
              <a:ext cx="168075" cy="168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A125ACC-1ADF-453D-947D-9203907B5F41}"/>
                </a:ext>
              </a:extLst>
            </p:cNvPr>
            <p:cNvSpPr/>
            <p:nvPr/>
          </p:nvSpPr>
          <p:spPr>
            <a:xfrm>
              <a:off x="6694387" y="5964337"/>
              <a:ext cx="168075" cy="168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18FB34F-081D-4E75-9400-7BF449D93487}"/>
                </a:ext>
              </a:extLst>
            </p:cNvPr>
            <p:cNvSpPr/>
            <p:nvPr/>
          </p:nvSpPr>
          <p:spPr>
            <a:xfrm>
              <a:off x="7199212" y="5964337"/>
              <a:ext cx="168075" cy="16807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99364BB-6566-47C9-BAFF-347C76AA78B9}"/>
                </a:ext>
              </a:extLst>
            </p:cNvPr>
            <p:cNvSpPr/>
            <p:nvPr/>
          </p:nvSpPr>
          <p:spPr>
            <a:xfrm>
              <a:off x="7704037" y="5964337"/>
              <a:ext cx="168075" cy="168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C853FDAA-251A-4AEE-807B-02448520295B}"/>
                </a:ext>
              </a:extLst>
            </p:cNvPr>
            <p:cNvSpPr/>
            <p:nvPr/>
          </p:nvSpPr>
          <p:spPr>
            <a:xfrm>
              <a:off x="8208862" y="5964337"/>
              <a:ext cx="168075" cy="1680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F08D05A-E7C5-4B18-985A-C094961515C7}"/>
                </a:ext>
              </a:extLst>
            </p:cNvPr>
            <p:cNvSpPr/>
            <p:nvPr/>
          </p:nvSpPr>
          <p:spPr>
            <a:xfrm>
              <a:off x="8713687" y="5964337"/>
              <a:ext cx="168075" cy="168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lèche : courbe vers le bas 21">
              <a:extLst>
                <a:ext uri="{FF2B5EF4-FFF2-40B4-BE49-F238E27FC236}">
                  <a16:creationId xmlns:a16="http://schemas.microsoft.com/office/drawing/2014/main" id="{75269D5E-D41F-43C5-8E3F-B7BCEF02D8F3}"/>
                </a:ext>
              </a:extLst>
            </p:cNvPr>
            <p:cNvSpPr/>
            <p:nvPr/>
          </p:nvSpPr>
          <p:spPr>
            <a:xfrm>
              <a:off x="5235373" y="4956712"/>
              <a:ext cx="3337127" cy="910689"/>
            </a:xfrm>
            <a:prstGeom prst="curvedDownArrow">
              <a:avLst>
                <a:gd name="adj1" fmla="val 12645"/>
                <a:gd name="adj2" fmla="val 60800"/>
                <a:gd name="adj3" fmla="val 2081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Flèche : courbe vers le bas 22">
              <a:extLst>
                <a:ext uri="{FF2B5EF4-FFF2-40B4-BE49-F238E27FC236}">
                  <a16:creationId xmlns:a16="http://schemas.microsoft.com/office/drawing/2014/main" id="{A8C4DBF4-0781-4400-B3B6-95C2CD3A5528}"/>
                </a:ext>
              </a:extLst>
            </p:cNvPr>
            <p:cNvSpPr/>
            <p:nvPr/>
          </p:nvSpPr>
          <p:spPr>
            <a:xfrm flipV="1">
              <a:off x="5684738" y="6205544"/>
              <a:ext cx="1754288" cy="757228"/>
            </a:xfrm>
            <a:prstGeom prst="curvedDownArrow">
              <a:avLst>
                <a:gd name="adj1" fmla="val 25000"/>
                <a:gd name="adj2" fmla="val 60800"/>
                <a:gd name="adj3" fmla="val 25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7133CCCE-022B-423B-BE2E-31E249715B5B}"/>
                    </a:ext>
                  </a:extLst>
                </p:cNvPr>
                <p:cNvSpPr txBox="1"/>
                <p:nvPr/>
              </p:nvSpPr>
              <p:spPr>
                <a:xfrm>
                  <a:off x="4701034" y="6137008"/>
                  <a:ext cx="10440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fr-FR" sz="3200" i="1" dirty="0"/>
                </a:p>
              </p:txBody>
            </p:sp>
          </mc:Choice>
          <mc:Fallback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7133CCCE-022B-423B-BE2E-31E249715B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1034" y="6137008"/>
                  <a:ext cx="1044016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54479F20-9D14-4B09-A5AA-94C98B34E719}"/>
                    </a:ext>
                  </a:extLst>
                </p:cNvPr>
                <p:cNvSpPr txBox="1"/>
                <p:nvPr/>
              </p:nvSpPr>
              <p:spPr>
                <a:xfrm>
                  <a:off x="5185423" y="5498189"/>
                  <a:ext cx="124542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fr-FR" sz="3200" i="1" dirty="0"/>
                </a:p>
              </p:txBody>
            </p:sp>
          </mc:Choice>
          <mc:Fallback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54479F20-9D14-4B09-A5AA-94C98B34E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5423" y="5498189"/>
                  <a:ext cx="1245426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6" descr="https://spectrum.ieee.org/image/Mjc0NzYzOA">
            <a:extLst>
              <a:ext uri="{FF2B5EF4-FFF2-40B4-BE49-F238E27FC236}">
                <a16:creationId xmlns:a16="http://schemas.microsoft.com/office/drawing/2014/main" id="{712A144E-328A-4642-8B45-80B5CD760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21047" b="3200"/>
          <a:stretch/>
        </p:blipFill>
        <p:spPr bwMode="auto">
          <a:xfrm>
            <a:off x="5816607" y="0"/>
            <a:ext cx="1913701" cy="20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458;p68">
            <a:extLst>
              <a:ext uri="{FF2B5EF4-FFF2-40B4-BE49-F238E27FC236}">
                <a16:creationId xmlns:a16="http://schemas.microsoft.com/office/drawing/2014/main" id="{C9B19EAB-AADE-4CD5-BD74-CB1C6B649B5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54177" y="4904031"/>
            <a:ext cx="861126" cy="213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F30F9C-C5D6-4CC9-8FD0-F39CCAEBB4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8316" y="4904951"/>
            <a:ext cx="1457325" cy="2400300"/>
          </a:xfrm>
          <a:prstGeom prst="rect">
            <a:avLst/>
          </a:prstGeom>
        </p:spPr>
      </p:pic>
      <p:sp>
        <p:nvSpPr>
          <p:cNvPr id="30" name="Google Shape;63;p14">
            <a:extLst>
              <a:ext uri="{FF2B5EF4-FFF2-40B4-BE49-F238E27FC236}">
                <a16:creationId xmlns:a16="http://schemas.microsoft.com/office/drawing/2014/main" id="{29C49D9F-13C6-4953-9C3C-66ADBFF7BE15}"/>
              </a:ext>
            </a:extLst>
          </p:cNvPr>
          <p:cNvSpPr txBox="1"/>
          <p:nvPr/>
        </p:nvSpPr>
        <p:spPr>
          <a:xfrm>
            <a:off x="446564" y="7037409"/>
            <a:ext cx="9441715" cy="53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Vincent Pantaloni </a:t>
            </a:r>
            <a:r>
              <a:rPr lang="fr-FR" sz="2400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(</a:t>
            </a:r>
            <a:r>
              <a:rPr lang="fr-FR" sz="1600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@</a:t>
            </a:r>
            <a:r>
              <a:rPr lang="fr-FR" sz="2400" dirty="0" err="1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VPantaloni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 )   #JNAPMEP </a:t>
            </a:r>
            <a:r>
              <a:rPr lang="fr-FR" sz="2400" b="1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fr-FR" sz="2400" dirty="0">
                <a:solidFill>
                  <a:srgbClr val="31B562"/>
                </a:solidFill>
                <a:latin typeface="Ubuntu"/>
                <a:ea typeface="Ubuntu"/>
                <a:cs typeface="Ubuntu"/>
                <a:sym typeface="Ubuntu"/>
              </a:rPr>
              <a:t>🤹🏼‍♀️ </a:t>
            </a:r>
            <a:r>
              <a:rPr lang="fr-FR" sz="2400" b="1" dirty="0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 Ari </a:t>
            </a:r>
            <a:r>
              <a:rPr lang="fr-FR" sz="2400" b="1" dirty="0" err="1">
                <a:solidFill>
                  <a:srgbClr val="097D4D"/>
                </a:solidFill>
                <a:latin typeface="Ubuntu"/>
                <a:ea typeface="Ubuntu"/>
                <a:cs typeface="Ubuntu"/>
                <a:sym typeface="Ubuntu"/>
              </a:rPr>
              <a:t>Dorion</a:t>
            </a:r>
            <a:endParaRPr sz="2400" b="1" dirty="0">
              <a:solidFill>
                <a:srgbClr val="097D4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25E1CB-8C85-46CA-A609-2F71EBD91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50" y="2141888"/>
            <a:ext cx="1614120" cy="82515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2A68A45-65BD-4D19-A42F-51915873C9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7113" y="2308745"/>
            <a:ext cx="1071103" cy="257143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4CA6202-07A6-4A1F-9614-4070F922FA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499" y="3058894"/>
            <a:ext cx="1856645" cy="2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0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Anneaux borroméens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0523B1-4D8B-07A5-4993-6125274C3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31" y="2692001"/>
            <a:ext cx="3665437" cy="3503386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D0A205-4EB1-05F8-E81A-58677DDF1F33}"/>
              </a:ext>
            </a:extLst>
          </p:cNvPr>
          <p:cNvGrpSpPr/>
          <p:nvPr/>
        </p:nvGrpSpPr>
        <p:grpSpPr>
          <a:xfrm>
            <a:off x="7754998" y="1740588"/>
            <a:ext cx="3560907" cy="5392272"/>
            <a:chOff x="260653" y="1716829"/>
            <a:chExt cx="3560907" cy="539227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7D30994-A37C-475F-FE73-858BE9AA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593" y="1716829"/>
              <a:ext cx="1683327" cy="162407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2005016-8B3D-D381-27FC-3B05F011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653" y="3620094"/>
              <a:ext cx="1697267" cy="159968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7C33B-1D07-E1E5-540C-A0C7B1EAF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622" y="5498963"/>
              <a:ext cx="1697267" cy="161013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EE9E255-ADC4-33BA-DDD5-F0377D7A2EDB}"/>
                </a:ext>
              </a:extLst>
            </p:cNvPr>
            <p:cNvSpPr txBox="1"/>
            <p:nvPr/>
          </p:nvSpPr>
          <p:spPr>
            <a:xfrm>
              <a:off x="2047182" y="2171653"/>
              <a:ext cx="12027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fr-FR" sz="2400" dirty="0">
                <a:latin typeface="+mj-lt"/>
                <a:ea typeface="Source Sans Pro ExtraLight" panose="020B030303040302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9FD4BD8-10DA-B9FA-B791-640AA4CD2902}"/>
                </a:ext>
              </a:extLst>
            </p:cNvPr>
            <p:cNvSpPr txBox="1"/>
            <p:nvPr/>
          </p:nvSpPr>
          <p:spPr>
            <a:xfrm>
              <a:off x="2068544" y="4081640"/>
              <a:ext cx="16833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fr-FR" sz="240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28CD84A-8025-7F32-EAFB-D70DFF760440}"/>
                </a:ext>
              </a:extLst>
            </p:cNvPr>
            <p:cNvSpPr txBox="1"/>
            <p:nvPr/>
          </p:nvSpPr>
          <p:spPr>
            <a:xfrm>
              <a:off x="2070773" y="5919034"/>
              <a:ext cx="17507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fr-FR" sz="2400" dirty="0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7A52187A-84F9-A2D6-D155-14FE3BC62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1" y="1563419"/>
            <a:ext cx="2576259" cy="5545681"/>
          </a:xfrm>
          <a:prstGeom prst="rect">
            <a:avLst/>
          </a:prstGeom>
        </p:spPr>
      </p:pic>
      <p:pic>
        <p:nvPicPr>
          <p:cNvPr id="1026" name="Picture 2" descr="File:Triquetra-Vesica.svg">
            <a:extLst>
              <a:ext uri="{FF2B5EF4-FFF2-40B4-BE49-F238E27FC236}">
                <a16:creationId xmlns:a16="http://schemas.microsoft.com/office/drawing/2014/main" id="{45CC851E-8ECD-41F1-B343-1D687B57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5710" y="2490954"/>
            <a:ext cx="3074278" cy="295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5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504000" y="116385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strike="noStrik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Claude E. Shannon</a:t>
            </a:r>
            <a:r>
              <a:rPr lang="fr-FR" sz="4400" dirty="0">
                <a:latin typeface="Ubuntu"/>
                <a:ea typeface="Ubuntu"/>
                <a:cs typeface="Ubuntu"/>
                <a:sym typeface="Ubuntu"/>
              </a:rPr>
              <a:t> (1916-2001)</a:t>
            </a:r>
            <a:endParaRPr sz="4400" strike="noStrik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52" name="Picture 4" descr="https://www.hnf.de/fileadmin/_processed_/csm_Shannon2_MIT_Museum_a27db0c535.jpg">
            <a:extLst>
              <a:ext uri="{FF2B5EF4-FFF2-40B4-BE49-F238E27FC236}">
                <a16:creationId xmlns:a16="http://schemas.microsoft.com/office/drawing/2014/main" id="{30BC7434-3B6E-4D08-811D-BE1C11963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r="535"/>
          <a:stretch/>
        </p:blipFill>
        <p:spPr bwMode="auto">
          <a:xfrm>
            <a:off x="2807" y="1551253"/>
            <a:ext cx="4523157" cy="604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pectrum.ieee.org/image/Mjc0NzYzOA">
            <a:extLst>
              <a:ext uri="{FF2B5EF4-FFF2-40B4-BE49-F238E27FC236}">
                <a16:creationId xmlns:a16="http://schemas.microsoft.com/office/drawing/2014/main" id="{A65FCA04-E030-4305-8A21-95D0381BC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21047" b="3200"/>
          <a:stretch/>
        </p:blipFill>
        <p:spPr bwMode="auto">
          <a:xfrm>
            <a:off x="4525964" y="1551253"/>
            <a:ext cx="5554661" cy="604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CB086EA-CDE9-4CA4-BF4C-8E06A5FB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9" r="5265" b="-1028"/>
          <a:stretch/>
        </p:blipFill>
        <p:spPr bwMode="auto">
          <a:xfrm>
            <a:off x="200630" y="4785652"/>
            <a:ext cx="8141560" cy="27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1AF3936-886F-4318-860E-63313FB6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86" y="36671"/>
            <a:ext cx="3591070" cy="48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DF7037F-FFFC-45A4-9BC3-B1E23478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0" y="1726308"/>
            <a:ext cx="61531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1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strike="noStrike" dirty="0" err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Shannon</a:t>
            </a:r>
            <a:r>
              <a:rPr lang="fr-FR" sz="4400" dirty="0" err="1">
                <a:latin typeface="Ubuntu"/>
                <a:ea typeface="Ubuntu"/>
                <a:cs typeface="Ubuntu"/>
                <a:sym typeface="Ubuntu"/>
              </a:rPr>
              <a:t>’s</a:t>
            </a:r>
            <a:r>
              <a:rPr lang="fr-FR" sz="4400" dirty="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FR" sz="4400" dirty="0" err="1">
                <a:latin typeface="Ubuntu"/>
                <a:ea typeface="Ubuntu"/>
                <a:cs typeface="Ubuntu"/>
                <a:sym typeface="Ubuntu"/>
              </a:rPr>
              <a:t>theorem</a:t>
            </a:r>
            <a:endParaRPr sz="4400" strike="noStrik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504000" y="1658925"/>
            <a:ext cx="5676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latin typeface="Ubuntu"/>
                <a:ea typeface="Ubuntu"/>
                <a:cs typeface="Ubuntu"/>
                <a:sym typeface="Ubuntu"/>
              </a:rPr>
              <a:t>How long does a period last ?</a:t>
            </a:r>
            <a:endParaRPr sz="32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600" y="1860480"/>
            <a:ext cx="2232000" cy="4247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6924600" y="2221650"/>
            <a:ext cx="576000" cy="37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/>
          <p:nvPr/>
        </p:nvSpPr>
        <p:spPr>
          <a:xfrm>
            <a:off x="8990640" y="2501280"/>
            <a:ext cx="576000" cy="31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8798100" y="2221652"/>
            <a:ext cx="576000" cy="38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504000" y="2501275"/>
            <a:ext cx="53028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3200">
                <a:solidFill>
                  <a:schemeClr val="dk1"/>
                </a:solidFill>
              </a:rPr>
              <a:t>Two ways to count: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</a:rPr>
              <a:t>1) Look at the blue ball.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Google Shape;111;p20"/>
              <p:cNvSpPr txBox="1"/>
              <p:nvPr/>
            </p:nvSpPr>
            <p:spPr>
              <a:xfrm>
                <a:off x="504000" y="4556850"/>
                <a:ext cx="5889900" cy="24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dirty="0" err="1">
                    <a:solidFill>
                      <a:schemeClr val="dk1"/>
                    </a:solidFill>
                  </a:rPr>
                  <a:t>We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consider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these</a:t>
                </a:r>
                <a:r>
                  <a:rPr lang="fr-FR" sz="3200" dirty="0">
                    <a:solidFill>
                      <a:schemeClr val="dk1"/>
                    </a:solidFill>
                  </a:rPr>
                  <a:t> times :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ball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flies</a:t>
                </a:r>
                <a:r>
                  <a:rPr lang="fr-FR" sz="3200" dirty="0">
                    <a:solidFill>
                      <a:schemeClr val="dk1"/>
                    </a:solidFill>
                  </a:rPr>
                  <a:t> in the air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ball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stays</a:t>
                </a:r>
                <a:r>
                  <a:rPr lang="fr-FR" sz="3200" dirty="0">
                    <a:solidFill>
                      <a:schemeClr val="dk1"/>
                    </a:solidFill>
                  </a:rPr>
                  <a:t> in the hand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hand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is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empty</a:t>
                </a:r>
                <a:endParaRPr dirty="0"/>
              </a:p>
            </p:txBody>
          </p:sp>
        </mc:Choice>
        <mc:Fallback xmlns="">
          <p:sp>
            <p:nvSpPr>
              <p:cNvPr id="111" name="Google Shape;111;p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556850"/>
                <a:ext cx="5889900" cy="2422200"/>
              </a:xfrm>
              <a:prstGeom prst="rect">
                <a:avLst/>
              </a:prstGeom>
              <a:blipFill>
                <a:blip r:embed="rId4"/>
                <a:stretch>
                  <a:fillRect l="-2692" t="-1511" b="-146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Google Shape;112;p20"/>
          <p:cNvSpPr txBox="1"/>
          <p:nvPr/>
        </p:nvSpPr>
        <p:spPr>
          <a:xfrm>
            <a:off x="504000" y="3512650"/>
            <a:ext cx="46422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</a:rPr>
              <a:t>2) Look at the left hand.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94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Shannon</a:t>
            </a:r>
            <a:r>
              <a:rPr lang="fr-FR" sz="4400">
                <a:latin typeface="Ubuntu"/>
                <a:ea typeface="Ubuntu"/>
                <a:cs typeface="Ubuntu"/>
                <a:sym typeface="Ubuntu"/>
              </a:rPr>
              <a:t>’s theorem</a:t>
            </a:r>
            <a:endParaRPr sz="4400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504000" y="1658925"/>
            <a:ext cx="5676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latin typeface="Ubuntu"/>
                <a:ea typeface="Ubuntu"/>
                <a:cs typeface="Ubuntu"/>
                <a:sym typeface="Ubuntu"/>
              </a:rPr>
              <a:t>How long does a period last ?</a:t>
            </a:r>
            <a:endParaRPr sz="32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600" y="1860480"/>
            <a:ext cx="2232000" cy="424785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Google Shape;120;p21"/>
              <p:cNvSpPr txBox="1"/>
              <p:nvPr/>
            </p:nvSpPr>
            <p:spPr>
              <a:xfrm>
                <a:off x="504000" y="4556850"/>
                <a:ext cx="5889900" cy="24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dirty="0" err="1">
                    <a:solidFill>
                      <a:schemeClr val="dk1"/>
                    </a:solidFill>
                  </a:rPr>
                  <a:t>We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consider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these</a:t>
                </a:r>
                <a:r>
                  <a:rPr lang="fr-FR" sz="3200" dirty="0">
                    <a:solidFill>
                      <a:schemeClr val="dk1"/>
                    </a:solidFill>
                  </a:rPr>
                  <a:t> times :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ball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flies</a:t>
                </a:r>
                <a:r>
                  <a:rPr lang="fr-FR" sz="3200" dirty="0">
                    <a:solidFill>
                      <a:schemeClr val="dk1"/>
                    </a:solidFill>
                  </a:rPr>
                  <a:t> in the air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ball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stays</a:t>
                </a:r>
                <a:r>
                  <a:rPr lang="fr-FR" sz="3200" dirty="0">
                    <a:solidFill>
                      <a:schemeClr val="dk1"/>
                    </a:solidFill>
                  </a:rPr>
                  <a:t> in the hand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hand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is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empty</a:t>
                </a:r>
                <a:endParaRPr dirty="0"/>
              </a:p>
            </p:txBody>
          </p:sp>
        </mc:Choice>
        <mc:Fallback xmlns="">
          <p:sp>
            <p:nvSpPr>
              <p:cNvPr id="120" name="Google Shape;120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556850"/>
                <a:ext cx="5889900" cy="2422200"/>
              </a:xfrm>
              <a:prstGeom prst="rect">
                <a:avLst/>
              </a:prstGeom>
              <a:blipFill>
                <a:blip r:embed="rId4"/>
                <a:stretch>
                  <a:fillRect l="-2692" t="-1511" b="-146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Google Shape;121;p21"/>
          <p:cNvSpPr txBox="1"/>
          <p:nvPr/>
        </p:nvSpPr>
        <p:spPr>
          <a:xfrm>
            <a:off x="504000" y="2528450"/>
            <a:ext cx="55299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</a:rPr>
              <a:t>What equality do we get ?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21"/>
              <p:cNvSpPr txBox="1"/>
              <p:nvPr/>
            </p:nvSpPr>
            <p:spPr>
              <a:xfrm>
                <a:off x="504000" y="3157900"/>
                <a:ext cx="4869300" cy="8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32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3200" b="1" i="1" dirty="0" err="1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fr-FR" sz="3200" b="1" i="1" dirty="0" err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200" b="1" i="1" dirty="0" err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3200" b="1" i="1" dirty="0" err="1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sz="3200" b="1" i="1" dirty="0" err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200" b="1" i="1" dirty="0" err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122" name="Google Shape;122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3157900"/>
                <a:ext cx="4869300" cy="862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Shannon</a:t>
            </a:r>
            <a:r>
              <a:rPr lang="fr-FR" sz="4400">
                <a:latin typeface="Ubuntu"/>
                <a:ea typeface="Ubuntu"/>
                <a:cs typeface="Ubuntu"/>
                <a:sym typeface="Ubuntu"/>
              </a:rPr>
              <a:t>’s theorem</a:t>
            </a:r>
            <a:endParaRPr sz="4400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600" y="1860480"/>
            <a:ext cx="2232000" cy="424785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Google Shape;130;p22"/>
              <p:cNvSpPr txBox="1"/>
              <p:nvPr/>
            </p:nvSpPr>
            <p:spPr>
              <a:xfrm>
                <a:off x="504000" y="4556850"/>
                <a:ext cx="5889900" cy="24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dirty="0" err="1">
                    <a:solidFill>
                      <a:schemeClr val="dk1"/>
                    </a:solidFill>
                  </a:rPr>
                  <a:t>We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consider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these</a:t>
                </a:r>
                <a:r>
                  <a:rPr lang="fr-FR" sz="3200" dirty="0">
                    <a:solidFill>
                      <a:schemeClr val="dk1"/>
                    </a:solidFill>
                  </a:rPr>
                  <a:t> times :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ball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flies</a:t>
                </a:r>
                <a:r>
                  <a:rPr lang="fr-FR" sz="3200" dirty="0">
                    <a:solidFill>
                      <a:schemeClr val="dk1"/>
                    </a:solidFill>
                  </a:rPr>
                  <a:t> in the air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ball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stays</a:t>
                </a:r>
                <a:r>
                  <a:rPr lang="fr-FR" sz="3200" dirty="0">
                    <a:solidFill>
                      <a:schemeClr val="dk1"/>
                    </a:solidFill>
                  </a:rPr>
                  <a:t> in the hand</a:t>
                </a:r>
                <a:endParaRPr sz="32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fr-FR" sz="3200" dirty="0">
                    <a:solidFill>
                      <a:schemeClr val="dk1"/>
                    </a:solidFill>
                  </a:rPr>
                  <a:t>=time a hand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is</a:t>
                </a:r>
                <a:r>
                  <a:rPr lang="fr-FR" sz="3200" dirty="0">
                    <a:solidFill>
                      <a:schemeClr val="dk1"/>
                    </a:solidFill>
                  </a:rPr>
                  <a:t> </a:t>
                </a:r>
                <a:r>
                  <a:rPr lang="fr-FR" sz="3200" dirty="0" err="1">
                    <a:solidFill>
                      <a:schemeClr val="dk1"/>
                    </a:solidFill>
                  </a:rPr>
                  <a:t>empty</a:t>
                </a:r>
                <a:endParaRPr dirty="0"/>
              </a:p>
            </p:txBody>
          </p:sp>
        </mc:Choice>
        <mc:Fallback xmlns="">
          <p:sp>
            <p:nvSpPr>
              <p:cNvPr id="130" name="Google Shape;130;p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556850"/>
                <a:ext cx="5889900" cy="2422200"/>
              </a:xfrm>
              <a:prstGeom prst="rect">
                <a:avLst/>
              </a:prstGeom>
              <a:blipFill>
                <a:blip r:embed="rId4"/>
                <a:stretch>
                  <a:fillRect l="-2692" t="-1511" b="-146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617BF0C-5D4F-46ED-8DB9-BE3231CFC4B3}"/>
                  </a:ext>
                </a:extLst>
              </p:cNvPr>
              <p:cNvSpPr/>
              <p:nvPr/>
            </p:nvSpPr>
            <p:spPr>
              <a:xfrm>
                <a:off x="1412427" y="2645834"/>
                <a:ext cx="3627885" cy="1390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ar-AE" sz="4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4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617BF0C-5D4F-46ED-8DB9-BE3231CFC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427" y="2645834"/>
                <a:ext cx="3627885" cy="13907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Shannon's theorem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Google Shape;144;p24"/>
              <p:cNvSpPr txBox="1"/>
              <p:nvPr/>
            </p:nvSpPr>
            <p:spPr>
              <a:xfrm>
                <a:off x="412250" y="1849800"/>
                <a:ext cx="8870100" cy="2053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ar-AE" sz="4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3600" dirty="0">
                  <a:solidFill>
                    <a:schemeClr val="hlink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br>
                  <a:rPr lang="fr-FR" sz="3600" dirty="0">
                    <a:solidFill>
                      <a:schemeClr val="hlink"/>
                    </a:solidFill>
                  </a:rPr>
                </a:br>
                <a:r>
                  <a:rPr lang="fr-FR" sz="3600" dirty="0">
                    <a:solidFill>
                      <a:schemeClr val="hlink"/>
                    </a:solidFill>
                  </a:rPr>
                  <a:t>That </a:t>
                </a:r>
                <a:r>
                  <a:rPr lang="fr-FR" sz="3600" dirty="0" err="1">
                    <a:solidFill>
                      <a:schemeClr val="hlink"/>
                    </a:solidFill>
                  </a:rPr>
                  <a:t>was</a:t>
                </a:r>
                <a:r>
                  <a:rPr lang="fr-FR" sz="3600" dirty="0">
                    <a:solidFill>
                      <a:schemeClr val="hlink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fr-FR" sz="3600" i="1" dirty="0" smtClean="0">
                        <a:solidFill>
                          <a:schemeClr val="hlink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3600" dirty="0">
                    <a:solidFill>
                      <a:schemeClr val="hlink"/>
                    </a:solidFill>
                  </a:rPr>
                  <a:t>=3 </a:t>
                </a:r>
                <a:r>
                  <a:rPr lang="fr-FR" sz="3600" dirty="0" err="1">
                    <a:solidFill>
                      <a:schemeClr val="hlink"/>
                    </a:solidFill>
                  </a:rPr>
                  <a:t>balls</a:t>
                </a:r>
                <a:r>
                  <a:rPr lang="fr-FR" sz="3600" dirty="0">
                    <a:solidFill>
                      <a:schemeClr val="hlin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3600" i="1" dirty="0" smtClean="0">
                        <a:solidFill>
                          <a:schemeClr val="hlink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fr-FR" sz="3600" dirty="0">
                    <a:solidFill>
                      <a:schemeClr val="hlink"/>
                    </a:solidFill>
                  </a:rPr>
                  <a:t>=2… hands</a:t>
                </a:r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4" name="Google Shape;144;p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50" y="1849800"/>
                <a:ext cx="8870100" cy="2053028"/>
              </a:xfrm>
              <a:prstGeom prst="rect">
                <a:avLst/>
              </a:prstGeom>
              <a:blipFill>
                <a:blip r:embed="rId3"/>
                <a:stretch>
                  <a:fillRect t="-16320" b="-9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Google Shape;145;p24"/>
          <p:cNvSpPr txBox="1"/>
          <p:nvPr/>
        </p:nvSpPr>
        <p:spPr>
          <a:xfrm>
            <a:off x="803300" y="4103338"/>
            <a:ext cx="80880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4800" dirty="0">
                <a:solidFill>
                  <a:srgbClr val="FF0000"/>
                </a:solidFill>
              </a:rPr>
              <a:t>More </a:t>
            </a:r>
            <a:r>
              <a:rPr lang="fr-FR" sz="4800" dirty="0" err="1">
                <a:solidFill>
                  <a:srgbClr val="FF0000"/>
                </a:solidFill>
              </a:rPr>
              <a:t>generally</a:t>
            </a:r>
            <a:r>
              <a:rPr lang="fr-FR" sz="4800" dirty="0">
                <a:solidFill>
                  <a:srgbClr val="FF0000"/>
                </a:solidFill>
              </a:rPr>
              <a:t>:</a:t>
            </a:r>
            <a:endParaRPr sz="4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Google Shape;146;p24"/>
              <p:cNvSpPr txBox="1"/>
              <p:nvPr/>
            </p:nvSpPr>
            <p:spPr>
              <a:xfrm>
                <a:off x="803300" y="5208900"/>
                <a:ext cx="8088000" cy="94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60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fr-FR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fr-FR" sz="6000" i="1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ar-AE" sz="6000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46" name="Google Shape;146;p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00" y="5208900"/>
                <a:ext cx="8088000" cy="943500"/>
              </a:xfrm>
              <a:prstGeom prst="rect">
                <a:avLst/>
              </a:prstGeom>
              <a:blipFill>
                <a:blip r:embed="rId4"/>
                <a:stretch>
                  <a:fillRect b="-9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Google Shape;147;p24"/>
          <p:cNvSpPr/>
          <p:nvPr/>
        </p:nvSpPr>
        <p:spPr>
          <a:xfrm>
            <a:off x="7483250" y="2984586"/>
            <a:ext cx="1799100" cy="9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504000" y="277200"/>
            <a:ext cx="9071640" cy="1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Qu’est-ce que jongler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132305-4EA4-4E6E-9AD7-63AFA75C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820" y="2465301"/>
            <a:ext cx="38100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/>
        </p:nvSpPr>
        <p:spPr>
          <a:xfrm>
            <a:off x="504000" y="24995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Shannon's theorem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Google Shape;153;p25"/>
              <p:cNvSpPr txBox="1"/>
              <p:nvPr/>
            </p:nvSpPr>
            <p:spPr>
              <a:xfrm>
                <a:off x="504000" y="1498570"/>
                <a:ext cx="8870040" cy="566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fr-FR" sz="6000" b="0" strike="noStrik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ar-AE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𝑓</m:t>
                          </m:r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num>
                        <m:den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𝑒</m:t>
                          </m:r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den>
                      </m:f>
                      <m:r>
                        <a:rPr lang="fr-FR" sz="5400" b="0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𝐵</m:t>
                          </m:r>
                        </m:num>
                        <m:den>
                          <m:r>
                            <a:rPr lang="fr-FR" sz="5400" b="0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ar-AE" sz="5400" b="0" strike="noStrike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Where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𝑓</m:t>
                    </m:r>
                  </m:oMath>
                </a14:m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=flight time of one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ball</a:t>
                </a:r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𝑑</m:t>
                    </m:r>
                  </m:oMath>
                </a14:m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=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dwell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time (time a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ball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stays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in a hand)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𝑒</m:t>
                    </m:r>
                  </m:oMath>
                </a14:m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=time a hand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empty</a:t>
                </a:r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𝐵</m:t>
                    </m:r>
                  </m:oMath>
                </a14:m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=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number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of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balls</a:t>
                </a:r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fr-FR" sz="32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𝐻</m:t>
                    </m:r>
                  </m:oMath>
                </a14:m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=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number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of hands (!)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3" name="Google Shape;153;p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498570"/>
                <a:ext cx="8870040" cy="5663520"/>
              </a:xfrm>
              <a:prstGeom prst="rect">
                <a:avLst/>
              </a:prstGeom>
              <a:blipFill>
                <a:blip r:embed="rId3"/>
                <a:stretch>
                  <a:fillRect l="-2818" b="-6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8C9490B-4784-43D9-9E65-3F8687395DCC}"/>
              </a:ext>
            </a:extLst>
          </p:cNvPr>
          <p:cNvSpPr/>
          <p:nvPr/>
        </p:nvSpPr>
        <p:spPr>
          <a:xfrm>
            <a:off x="2363055" y="472611"/>
            <a:ext cx="5354513" cy="3041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Shannon's theorem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Google Shape;183;p30"/>
              <p:cNvSpPr txBox="1"/>
              <p:nvPr/>
            </p:nvSpPr>
            <p:spPr>
              <a:xfrm>
                <a:off x="504000" y="1952091"/>
                <a:ext cx="8870040" cy="2989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Let’s set </a:t>
                </a:r>
                <a14:m>
                  <m:oMath xmlns:m="http://schemas.openxmlformats.org/officeDocument/2006/math">
                    <m:r>
                      <a:rPr lang="fr-FR" sz="3200" b="0" i="1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𝐻</m:t>
                    </m:r>
                    <m:r>
                      <a:rPr lang="fr-FR" sz="3200" b="0" i="1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=</m:t>
                    </m:r>
                    <m:r>
                      <a:rPr lang="fr-FR" sz="3200" b="0" i="1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2</m:t>
                    </m:r>
                    <m:r>
                      <a:rPr lang="fr-FR" sz="3200" b="0" i="0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.</m:t>
                    </m:r>
                  </m:oMath>
                </a14:m>
                <a:b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Make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0" i="1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𝑓</m:t>
                    </m:r>
                  </m:oMath>
                </a14:m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the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subject</a:t>
                </a: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of the </a:t>
                </a:r>
                <a:r>
                  <a:rPr lang="fr-FR" sz="32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equation</a:t>
                </a:r>
                <a:r>
                  <a:rPr lang="fr-FR" sz="3200" dirty="0"/>
                  <a:t> :</a:t>
                </a:r>
              </a:p>
              <a:p>
                <a:pPr lvl="0"/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fr-FR" sz="4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fr-FR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fr-FR" sz="32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To </a:t>
                </a:r>
                <a:r>
                  <a:rPr lang="fr-FR" sz="3200" b="1" strike="noStrike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juggle</a:t>
                </a:r>
                <a:r>
                  <a:rPr lang="fr-FR" sz="32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more </a:t>
                </a:r>
                <a:r>
                  <a:rPr lang="fr-FR" sz="3200" b="1" strike="noStrike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balls</a:t>
                </a:r>
                <a:r>
                  <a:rPr lang="fr-FR" sz="32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fr-FR" sz="3200" b="1" strike="noStrike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they</a:t>
                </a:r>
                <a:r>
                  <a:rPr lang="fr-FR" sz="32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fr-FR" sz="3200" b="1" strike="noStrike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need</a:t>
                </a:r>
                <a:r>
                  <a:rPr lang="fr-FR" sz="32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to </a:t>
                </a:r>
                <a:r>
                  <a:rPr lang="fr-FR" sz="3200" b="1" strike="noStrike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fly</a:t>
                </a:r>
                <a:r>
                  <a:rPr lang="fr-FR" sz="32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longer.</a:t>
                </a:r>
                <a:r>
                  <a:rPr lang="fr-FR" sz="40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br>
                  <a: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3" name="Google Shape;183;p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952091"/>
                <a:ext cx="8870040" cy="2989780"/>
              </a:xfrm>
              <a:prstGeom prst="rect">
                <a:avLst/>
              </a:prstGeom>
              <a:blipFill>
                <a:blip r:embed="rId3"/>
                <a:stretch>
                  <a:fillRect l="-2818" t="-18534" r="-2199" b="-81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8370F6F-3FE0-4672-A6E0-567E2A213B2B}"/>
                  </a:ext>
                </a:extLst>
              </p:cNvPr>
              <p:cNvSpPr txBox="1"/>
              <p:nvPr/>
            </p:nvSpPr>
            <p:spPr>
              <a:xfrm>
                <a:off x="2630530" y="4881761"/>
                <a:ext cx="4818580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sz="3600" b="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8370F6F-3FE0-4672-A6E0-567E2A213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530" y="4881761"/>
                <a:ext cx="4818580" cy="1125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14585C2-11E5-4DCC-B396-EFFE45102B01}"/>
                  </a:ext>
                </a:extLst>
              </p:cNvPr>
              <p:cNvSpPr/>
              <p:nvPr/>
            </p:nvSpPr>
            <p:spPr>
              <a:xfrm>
                <a:off x="2800422" y="6128879"/>
                <a:ext cx="5285340" cy="1129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3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ar-AE" sz="3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𝑒𝐵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14585C2-11E5-4DCC-B396-EFFE45102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22" y="6128879"/>
                <a:ext cx="5285340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5598EDE3-279C-4663-8127-DD115182E176}"/>
              </a:ext>
            </a:extLst>
          </p:cNvPr>
          <p:cNvGrpSpPr/>
          <p:nvPr/>
        </p:nvGrpSpPr>
        <p:grpSpPr>
          <a:xfrm>
            <a:off x="7449110" y="4021377"/>
            <a:ext cx="2393200" cy="2672239"/>
            <a:chOff x="7449110" y="4021377"/>
            <a:chExt cx="2393200" cy="26722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223937B-C44E-442C-8891-795CA0FBD432}"/>
                    </a:ext>
                  </a:extLst>
                </p:cNvPr>
                <p:cNvSpPr txBox="1"/>
                <p:nvPr/>
              </p:nvSpPr>
              <p:spPr>
                <a:xfrm flipH="1">
                  <a:off x="7449110" y="4021377"/>
                  <a:ext cx="2393200" cy="1200329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sz="3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3600" b="0" i="0" smtClean="0">
                            <a:latin typeface="Cambria Math" panose="02040503050406030204" pitchFamily="18" charset="0"/>
                          </a:rPr>
                          <m:t>cro</m:t>
                        </m:r>
                        <m:r>
                          <a:rPr lang="fr-FR" sz="3600" b="0" i="0" smtClean="0">
                            <a:latin typeface="Cambria Math" panose="02040503050406030204" pitchFamily="18" charset="0"/>
                          </a:rPr>
                          <m:t>î</m:t>
                        </m:r>
                        <m:r>
                          <m:rPr>
                            <m:sty m:val="p"/>
                          </m:rPr>
                          <a:rPr lang="fr-FR" sz="3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sz="3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3600" b="0" i="0" smtClean="0">
                            <a:latin typeface="Cambria Math" panose="02040503050406030204" pitchFamily="18" charset="0"/>
                          </a:rPr>
                          <m:t>avec</m:t>
                        </m:r>
                      </m:oMath>
                    </m:oMathPara>
                  </a14:m>
                  <a:endParaRPr lang="fr-FR" sz="3600" b="0" i="0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fr-FR" sz="3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3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3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FR" sz="3600" b="0" i="0" smtClean="0">
                          <a:latin typeface="Cambria Math" panose="02040503050406030204" pitchFamily="18" charset="0"/>
                        </a:rPr>
                        <m:t>et</m:t>
                      </m:r>
                      <m:r>
                        <a:rPr lang="fr-FR" sz="3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sz="36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fr-FR" sz="3600" dirty="0"/>
                    <a:t> </a:t>
                  </a: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223937B-C44E-442C-8891-795CA0FBD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449110" y="4021377"/>
                  <a:ext cx="2393200" cy="12003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Connecteur : en angle 8">
              <a:extLst>
                <a:ext uri="{FF2B5EF4-FFF2-40B4-BE49-F238E27FC236}">
                  <a16:creationId xmlns:a16="http://schemas.microsoft.com/office/drawing/2014/main" id="{2954D9A1-079D-4827-9640-BA0C2B1A3701}"/>
                </a:ext>
              </a:extLst>
            </p:cNvPr>
            <p:cNvCxnSpPr>
              <a:cxnSpLocks/>
              <a:stCxn id="4" idx="2"/>
              <a:endCxn id="3" idx="3"/>
            </p:cNvCxnSpPr>
            <p:nvPr/>
          </p:nvCxnSpPr>
          <p:spPr>
            <a:xfrm rot="5400000">
              <a:off x="7629781" y="5677687"/>
              <a:ext cx="1471911" cy="559948"/>
            </a:xfrm>
            <a:prstGeom prst="bent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57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00;p33">
                <a:extLst>
                  <a:ext uri="{FF2B5EF4-FFF2-40B4-BE49-F238E27FC236}">
                    <a16:creationId xmlns:a16="http://schemas.microsoft.com/office/drawing/2014/main" id="{FD3CCF41-7E78-40F5-8E42-C9F1E1716E46}"/>
                  </a:ext>
                </a:extLst>
              </p:cNvPr>
              <p:cNvSpPr txBox="1"/>
              <p:nvPr/>
            </p:nvSpPr>
            <p:spPr>
              <a:xfrm>
                <a:off x="504000" y="301320"/>
                <a:ext cx="9071640" cy="1262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4400" dirty="0"/>
                  <a:t>À 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quelle hauteur </a:t>
                </a:r>
                <a14:m>
                  <m:oMath xmlns:m="http://schemas.openxmlformats.org/officeDocument/2006/math">
                    <m:r>
                      <a:rPr lang="fr-FR" sz="44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faut-il lancer </a:t>
                </a:r>
                <a:r>
                  <a:rPr lang="fr-FR" sz="4400" dirty="0"/>
                  <a:t>chacune des </a:t>
                </a:r>
                <a14:m>
                  <m:oMath xmlns:m="http://schemas.openxmlformats.org/officeDocument/2006/math">
                    <m:r>
                      <a:rPr lang="fr-FR" sz="4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4400" dirty="0"/>
                  <a:t> b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alles ? </a:t>
                </a:r>
                <a:endParaRPr sz="4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200;p33">
                <a:extLst>
                  <a:ext uri="{FF2B5EF4-FFF2-40B4-BE49-F238E27FC236}">
                    <a16:creationId xmlns:a16="http://schemas.microsoft.com/office/drawing/2014/main" id="{FD3CCF41-7E78-40F5-8E42-C9F1E171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301320"/>
                <a:ext cx="9071640" cy="1262160"/>
              </a:xfrm>
              <a:prstGeom prst="rect">
                <a:avLst/>
              </a:prstGeom>
              <a:blipFill>
                <a:blip r:embed="rId4"/>
                <a:stretch>
                  <a:fillRect t="-16908" b="-29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D3219797-B76A-4498-B910-99FEC1418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473" y="2221895"/>
            <a:ext cx="4744693" cy="53377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00;p33">
                <a:extLst>
                  <a:ext uri="{FF2B5EF4-FFF2-40B4-BE49-F238E27FC236}">
                    <a16:creationId xmlns:a16="http://schemas.microsoft.com/office/drawing/2014/main" id="{FD3CCF41-7E78-40F5-8E42-C9F1E1716E46}"/>
                  </a:ext>
                </a:extLst>
              </p:cNvPr>
              <p:cNvSpPr txBox="1"/>
              <p:nvPr/>
            </p:nvSpPr>
            <p:spPr>
              <a:xfrm>
                <a:off x="504000" y="301320"/>
                <a:ext cx="9071640" cy="1262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4400" dirty="0"/>
                  <a:t>À 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quelle hauteur </a:t>
                </a:r>
                <a14:m>
                  <m:oMath xmlns:m="http://schemas.openxmlformats.org/officeDocument/2006/math">
                    <m:r>
                      <a:rPr lang="fr-FR" sz="44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faut-il lancer </a:t>
                </a:r>
                <a:r>
                  <a:rPr lang="fr-FR" sz="4400" dirty="0"/>
                  <a:t>chacune des </a:t>
                </a:r>
                <a14:m>
                  <m:oMath xmlns:m="http://schemas.openxmlformats.org/officeDocument/2006/math">
                    <m:r>
                      <a:rPr lang="fr-FR" sz="4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4400" dirty="0"/>
                  <a:t> b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alles ? </a:t>
                </a:r>
                <a:endParaRPr sz="4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200;p33">
                <a:extLst>
                  <a:ext uri="{FF2B5EF4-FFF2-40B4-BE49-F238E27FC236}">
                    <a16:creationId xmlns:a16="http://schemas.microsoft.com/office/drawing/2014/main" id="{FD3CCF41-7E78-40F5-8E42-C9F1E171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301320"/>
                <a:ext cx="9071640" cy="1262160"/>
              </a:xfrm>
              <a:prstGeom prst="rect">
                <a:avLst/>
              </a:prstGeom>
              <a:blipFill>
                <a:blip r:embed="rId4"/>
                <a:stretch>
                  <a:fillRect t="-16908" b="-29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D3219797-B76A-4498-B910-99FEC1418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473" y="2221895"/>
            <a:ext cx="4744693" cy="53377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1FA050-DA9E-4BE9-B2A6-1DFA0CF31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473" y="2221895"/>
            <a:ext cx="4744693" cy="53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9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Google Shape;200;p33"/>
              <p:cNvSpPr txBox="1"/>
              <p:nvPr/>
            </p:nvSpPr>
            <p:spPr>
              <a:xfrm>
                <a:off x="504000" y="301320"/>
                <a:ext cx="9071640" cy="1262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4400" dirty="0"/>
                  <a:t>À 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quelle hauteur </a:t>
                </a:r>
                <a14:m>
                  <m:oMath xmlns:m="http://schemas.openxmlformats.org/officeDocument/2006/math">
                    <m:r>
                      <a:rPr lang="fr-FR" sz="44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faut-il lancer </a:t>
                </a:r>
                <a:r>
                  <a:rPr lang="fr-FR" sz="4400" dirty="0"/>
                  <a:t>chacune des </a:t>
                </a:r>
                <a14:m>
                  <m:oMath xmlns:m="http://schemas.openxmlformats.org/officeDocument/2006/math">
                    <m:r>
                      <a:rPr lang="fr-FR" sz="4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4400" dirty="0"/>
                  <a:t> b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alles ? </a:t>
                </a:r>
                <a:endParaRPr sz="4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0" name="Google Shape;200;p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301320"/>
                <a:ext cx="9071640" cy="1262160"/>
              </a:xfrm>
              <a:prstGeom prst="rect">
                <a:avLst/>
              </a:prstGeom>
              <a:blipFill>
                <a:blip r:embed="rId3"/>
                <a:stretch>
                  <a:fillRect t="-16908" b="-29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Google Shape;201;p33"/>
              <p:cNvSpPr txBox="1"/>
              <p:nvPr/>
            </p:nvSpPr>
            <p:spPr>
              <a:xfrm>
                <a:off x="428234" y="2022553"/>
                <a:ext cx="8870040" cy="4384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600" dirty="0"/>
                  <a:t>Fixons les temps </a:t>
                </a:r>
                <a14:m>
                  <m:oMath xmlns:m="http://schemas.openxmlformats.org/officeDocument/2006/math">
                    <m:r>
                      <a:rPr lang="fr-FR" sz="36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3600" dirty="0"/>
                  <a:t> et </a:t>
                </a:r>
                <a14:m>
                  <m:oMath xmlns:m="http://schemas.openxmlformats.org/officeDocument/2006/math">
                    <m:r>
                      <a:rPr lang="fr-FR" sz="36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fr-FR" sz="3600" dirty="0"/>
                  <a:t> égaux à 0,25 s.</a:t>
                </a:r>
              </a:p>
              <a:p>
                <a:pPr lvl="0"/>
                <a:r>
                  <a:rPr lang="fr-FR" sz="2400" dirty="0"/>
                  <a:t> </a:t>
                </a:r>
                <a:endParaRPr lang="fr-FR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ar-AE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ar-AE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ar-AE" sz="3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ar-AE" sz="3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sz="36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sz="3600" dirty="0"/>
              </a:p>
              <a:p>
                <a:endParaRPr lang="ar-AE" sz="3600" dirty="0"/>
              </a:p>
              <a:p>
                <a:pPr lvl="0" algn="ctr"/>
                <a:r>
                  <a:rPr lang="fr-FR" sz="3600" b="1" dirty="0"/>
                  <a:t>devient :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ar-AE"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1" name="Google Shape;201;p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34" y="2022553"/>
                <a:ext cx="8870040" cy="4384440"/>
              </a:xfrm>
              <a:prstGeom prst="rect">
                <a:avLst/>
              </a:prstGeom>
              <a:blipFill>
                <a:blip r:embed="rId4"/>
                <a:stretch>
                  <a:fillRect l="-30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8FDEB19A-63D7-4032-B850-885222BF6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416" y="5669773"/>
            <a:ext cx="2651990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Google Shape;200;p33"/>
              <p:cNvSpPr txBox="1"/>
              <p:nvPr/>
            </p:nvSpPr>
            <p:spPr>
              <a:xfrm>
                <a:off x="504000" y="270498"/>
                <a:ext cx="9071640" cy="1262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4400" dirty="0"/>
                  <a:t>À 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quelle hauteur </a:t>
                </a:r>
                <a14:m>
                  <m:oMath xmlns:m="http://schemas.openxmlformats.org/officeDocument/2006/math">
                    <m:r>
                      <a:rPr lang="fr-FR" sz="44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faut-il lancer </a:t>
                </a:r>
                <a:r>
                  <a:rPr lang="fr-FR" sz="4400" dirty="0"/>
                  <a:t>chacune des </a:t>
                </a:r>
                <a14:m>
                  <m:oMath xmlns:m="http://schemas.openxmlformats.org/officeDocument/2006/math">
                    <m:r>
                      <a:rPr lang="fr-FR" sz="4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4400" dirty="0"/>
                  <a:t> b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alles ? </a:t>
                </a:r>
                <a:endParaRPr sz="4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0" name="Google Shape;200;p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270498"/>
                <a:ext cx="9071640" cy="1262160"/>
              </a:xfrm>
              <a:prstGeom prst="rect">
                <a:avLst/>
              </a:prstGeom>
              <a:blipFill>
                <a:blip r:embed="rId3"/>
                <a:stretch>
                  <a:fillRect t="-16908" b="-29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Google Shape;201;p33"/>
              <p:cNvSpPr txBox="1"/>
              <p:nvPr/>
            </p:nvSpPr>
            <p:spPr>
              <a:xfrm>
                <a:off x="407685" y="2034283"/>
                <a:ext cx="8870040" cy="1262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600" b="1" dirty="0">
                    <a:solidFill>
                      <a:srgbClr val="FF0000"/>
                    </a:solidFill>
                  </a:rPr>
                  <a:t>Shannon : </a:t>
                </a:r>
                <a14:m>
                  <m:oMath xmlns:m="http://schemas.openxmlformats.org/officeDocument/2006/math"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32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1" name="Google Shape;201;p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85" y="2034283"/>
                <a:ext cx="8870040" cy="1262160"/>
              </a:xfrm>
              <a:prstGeom prst="rect">
                <a:avLst/>
              </a:prstGeom>
              <a:blipFill>
                <a:blip r:embed="rId4"/>
                <a:stretch>
                  <a:fillRect l="-31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CE5CAF1-2F0D-4A43-A93E-210F023793DF}"/>
                  </a:ext>
                </a:extLst>
              </p:cNvPr>
              <p:cNvSpPr txBox="1"/>
              <p:nvPr/>
            </p:nvSpPr>
            <p:spPr>
              <a:xfrm>
                <a:off x="3421640" y="5165426"/>
                <a:ext cx="459254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  <m:sup>
                          <m:r>
                            <a:rPr lang="fr-FR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32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fr-FR" sz="3200" b="1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CE5CAF1-2F0D-4A43-A93E-210F02379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640" y="5165426"/>
                <a:ext cx="4592548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7213372-E536-4C6C-8BB7-DCFDB59A077A}"/>
                  </a:ext>
                </a:extLst>
              </p:cNvPr>
              <p:cNvSpPr txBox="1"/>
              <p:nvPr/>
            </p:nvSpPr>
            <p:spPr>
              <a:xfrm>
                <a:off x="4161379" y="6400532"/>
                <a:ext cx="459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3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fr-FR" sz="36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7213372-E536-4C6C-8BB7-DCFDB59A0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379" y="6400532"/>
                <a:ext cx="4592548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CF3413B-BA09-46D3-A9D0-398E30A35B7F}"/>
                  </a:ext>
                </a:extLst>
              </p:cNvPr>
              <p:cNvSpPr txBox="1"/>
              <p:nvPr/>
            </p:nvSpPr>
            <p:spPr>
              <a:xfrm>
                <a:off x="3144239" y="4147903"/>
                <a:ext cx="459254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ad>
                        <m:radPr>
                          <m:degHide m:val="on"/>
                          <m:ctrlPr>
                            <a:rPr lang="fr-FR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</m:rad>
                      <m:r>
                        <a:rPr lang="fr-FR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3200" b="1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CF3413B-BA09-46D3-A9D0-398E30A35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239" y="4147903"/>
                <a:ext cx="4592548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184867-D946-4E59-9D63-839192850692}"/>
                  </a:ext>
                </a:extLst>
              </p:cNvPr>
              <p:cNvSpPr/>
              <p:nvPr/>
            </p:nvSpPr>
            <p:spPr>
              <a:xfrm>
                <a:off x="407686" y="3130381"/>
                <a:ext cx="5621424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fr-FR" sz="3600" b="1" dirty="0">
                    <a:solidFill>
                      <a:schemeClr val="accent1"/>
                    </a:solidFill>
                  </a:rPr>
                  <a:t>Galilée :    </a:t>
                </a:r>
                <a14:m>
                  <m:oMath xmlns:m="http://schemas.openxmlformats.org/officeDocument/2006/math">
                    <m:r>
                      <a:rPr lang="fr-F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ad>
                      <m:radPr>
                        <m:degHide m:val="on"/>
                        <m:ctrlPr>
                          <a:rPr lang="fr-FR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rad>
                  </m:oMath>
                </a14:m>
                <a:endParaRPr lang="fr-FR" sz="3600" b="1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184867-D946-4E59-9D63-839192850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86" y="3130381"/>
                <a:ext cx="5621424" cy="704295"/>
              </a:xfrm>
              <a:prstGeom prst="rect">
                <a:avLst/>
              </a:prstGeom>
              <a:blipFill>
                <a:blip r:embed="rId8"/>
                <a:stretch>
                  <a:fillRect l="-3362" t="-6087" b="-32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Google Shape;200;p33"/>
              <p:cNvSpPr txBox="1"/>
              <p:nvPr/>
            </p:nvSpPr>
            <p:spPr>
              <a:xfrm>
                <a:off x="504000" y="208853"/>
                <a:ext cx="9071640" cy="1262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4400" dirty="0"/>
                  <a:t>À 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quelle hauteur </a:t>
                </a:r>
                <a14:m>
                  <m:oMath xmlns:m="http://schemas.openxmlformats.org/officeDocument/2006/math">
                    <m:r>
                      <a:rPr lang="fr-FR" sz="4400" b="0" i="1" strike="noStrike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faut-il lancer </a:t>
                </a:r>
                <a:r>
                  <a:rPr lang="fr-FR" sz="4400" dirty="0"/>
                  <a:t>chacune des </a:t>
                </a:r>
                <a14:m>
                  <m:oMath xmlns:m="http://schemas.openxmlformats.org/officeDocument/2006/math">
                    <m:r>
                      <a:rPr lang="fr-FR" sz="4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4400" dirty="0"/>
                  <a:t> b</a:t>
                </a:r>
                <a:r>
                  <a:rPr lang="fr-FR" sz="44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alles ? </a:t>
                </a:r>
                <a:endParaRPr sz="4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0" name="Google Shape;200;p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208853"/>
                <a:ext cx="9071640" cy="1262160"/>
              </a:xfrm>
              <a:prstGeom prst="rect">
                <a:avLst/>
              </a:prstGeom>
              <a:blipFill>
                <a:blip r:embed="rId3"/>
                <a:stretch>
                  <a:fillRect t="-16908" b="-29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38A74980-E638-452C-A253-C5C0C6F79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34" y="1621979"/>
            <a:ext cx="9071640" cy="601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504000" y="225829"/>
            <a:ext cx="9071640" cy="1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Comment décrire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une figure de jonglage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" name="Google Shape;76;p16" descr="File:3-ball cascade movie.gif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51" y="2440923"/>
            <a:ext cx="4230375" cy="43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CC0111-4402-43A9-91E0-8DD6F2A051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56"/>
          <a:stretch/>
        </p:blipFill>
        <p:spPr>
          <a:xfrm>
            <a:off x="6766560" y="1780427"/>
            <a:ext cx="2809080" cy="54753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360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 txBox="1"/>
          <p:nvPr/>
        </p:nvSpPr>
        <p:spPr>
          <a:xfrm>
            <a:off x="432000" y="1378028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s'intéresse maintenant à une technique de codage des types de jonglage.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1985 trois groupes d'étudiants anglais et américains sont parvenus indépendamment à un système très compact de notation appelé « </a:t>
            </a:r>
            <a:r>
              <a:rPr lang="fr-FR" sz="3200" b="1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».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E7CF59-F9EE-497F-9C8D-A84CA1B59B25}"/>
              </a:ext>
            </a:extLst>
          </p:cNvPr>
          <p:cNvGrpSpPr/>
          <p:nvPr/>
        </p:nvGrpSpPr>
        <p:grpSpPr>
          <a:xfrm>
            <a:off x="332460" y="4715838"/>
            <a:ext cx="9748166" cy="2977400"/>
            <a:chOff x="1507798" y="4982357"/>
            <a:chExt cx="8572827" cy="2618414"/>
          </a:xfrm>
        </p:grpSpPr>
        <p:sp>
          <p:nvSpPr>
            <p:cNvPr id="4" name="Google Shape;640;p94">
              <a:extLst>
                <a:ext uri="{FF2B5EF4-FFF2-40B4-BE49-F238E27FC236}">
                  <a16:creationId xmlns:a16="http://schemas.microsoft.com/office/drawing/2014/main" id="{6432DAC3-41E8-4715-B4C5-E895E5D9761F}"/>
                </a:ext>
              </a:extLst>
            </p:cNvPr>
            <p:cNvSpPr txBox="1"/>
            <p:nvPr/>
          </p:nvSpPr>
          <p:spPr>
            <a:xfrm>
              <a:off x="1507798" y="5805417"/>
              <a:ext cx="2858716" cy="1262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200" b="1" strike="noStrik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Colin Wright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200" dirty="0">
                  <a:solidFill>
                    <a:srgbClr val="0070C0"/>
                  </a:solidFill>
                </a:rPr>
                <a:t>Co-inventeur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200" dirty="0">
                  <a:solidFill>
                    <a:srgbClr val="0070C0"/>
                  </a:solidFill>
                </a:rPr>
                <a:t>du siteswap</a:t>
              </a:r>
              <a:endParaRPr sz="3200" b="0" strike="noStrike" dirty="0">
                <a:solidFill>
                  <a:srgbClr val="0070C0"/>
                </a:solidFill>
                <a:sym typeface="Arial"/>
              </a:endParaRPr>
            </a:p>
          </p:txBody>
        </p:sp>
        <p:pic>
          <p:nvPicPr>
            <p:cNvPr id="5" name="Picture 2" descr="https://pbs.twimg.com/media/DEJshR1XYAASJ5r.jpg">
              <a:extLst>
                <a:ext uri="{FF2B5EF4-FFF2-40B4-BE49-F238E27FC236}">
                  <a16:creationId xmlns:a16="http://schemas.microsoft.com/office/drawing/2014/main" id="{B8CA078F-4562-4DAC-A54C-80990691C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0" r="3494" b="19047"/>
            <a:stretch/>
          </p:blipFill>
          <p:spPr bwMode="auto">
            <a:xfrm>
              <a:off x="5492864" y="4982357"/>
              <a:ext cx="4587761" cy="261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lèche : droite 1">
              <a:extLst>
                <a:ext uri="{FF2B5EF4-FFF2-40B4-BE49-F238E27FC236}">
                  <a16:creationId xmlns:a16="http://schemas.microsoft.com/office/drawing/2014/main" id="{3B868FF9-C750-427C-87BF-569E0F37063D}"/>
                </a:ext>
              </a:extLst>
            </p:cNvPr>
            <p:cNvSpPr/>
            <p:nvPr/>
          </p:nvSpPr>
          <p:spPr>
            <a:xfrm>
              <a:off x="4438433" y="6123398"/>
              <a:ext cx="899826" cy="57535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4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reprend notre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de tresse du début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000" y="389880"/>
            <a:ext cx="1407991" cy="6776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504000" y="277200"/>
            <a:ext cx="9071640" cy="1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Questionnements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" name="Google Shape;130;p22">
            <a:extLst>
              <a:ext uri="{FF2B5EF4-FFF2-40B4-BE49-F238E27FC236}">
                <a16:creationId xmlns:a16="http://schemas.microsoft.com/office/drawing/2014/main" id="{ED0A0AE0-E7AE-E827-4459-27F2B7EDDE44}"/>
              </a:ext>
            </a:extLst>
          </p:cNvPr>
          <p:cNvSpPr txBox="1"/>
          <p:nvPr/>
        </p:nvSpPr>
        <p:spPr>
          <a:xfrm>
            <a:off x="858982" y="1896777"/>
            <a:ext cx="8285018" cy="24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dk1"/>
                </a:solidFill>
              </a:rPr>
              <a:t>Comment décrire / modéliser ces différentes figures de jonglage 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dk1"/>
                </a:solidFill>
              </a:rPr>
              <a:t>Quelle hauteur pour les lancers ?</a:t>
            </a: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dk1"/>
                </a:solidFill>
              </a:rPr>
              <a:t>Peut-on déterminer toutes les figures possibles 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666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5"/>
          <p:cNvSpPr txBox="1"/>
          <p:nvPr/>
        </p:nvSpPr>
        <p:spPr>
          <a:xfrm>
            <a:off x="432000" y="706320"/>
            <a:ext cx="8870040" cy="679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Quelques restrictions (cadre du modèle) 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On lance une balle à la fois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alternativement main gauche,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main droite (asynchrone)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rythme reste constant.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 mains restent chacune </a:t>
            </a:r>
            <a:b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de leur côté.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http://prof.pantaloni.free.fr/IMG/gif/rythme-small.gif">
            <a:extLst>
              <a:ext uri="{FF2B5EF4-FFF2-40B4-BE49-F238E27FC236}">
                <a16:creationId xmlns:a16="http://schemas.microsoft.com/office/drawing/2014/main" id="{7F4C7307-F4DE-4636-A285-5FF65CA32B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62" y="2618163"/>
            <a:ext cx="1419778" cy="35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98A7E7-A816-4DF6-8AB9-12ECE97D6F4D}"/>
              </a:ext>
            </a:extLst>
          </p:cNvPr>
          <p:cNvSpPr/>
          <p:nvPr/>
        </p:nvSpPr>
        <p:spPr>
          <a:xfrm>
            <a:off x="778585" y="4541064"/>
            <a:ext cx="5170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200" b="1" dirty="0"/>
              <a:t>Le rythme reste constant.</a:t>
            </a:r>
            <a:endParaRPr lang="fr-FR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DDA564-84A6-45DB-A9F3-28622EC3733A}"/>
              </a:ext>
            </a:extLst>
          </p:cNvPr>
          <p:cNvSpPr/>
          <p:nvPr/>
        </p:nvSpPr>
        <p:spPr>
          <a:xfrm>
            <a:off x="778585" y="5530839"/>
            <a:ext cx="6407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Les mains restent de leur côté.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7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chaque changement de site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 point rouge, il y a un temps.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C'est à dire qu'il y a un temps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deux lancers consécutifs.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(On ne s'occupe plus de </a:t>
            </a:r>
            <a:r>
              <a:rPr lang="fr-FR" sz="3200" b="1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fr-FR" sz="3200" b="1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 descr="http://prof.pantaloni.free.fr/IMG/gif/rythme-small.gif">
            <a:extLst>
              <a:ext uri="{FF2B5EF4-FFF2-40B4-BE49-F238E27FC236}">
                <a16:creationId xmlns:a16="http://schemas.microsoft.com/office/drawing/2014/main" id="{47F387B8-3DB6-4985-8AC7-7F2A52988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62" y="2618163"/>
            <a:ext cx="1419778" cy="35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061E63-BC07-4EF0-9DEF-B6846EB8B1CD}"/>
              </a:ext>
            </a:extLst>
          </p:cNvPr>
          <p:cNvSpPr/>
          <p:nvPr/>
        </p:nvSpPr>
        <p:spPr>
          <a:xfrm>
            <a:off x="432000" y="6261428"/>
            <a:ext cx="67804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On peut alors classer les lancers</a:t>
            </a:r>
            <a:br>
              <a:rPr lang="fr-FR" sz="3200" b="1" dirty="0"/>
            </a:br>
            <a:r>
              <a:rPr lang="fr-FR" sz="3200" b="1" dirty="0"/>
              <a:t>en fonction du temps de vol.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Différents lancers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9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reprend notre image de tresse du début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1872000"/>
            <a:ext cx="10052761" cy="4569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Différents lancers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5493" y="5201952"/>
            <a:ext cx="4908651" cy="223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Lancers 1, 2, 3, 4, 5">
            <a:extLst>
              <a:ext uri="{FF2B5EF4-FFF2-40B4-BE49-F238E27FC236}">
                <a16:creationId xmlns:a16="http://schemas.microsoft.com/office/drawing/2014/main" id="{32B13889-E8B9-4594-8702-13B4A13420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76" y="0"/>
            <a:ext cx="5909287" cy="50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45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Différents lancers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0"/>
          <p:cNvSpPr txBox="1"/>
          <p:nvPr/>
        </p:nvSpPr>
        <p:spPr>
          <a:xfrm>
            <a:off x="432000" y="944640"/>
            <a:ext cx="8870040" cy="631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figure de jonglage se code par la succession de ces nombres donnant le type de lancer pour chaque main, dans l'ordre D, G, D, G...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0" i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Exemples :</a:t>
            </a:r>
            <a:r>
              <a:rPr lang="fr-FR" sz="4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31, 5241, 441, 552,...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6000" y="1296000"/>
            <a:ext cx="6793396" cy="3087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>
            <a:off x="604800" y="1648071"/>
            <a:ext cx="8870040" cy="588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 exemple la cascade à trois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balles se code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 le mouvement est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périodique, on donne juste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code sur une période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40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000" y="389880"/>
            <a:ext cx="1407991" cy="67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3FF04A-7D35-4B2E-9E79-EABE279EC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488" y="4017104"/>
            <a:ext cx="3129381" cy="3520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4F6D7B-8218-4698-89E2-5A02C8CAD110}"/>
              </a:ext>
            </a:extLst>
          </p:cNvPr>
          <p:cNvSpPr/>
          <p:nvPr/>
        </p:nvSpPr>
        <p:spPr>
          <a:xfrm>
            <a:off x="504000" y="2676028"/>
            <a:ext cx="430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008000"/>
                </a:solidFill>
              </a:rPr>
              <a:t>3</a:t>
            </a:r>
            <a:r>
              <a:rPr lang="fr-FR" sz="4000" b="1" dirty="0">
                <a:solidFill>
                  <a:srgbClr val="FF0000"/>
                </a:solidFill>
              </a:rPr>
              <a:t>3</a:t>
            </a:r>
            <a:r>
              <a:rPr lang="fr-FR" sz="4000" b="1" dirty="0">
                <a:solidFill>
                  <a:srgbClr val="0000FF"/>
                </a:solidFill>
              </a:rPr>
              <a:t>3</a:t>
            </a:r>
            <a:r>
              <a:rPr lang="fr-FR" sz="4000" b="1" dirty="0">
                <a:solidFill>
                  <a:srgbClr val="008000"/>
                </a:solidFill>
              </a:rPr>
              <a:t>3</a:t>
            </a:r>
            <a:r>
              <a:rPr lang="fr-FR" sz="4000" b="1" dirty="0">
                <a:solidFill>
                  <a:srgbClr val="FF0000"/>
                </a:solidFill>
              </a:rPr>
              <a:t>3</a:t>
            </a:r>
            <a:r>
              <a:rPr lang="fr-FR" sz="4000" b="1" dirty="0">
                <a:solidFill>
                  <a:srgbClr val="0000FF"/>
                </a:solidFill>
              </a:rPr>
              <a:t>3</a:t>
            </a:r>
            <a:r>
              <a:rPr lang="fr-FR" sz="4000" b="1" dirty="0">
                <a:solidFill>
                  <a:srgbClr val="008000"/>
                </a:solidFill>
              </a:rPr>
              <a:t>3</a:t>
            </a:r>
            <a:r>
              <a:rPr lang="fr-FR" sz="4000" b="1" dirty="0">
                <a:solidFill>
                  <a:srgbClr val="FF0000"/>
                </a:solidFill>
              </a:rPr>
              <a:t>3</a:t>
            </a:r>
            <a:r>
              <a:rPr lang="fr-FR" sz="4000" b="1" dirty="0">
                <a:solidFill>
                  <a:srgbClr val="0000FF"/>
                </a:solidFill>
              </a:rPr>
              <a:t>3</a:t>
            </a:r>
            <a:r>
              <a:rPr lang="fr-FR" sz="4000" b="1" dirty="0">
                <a:solidFill>
                  <a:srgbClr val="008000"/>
                </a:solidFill>
              </a:rPr>
              <a:t>3</a:t>
            </a:r>
            <a:r>
              <a:rPr lang="fr-FR" sz="4000" b="1" dirty="0">
                <a:solidFill>
                  <a:srgbClr val="FF0000"/>
                </a:solidFill>
              </a:rPr>
              <a:t>3</a:t>
            </a:r>
            <a:r>
              <a:rPr lang="fr-FR" sz="4000" b="1" dirty="0">
                <a:solidFill>
                  <a:srgbClr val="0000FF"/>
                </a:solidFill>
              </a:rPr>
              <a:t>3...</a:t>
            </a:r>
            <a:endParaRPr lang="fr-FR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48721-D858-4A0E-8A36-E04EF67CA12C}"/>
              </a:ext>
            </a:extLst>
          </p:cNvPr>
          <p:cNvSpPr/>
          <p:nvPr/>
        </p:nvSpPr>
        <p:spPr>
          <a:xfrm>
            <a:off x="7004911" y="56010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3</a:t>
            </a:r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27B96A-D7EC-4EAB-8248-B811E0CC24A1}"/>
              </a:ext>
            </a:extLst>
          </p:cNvPr>
          <p:cNvSpPr/>
          <p:nvPr/>
        </p:nvSpPr>
        <p:spPr>
          <a:xfrm>
            <a:off x="8895991" y="112320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rgbClr val="008000"/>
                </a:solidFill>
              </a:rPr>
              <a:t>3</a:t>
            </a:r>
            <a:endParaRPr lang="fr-FR" sz="4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649751-AC54-4216-B83D-05F6FE57FCD4}"/>
              </a:ext>
            </a:extLst>
          </p:cNvPr>
          <p:cNvSpPr/>
          <p:nvPr/>
        </p:nvSpPr>
        <p:spPr>
          <a:xfrm>
            <a:off x="8957842" y="107076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rgbClr val="0000FF"/>
                </a:solidFill>
              </a:rPr>
              <a:t>3</a:t>
            </a:r>
            <a:endParaRPr lang="fr-FR" sz="4400" dirty="0">
              <a:solidFill>
                <a:srgbClr val="0000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5FA8AC-7C6A-4631-B971-DB6E56384440}"/>
              </a:ext>
            </a:extLst>
          </p:cNvPr>
          <p:cNvSpPr/>
          <p:nvPr/>
        </p:nvSpPr>
        <p:spPr>
          <a:xfrm>
            <a:off x="1442621" y="2676028"/>
            <a:ext cx="312938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D42912-02BE-4588-9B2E-E9715562C39A}"/>
              </a:ext>
            </a:extLst>
          </p:cNvPr>
          <p:cNvSpPr/>
          <p:nvPr/>
        </p:nvSpPr>
        <p:spPr>
          <a:xfrm>
            <a:off x="504000" y="3745624"/>
            <a:ext cx="3487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/>
              <a:t>Comme le mouvement est périodique, on donne juste le code sur une période :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1364DC-F84F-4A18-A4BC-52BD90FF771E}"/>
              </a:ext>
            </a:extLst>
          </p:cNvPr>
          <p:cNvSpPr txBox="1"/>
          <p:nvPr/>
        </p:nvSpPr>
        <p:spPr>
          <a:xfrm>
            <a:off x="1442621" y="5399875"/>
            <a:ext cx="1109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/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0785CF-D481-41EC-BB08-FA5577A0AD92}"/>
              </a:ext>
            </a:extLst>
          </p:cNvPr>
          <p:cNvSpPr/>
          <p:nvPr/>
        </p:nvSpPr>
        <p:spPr>
          <a:xfrm>
            <a:off x="556353" y="2634625"/>
            <a:ext cx="312938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5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079E-6 -2.09156E-6 L 0.31276 -0.007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8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346E-6 -1.98236E-6 L 0.28976 0.005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88" y="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  <p:bldP spid="4" grpId="0"/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9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Voici ce que signifie le siteswap </a:t>
            </a:r>
            <a:r>
              <a:rPr lang="fr-FR" sz="4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5241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280" y="2232000"/>
            <a:ext cx="8454828" cy="468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9"/>
          <p:cNvSpPr/>
          <p:nvPr/>
        </p:nvSpPr>
        <p:spPr>
          <a:xfrm>
            <a:off x="2736000" y="2088000"/>
            <a:ext cx="6768000" cy="49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9"/>
          <p:cNvSpPr txBox="1"/>
          <p:nvPr/>
        </p:nvSpPr>
        <p:spPr>
          <a:xfrm>
            <a:off x="799200" y="2232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9"/>
          <p:cNvSpPr txBox="1"/>
          <p:nvPr/>
        </p:nvSpPr>
        <p:spPr>
          <a:xfrm>
            <a:off x="2232000" y="266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9"/>
          <p:cNvSpPr txBox="1"/>
          <p:nvPr/>
        </p:nvSpPr>
        <p:spPr>
          <a:xfrm>
            <a:off x="2232000" y="3456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9"/>
          <p:cNvSpPr txBox="1"/>
          <p:nvPr/>
        </p:nvSpPr>
        <p:spPr>
          <a:xfrm>
            <a:off x="799200" y="302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0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Voici ce que signifie le siteswap </a:t>
            </a:r>
            <a:r>
              <a:rPr lang="fr-FR" sz="4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5241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280" y="2232000"/>
            <a:ext cx="8454828" cy="468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0"/>
          <p:cNvSpPr/>
          <p:nvPr/>
        </p:nvSpPr>
        <p:spPr>
          <a:xfrm>
            <a:off x="4968000" y="2088000"/>
            <a:ext cx="4536000" cy="49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0"/>
          <p:cNvSpPr txBox="1"/>
          <p:nvPr/>
        </p:nvSpPr>
        <p:spPr>
          <a:xfrm>
            <a:off x="799200" y="2232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0"/>
          <p:cNvSpPr txBox="1"/>
          <p:nvPr/>
        </p:nvSpPr>
        <p:spPr>
          <a:xfrm>
            <a:off x="2232000" y="266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0"/>
          <p:cNvSpPr txBox="1"/>
          <p:nvPr/>
        </p:nvSpPr>
        <p:spPr>
          <a:xfrm>
            <a:off x="2232000" y="3456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60"/>
          <p:cNvSpPr txBox="1"/>
          <p:nvPr/>
        </p:nvSpPr>
        <p:spPr>
          <a:xfrm>
            <a:off x="799200" y="302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1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Voici ce que signifie le siteswap </a:t>
            </a:r>
            <a:r>
              <a:rPr lang="fr-FR" sz="4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5241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280" y="2232000"/>
            <a:ext cx="8454828" cy="468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1"/>
          <p:cNvSpPr/>
          <p:nvPr/>
        </p:nvSpPr>
        <p:spPr>
          <a:xfrm>
            <a:off x="7128000" y="2088000"/>
            <a:ext cx="2376000" cy="49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1"/>
          <p:cNvSpPr txBox="1"/>
          <p:nvPr/>
        </p:nvSpPr>
        <p:spPr>
          <a:xfrm>
            <a:off x="799200" y="2232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1"/>
          <p:cNvSpPr txBox="1"/>
          <p:nvPr/>
        </p:nvSpPr>
        <p:spPr>
          <a:xfrm>
            <a:off x="2232000" y="266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1"/>
          <p:cNvSpPr txBox="1"/>
          <p:nvPr/>
        </p:nvSpPr>
        <p:spPr>
          <a:xfrm>
            <a:off x="2232000" y="3456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1"/>
          <p:cNvSpPr txBox="1"/>
          <p:nvPr/>
        </p:nvSpPr>
        <p:spPr>
          <a:xfrm>
            <a:off x="799200" y="302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2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Voici ce que signifie le siteswap </a:t>
            </a:r>
            <a:r>
              <a:rPr lang="fr-FR" sz="4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5241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280" y="2232000"/>
            <a:ext cx="8454828" cy="4681278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2"/>
          <p:cNvSpPr txBox="1"/>
          <p:nvPr/>
        </p:nvSpPr>
        <p:spPr>
          <a:xfrm>
            <a:off x="799200" y="2232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2"/>
          <p:cNvSpPr txBox="1"/>
          <p:nvPr/>
        </p:nvSpPr>
        <p:spPr>
          <a:xfrm>
            <a:off x="2232000" y="266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62"/>
          <p:cNvSpPr txBox="1"/>
          <p:nvPr/>
        </p:nvSpPr>
        <p:spPr>
          <a:xfrm>
            <a:off x="2232000" y="3456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2"/>
          <p:cNvSpPr txBox="1"/>
          <p:nvPr/>
        </p:nvSpPr>
        <p:spPr>
          <a:xfrm>
            <a:off x="799200" y="302400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2"/>
          <p:cNvSpPr txBox="1"/>
          <p:nvPr/>
        </p:nvSpPr>
        <p:spPr>
          <a:xfrm>
            <a:off x="7372440" y="2245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62"/>
          <p:cNvSpPr txBox="1"/>
          <p:nvPr/>
        </p:nvSpPr>
        <p:spPr>
          <a:xfrm>
            <a:off x="8805240" y="2677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62"/>
          <p:cNvSpPr txBox="1"/>
          <p:nvPr/>
        </p:nvSpPr>
        <p:spPr>
          <a:xfrm>
            <a:off x="8805240" y="3469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62"/>
          <p:cNvSpPr txBox="1"/>
          <p:nvPr/>
        </p:nvSpPr>
        <p:spPr>
          <a:xfrm>
            <a:off x="7372440" y="3037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62"/>
          <p:cNvSpPr txBox="1"/>
          <p:nvPr/>
        </p:nvSpPr>
        <p:spPr>
          <a:xfrm>
            <a:off x="7344000" y="3757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2"/>
          <p:cNvSpPr txBox="1"/>
          <p:nvPr/>
        </p:nvSpPr>
        <p:spPr>
          <a:xfrm>
            <a:off x="8776800" y="4189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62"/>
          <p:cNvSpPr txBox="1"/>
          <p:nvPr/>
        </p:nvSpPr>
        <p:spPr>
          <a:xfrm>
            <a:off x="8776800" y="4981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62"/>
          <p:cNvSpPr txBox="1"/>
          <p:nvPr/>
        </p:nvSpPr>
        <p:spPr>
          <a:xfrm>
            <a:off x="7344000" y="4549680"/>
            <a:ext cx="496800" cy="50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504000" y="277200"/>
            <a:ext cx="9071640" cy="1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Comment modéliser ceci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1728000" y="6249240"/>
            <a:ext cx="6924600" cy="65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cascade à trois balles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6" descr="File:3-ball cascade movie.gif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127" y="1901075"/>
            <a:ext cx="4230375" cy="4348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621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3"/>
          <p:cNvSpPr txBox="1"/>
          <p:nvPr/>
        </p:nvSpPr>
        <p:spPr>
          <a:xfrm>
            <a:off x="504000" y="24994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3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Combien de balles pour ce </a:t>
            </a:r>
            <a:r>
              <a:rPr lang="fr-FR" sz="4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5241 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0" y="2154960"/>
            <a:ext cx="2158506" cy="536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4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fr-FR" sz="3200" b="1" dirty="0"/>
              <a:t>Combien de balles pour ce </a:t>
            </a:r>
            <a:r>
              <a:rPr lang="fr-FR" sz="4000" b="1" dirty="0"/>
              <a:t>5241 </a:t>
            </a:r>
            <a:r>
              <a:rPr lang="fr-FR" sz="3200" b="1" dirty="0"/>
              <a:t>?</a:t>
            </a:r>
            <a:endParaRPr lang="fr-FR"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280" y="2160000"/>
            <a:ext cx="2170018" cy="539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65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fr-FR" sz="3200" b="1" dirty="0"/>
              <a:t>Combien de balles pour ce </a:t>
            </a:r>
            <a:r>
              <a:rPr lang="fr-FR" sz="4000" b="1" dirty="0"/>
              <a:t>5241 </a:t>
            </a:r>
            <a:r>
              <a:rPr lang="fr-FR" sz="3200" b="1" dirty="0"/>
              <a:t>?</a:t>
            </a:r>
            <a:endParaRPr lang="fr-FR"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280" y="2160000"/>
            <a:ext cx="2177213" cy="5407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6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fr-FR" sz="3200" b="1" dirty="0"/>
              <a:t>Combien de balles pour ce </a:t>
            </a:r>
            <a:r>
              <a:rPr lang="fr-FR" sz="4000" b="1" dirty="0"/>
              <a:t>5241 </a:t>
            </a:r>
            <a:r>
              <a:rPr lang="fr-FR" sz="3200" b="1" dirty="0"/>
              <a:t>?</a:t>
            </a:r>
            <a:endParaRPr lang="fr-FR"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0" y="2166868"/>
            <a:ext cx="2161744" cy="536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67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les colorie ces trois balles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0" y="2146320"/>
            <a:ext cx="2161744" cy="536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68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0" y="2146320"/>
            <a:ext cx="2161744" cy="536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9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0" y="2146320"/>
            <a:ext cx="2161744" cy="536943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9"/>
          <p:cNvSpPr txBox="1"/>
          <p:nvPr/>
        </p:nvSpPr>
        <p:spPr>
          <a:xfrm>
            <a:off x="1728000" y="1621080"/>
            <a:ext cx="6292080" cy="47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67A3033-4D3F-85C6-D753-54185376A6B3}"/>
              </a:ext>
            </a:extLst>
          </p:cNvPr>
          <p:cNvSpPr/>
          <p:nvPr/>
        </p:nvSpPr>
        <p:spPr>
          <a:xfrm>
            <a:off x="6375511" y="2919209"/>
            <a:ext cx="3063329" cy="236958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Et en vrai, ça donne quoi 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104F28-7D20-4CE2-982D-B46ADA983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888" y="2206424"/>
            <a:ext cx="3682475" cy="4525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Différents lancers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1"/>
          <p:cNvSpPr txBox="1"/>
          <p:nvPr/>
        </p:nvSpPr>
        <p:spPr>
          <a:xfrm>
            <a:off x="432000" y="944640"/>
            <a:ext cx="8870040" cy="631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 une figure de jonglage se code par la succession de ces nombres donnant le type de lancer pour chaque main, dans l'ordre D, G, D, G...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6000" y="1296000"/>
            <a:ext cx="6793396" cy="3087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CCFBFA4-F5AE-EBFF-D809-4EC4FD3ADCF4}"/>
              </a:ext>
            </a:extLst>
          </p:cNvPr>
          <p:cNvSpPr/>
          <p:nvPr/>
        </p:nvSpPr>
        <p:spPr>
          <a:xfrm>
            <a:off x="2746951" y="6330350"/>
            <a:ext cx="7276524" cy="11736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Exemples de figures de jonglage :</a:t>
            </a:r>
          </a:p>
          <a:p>
            <a:pPr algn="ctr"/>
            <a:r>
              <a:rPr lang="fr-FR" sz="3600" dirty="0"/>
              <a:t>531, 441, 6316131, 534, 7333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0"/>
          <p:cNvSpPr txBox="1"/>
          <p:nvPr/>
        </p:nvSpPr>
        <p:spPr>
          <a:xfrm>
            <a:off x="432000" y="229320"/>
            <a:ext cx="8870040" cy="774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2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                                             </a:t>
            </a:r>
            <a:r>
              <a:rPr lang="fr-FR" sz="32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fr-FR" sz="3200" b="1" strike="noStrike" dirty="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000" y="1396440"/>
            <a:ext cx="8205965" cy="5147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0"/>
          <p:cNvSpPr/>
          <p:nvPr/>
        </p:nvSpPr>
        <p:spPr>
          <a:xfrm>
            <a:off x="2894040" y="1354355"/>
            <a:ext cx="1872672" cy="6205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74;p70">
            <a:extLst>
              <a:ext uri="{FF2B5EF4-FFF2-40B4-BE49-F238E27FC236}">
                <a16:creationId xmlns:a16="http://schemas.microsoft.com/office/drawing/2014/main" id="{44FD059E-0CDF-41BC-85D2-93B6EF7CB855}"/>
              </a:ext>
            </a:extLst>
          </p:cNvPr>
          <p:cNvSpPr/>
          <p:nvPr/>
        </p:nvSpPr>
        <p:spPr>
          <a:xfrm>
            <a:off x="5039820" y="1331837"/>
            <a:ext cx="2116932" cy="6205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74;p70">
            <a:extLst>
              <a:ext uri="{FF2B5EF4-FFF2-40B4-BE49-F238E27FC236}">
                <a16:creationId xmlns:a16="http://schemas.microsoft.com/office/drawing/2014/main" id="{78D10CBF-763D-40CE-B5AA-5E0CACE6167E}"/>
              </a:ext>
            </a:extLst>
          </p:cNvPr>
          <p:cNvSpPr/>
          <p:nvPr/>
        </p:nvSpPr>
        <p:spPr>
          <a:xfrm>
            <a:off x="7262642" y="1331837"/>
            <a:ext cx="2116932" cy="6205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5E6EDAA7-0EEF-448B-AC90-F7C16E7EA179}"/>
              </a:ext>
            </a:extLst>
          </p:cNvPr>
          <p:cNvGrpSpPr/>
          <p:nvPr/>
        </p:nvGrpSpPr>
        <p:grpSpPr>
          <a:xfrm>
            <a:off x="6986593" y="191602"/>
            <a:ext cx="2855883" cy="3912582"/>
            <a:chOff x="6986593" y="191602"/>
            <a:chExt cx="2855883" cy="3912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B1B851A2-0C77-4A4C-8833-DDC8C816D855}"/>
                    </a:ext>
                  </a:extLst>
                </p:cNvPr>
                <p:cNvSpPr txBox="1"/>
                <p:nvPr/>
              </p:nvSpPr>
              <p:spPr>
                <a:xfrm flipH="1">
                  <a:off x="6986593" y="191602"/>
                  <a:ext cx="2855883" cy="646331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𝑆𝑖𝑡𝑒</m:t>
                        </m:r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𝑠𝑤𝑎𝑝</m:t>
                        </m:r>
                      </m:oMath>
                    </m:oMathPara>
                  </a14:m>
                  <a:endParaRPr lang="fr-FR" sz="3600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B1B851A2-0C77-4A4C-8833-DDC8C816D8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986593" y="191602"/>
                  <a:ext cx="2855883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0070C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necteur : en angle 9">
              <a:extLst>
                <a:ext uri="{FF2B5EF4-FFF2-40B4-BE49-F238E27FC236}">
                  <a16:creationId xmlns:a16="http://schemas.microsoft.com/office/drawing/2014/main" id="{C8C01773-7F47-4800-9DE6-7D4C760B44E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976263" y="1928247"/>
              <a:ext cx="3035428" cy="854796"/>
            </a:xfrm>
            <a:prstGeom prst="bentConnector3">
              <a:avLst>
                <a:gd name="adj1" fmla="val 100094"/>
              </a:avLst>
            </a:prstGeom>
            <a:ln w="38100">
              <a:tailEnd type="triangle" w="lg" len="lg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 : en angle 11">
              <a:extLst>
                <a:ext uri="{FF2B5EF4-FFF2-40B4-BE49-F238E27FC236}">
                  <a16:creationId xmlns:a16="http://schemas.microsoft.com/office/drawing/2014/main" id="{24D17D60-5F7D-4BC6-89C1-00FBED99428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86215" y="1956358"/>
              <a:ext cx="3266251" cy="1029402"/>
            </a:xfrm>
            <a:prstGeom prst="bentConnector3">
              <a:avLst>
                <a:gd name="adj1" fmla="val 100014"/>
              </a:avLst>
            </a:prstGeom>
            <a:ln w="38100">
              <a:solidFill>
                <a:srgbClr val="00B050"/>
              </a:solidFill>
              <a:tailEnd type="triangle" w="lg" len="lg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5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transformé 	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en :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Remarquez comme le tempose le même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4+4=5+3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Tentons une autre transformation.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504000" y="225829"/>
            <a:ext cx="9071640" cy="1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Modélisation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" name="Google Shape;76;p16" descr="File:3-ball cascade movie.gif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2161"/>
            <a:ext cx="4230375" cy="43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844FDC-2824-499C-9720-F1C2D3198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474" y="2743200"/>
            <a:ext cx="6083151" cy="3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4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6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6"/>
          <p:cNvSpPr txBox="1"/>
          <p:nvPr/>
        </p:nvSpPr>
        <p:spPr>
          <a:xfrm>
            <a:off x="432000" y="1110903"/>
            <a:ext cx="7181151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transformé 	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en :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5353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6" name="Picture 4" descr="Jonglagle siteswap 53">
            <a:extLst>
              <a:ext uri="{FF2B5EF4-FFF2-40B4-BE49-F238E27FC236}">
                <a16:creationId xmlns:a16="http://schemas.microsoft.com/office/drawing/2014/main" id="{BC07C6E6-5A01-4461-92F2-D60AA64DC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17" y="2081913"/>
            <a:ext cx="4799708" cy="539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78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transformé 	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en :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Remarquez comme le temps reste le même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4+4=5+3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Tentons une autre transformation.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79"/>
          <p:cNvSpPr txBox="1"/>
          <p:nvPr/>
        </p:nvSpPr>
        <p:spPr>
          <a:xfrm>
            <a:off x="432000" y="1152000"/>
            <a:ext cx="8870040" cy="5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transformé 	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en :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Remarquez comme le temps reste le même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4+4=5+3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Tentons une autre transformation.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80"/>
          <p:cNvSpPr txBox="1"/>
          <p:nvPr/>
        </p:nvSpPr>
        <p:spPr>
          <a:xfrm>
            <a:off x="432000" y="229320"/>
            <a:ext cx="9143640" cy="765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2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fr-FR" sz="3200" b="1" strike="noStrike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         				        	</a:t>
            </a:r>
            <a:r>
              <a:rPr lang="fr-FR" sz="3200" b="1" dirty="0">
                <a:solidFill>
                  <a:srgbClr val="0000FF"/>
                </a:solidFill>
              </a:rPr>
              <a:t>4</a:t>
            </a:r>
            <a:r>
              <a:rPr lang="fr-FR" sz="3200" b="1" dirty="0">
                <a:solidFill>
                  <a:srgbClr val="00FF00"/>
                </a:solidFill>
              </a:rPr>
              <a:t>4</a:t>
            </a:r>
            <a:r>
              <a:rPr lang="fr-FR" sz="3200" b="1" dirty="0">
                <a:solidFill>
                  <a:srgbClr val="FF0000"/>
                </a:solidFill>
              </a:rPr>
              <a:t>4</a:t>
            </a:r>
            <a:r>
              <a:rPr lang="fr-FR" sz="3200" b="1" dirty="0">
                <a:solidFill>
                  <a:srgbClr val="FF00FF"/>
                </a:solidFill>
              </a:rPr>
              <a:t>4</a:t>
            </a:r>
            <a:r>
              <a:rPr lang="fr-FR" sz="3200" b="1" dirty="0">
                <a:solidFill>
                  <a:srgbClr val="0000FF"/>
                </a:solidFill>
              </a:rPr>
              <a:t>5</a:t>
            </a:r>
            <a:r>
              <a:rPr lang="fr-FR" sz="3200" b="1" dirty="0">
                <a:solidFill>
                  <a:srgbClr val="00FF00"/>
                </a:solidFill>
              </a:rPr>
              <a:t>5</a:t>
            </a:r>
            <a:r>
              <a:rPr lang="fr-FR" sz="3200" b="1" dirty="0">
                <a:solidFill>
                  <a:srgbClr val="FF0000"/>
                </a:solidFill>
              </a:rPr>
              <a:t>2</a:t>
            </a:r>
            <a:r>
              <a:rPr lang="fr-FR" sz="3200" b="1" dirty="0">
                <a:solidFill>
                  <a:srgbClr val="FF00FF"/>
                </a:solidFill>
              </a:rPr>
              <a:t>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000" y="1410480"/>
            <a:ext cx="8536298" cy="53548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74;p70">
            <a:extLst>
              <a:ext uri="{FF2B5EF4-FFF2-40B4-BE49-F238E27FC236}">
                <a16:creationId xmlns:a16="http://schemas.microsoft.com/office/drawing/2014/main" id="{B050D43E-5D58-4006-948B-02DD8652DBDC}"/>
              </a:ext>
            </a:extLst>
          </p:cNvPr>
          <p:cNvSpPr/>
          <p:nvPr/>
        </p:nvSpPr>
        <p:spPr>
          <a:xfrm>
            <a:off x="2894040" y="1354355"/>
            <a:ext cx="1872672" cy="6205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74;p70">
            <a:extLst>
              <a:ext uri="{FF2B5EF4-FFF2-40B4-BE49-F238E27FC236}">
                <a16:creationId xmlns:a16="http://schemas.microsoft.com/office/drawing/2014/main" id="{131B527D-86FA-4192-A00B-014399916DF5}"/>
              </a:ext>
            </a:extLst>
          </p:cNvPr>
          <p:cNvSpPr/>
          <p:nvPr/>
        </p:nvSpPr>
        <p:spPr>
          <a:xfrm>
            <a:off x="5039820" y="1331837"/>
            <a:ext cx="2116932" cy="6205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74;p70">
            <a:extLst>
              <a:ext uri="{FF2B5EF4-FFF2-40B4-BE49-F238E27FC236}">
                <a16:creationId xmlns:a16="http://schemas.microsoft.com/office/drawing/2014/main" id="{68CBEA4E-D7D7-4CB4-8419-E9A36B63BC33}"/>
              </a:ext>
            </a:extLst>
          </p:cNvPr>
          <p:cNvSpPr/>
          <p:nvPr/>
        </p:nvSpPr>
        <p:spPr>
          <a:xfrm>
            <a:off x="7262642" y="1331837"/>
            <a:ext cx="2384998" cy="6227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5"/>
          <p:cNvSpPr txBox="1"/>
          <p:nvPr/>
        </p:nvSpPr>
        <p:spPr>
          <a:xfrm>
            <a:off x="504000" y="24994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5"/>
          <p:cNvSpPr txBox="1"/>
          <p:nvPr/>
        </p:nvSpPr>
        <p:spPr>
          <a:xfrm>
            <a:off x="432000" y="1656000"/>
            <a:ext cx="7448279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transformé 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en :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 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444444444  </a:t>
            </a:r>
            <a:b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444455244   avec   5+5+2=4+4+4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What's</a:t>
            </a: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200" b="1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next</a:t>
            </a: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5551 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6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6"/>
          <p:cNvSpPr txBox="1"/>
          <p:nvPr/>
        </p:nvSpPr>
        <p:spPr>
          <a:xfrm>
            <a:off x="432000" y="1656000"/>
            <a:ext cx="7088683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transformé 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en :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 552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 descr="jonglage siteswap 552">
            <a:extLst>
              <a:ext uri="{FF2B5EF4-FFF2-40B4-BE49-F238E27FC236}">
                <a16:creationId xmlns:a16="http://schemas.microsoft.com/office/drawing/2014/main" id="{C90E13B6-CE7B-4B1E-8F09-6587A07A0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65" y="2571392"/>
            <a:ext cx="4470560" cy="50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7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effectué deux transformations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 avec  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5+3=4+4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444444444  </a:t>
            </a:r>
            <a:b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444455244   avec   5+5+2=4+4+4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What's next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5551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8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effectué deux transformations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 avec  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5+3=4+4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 avec  ...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5+5+2=4+4+4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What's next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5551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9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effectué deux transformations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 avec  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5+3=4+4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 avec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5+5+2=4+4+4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What's next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5551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90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effectué deux transformations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 avec  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5+3=4+4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</a:t>
            </a:r>
            <a:b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 avec</a:t>
            </a:r>
            <a:r>
              <a:rPr lang="fr-FR" sz="32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5+5+2=4+4+4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Ensuite ?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4;p16">
            <a:extLst>
              <a:ext uri="{FF2B5EF4-FFF2-40B4-BE49-F238E27FC236}">
                <a16:creationId xmlns:a16="http://schemas.microsoft.com/office/drawing/2014/main" id="{DC07225E-DFE8-71DF-42CD-2819D06FA04F}"/>
              </a:ext>
            </a:extLst>
          </p:cNvPr>
          <p:cNvSpPr txBox="1"/>
          <p:nvPr/>
        </p:nvSpPr>
        <p:spPr>
          <a:xfrm>
            <a:off x="504000" y="225829"/>
            <a:ext cx="9071640" cy="1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Modélisation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A8ADAD-8D9D-AF18-7C4A-90E41152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69" y="1536589"/>
            <a:ext cx="7216686" cy="60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374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91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effectué deux transformations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 avec  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5+3=4+4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 avec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5+5+2=4+4+4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Ensuite 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strike="noStrik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5551 ?</a:t>
            </a:r>
            <a:endParaRPr sz="4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92"/>
          <p:cNvSpPr txBox="1"/>
          <p:nvPr/>
        </p:nvSpPr>
        <p:spPr>
          <a:xfrm>
            <a:off x="432000" y="170737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effectué deux transformations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   avec  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5+3=4+4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 :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444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4444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   avec</a:t>
            </a:r>
            <a:r>
              <a:rPr lang="fr-FR" sz="3200" b="1" strike="noStrik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5+5+2=4+4+4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Ensuite 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strike="noStrik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5551 ?</a:t>
            </a:r>
            <a:endParaRPr sz="4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strike="noStrik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55550 ?</a:t>
            </a:r>
            <a:endParaRPr sz="4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3"/>
          <p:cNvSpPr txBox="1"/>
          <p:nvPr/>
        </p:nvSpPr>
        <p:spPr>
          <a:xfrm>
            <a:off x="503999" y="140208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trick !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93"/>
          <p:cNvSpPr txBox="1"/>
          <p:nvPr/>
        </p:nvSpPr>
        <p:spPr>
          <a:xfrm>
            <a:off x="1728000" y="6624000"/>
            <a:ext cx="1800000" cy="90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5551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93"/>
          <p:cNvSpPr txBox="1"/>
          <p:nvPr/>
        </p:nvSpPr>
        <p:spPr>
          <a:xfrm>
            <a:off x="6912000" y="6652080"/>
            <a:ext cx="1800000" cy="90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55550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5551 200">
            <a:extLst>
              <a:ext uri="{FF2B5EF4-FFF2-40B4-BE49-F238E27FC236}">
                <a16:creationId xmlns:a16="http://schemas.microsoft.com/office/drawing/2014/main" id="{2D911790-9914-440D-A9A2-BE3C51E7BB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5" y="1867848"/>
            <a:ext cx="4373812" cy="492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55550 200">
            <a:extLst>
              <a:ext uri="{FF2B5EF4-FFF2-40B4-BE49-F238E27FC236}">
                <a16:creationId xmlns:a16="http://schemas.microsoft.com/office/drawing/2014/main" id="{EB237459-5513-41D5-A057-DC2EAE7C16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08" y="1816477"/>
            <a:ext cx="4373812" cy="492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EB135-91DF-40A8-B5D0-96349C75405C}"/>
              </a:ext>
            </a:extLst>
          </p:cNvPr>
          <p:cNvSpPr/>
          <p:nvPr/>
        </p:nvSpPr>
        <p:spPr>
          <a:xfrm>
            <a:off x="708916" y="1036290"/>
            <a:ext cx="8866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600" b="1" dirty="0">
                <a:solidFill>
                  <a:srgbClr val="00B050"/>
                </a:solidFill>
              </a:rPr>
              <a:t>5551</a:t>
            </a:r>
            <a:r>
              <a:rPr lang="fr-FR" sz="3600" dirty="0">
                <a:solidFill>
                  <a:srgbClr val="00B050"/>
                </a:solidFill>
              </a:rPr>
              <a:t> : un jonglage découvert grâce aux mathématiques.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B354DF-0B35-4727-8E8A-475DBA12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84" y="831693"/>
            <a:ext cx="5980429" cy="6727982"/>
          </a:xfrm>
          <a:prstGeom prst="rect">
            <a:avLst/>
          </a:prstGeom>
        </p:spPr>
      </p:pic>
      <p:pic>
        <p:nvPicPr>
          <p:cNvPr id="18434" name="Picture 2" descr="201 200">
            <a:extLst>
              <a:ext uri="{FF2B5EF4-FFF2-40B4-BE49-F238E27FC236}">
                <a16:creationId xmlns:a16="http://schemas.microsoft.com/office/drawing/2014/main" id="{D5465B66-A955-4F29-8BFE-10A3472BA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7" y="4819179"/>
            <a:ext cx="1775338" cy="199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64 200">
            <a:extLst>
              <a:ext uri="{FF2B5EF4-FFF2-40B4-BE49-F238E27FC236}">
                <a16:creationId xmlns:a16="http://schemas.microsoft.com/office/drawing/2014/main" id="{AB9160E7-0192-489B-99B7-29DF63FC4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00" y="2268163"/>
            <a:ext cx="4556724" cy="51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F307DF-48A4-4163-A1D6-3191B589574F}"/>
              </a:ext>
            </a:extLst>
          </p:cNvPr>
          <p:cNvSpPr txBox="1"/>
          <p:nvPr/>
        </p:nvSpPr>
        <p:spPr>
          <a:xfrm>
            <a:off x="1197777" y="6709025"/>
            <a:ext cx="106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201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061F39-7766-43DE-A6CF-C4605A6FF080}"/>
              </a:ext>
            </a:extLst>
          </p:cNvPr>
          <p:cNvSpPr txBox="1"/>
          <p:nvPr/>
        </p:nvSpPr>
        <p:spPr>
          <a:xfrm>
            <a:off x="4430761" y="6709025"/>
            <a:ext cx="106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64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84776A-AFCE-45A7-A60C-E9BD7E6FAACD}"/>
              </a:ext>
            </a:extLst>
          </p:cNvPr>
          <p:cNvSpPr txBox="1"/>
          <p:nvPr/>
        </p:nvSpPr>
        <p:spPr>
          <a:xfrm>
            <a:off x="7275078" y="6754789"/>
            <a:ext cx="222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1234567</a:t>
            </a:r>
          </a:p>
        </p:txBody>
      </p:sp>
      <p:sp>
        <p:nvSpPr>
          <p:cNvPr id="624" name="Google Shape;624;p9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Quelques figures plus ou moins difficiles. Longueur du siteswap.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61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200" b="1" dirty="0">
                    <a:solidFill>
                      <a:srgbClr val="00B050"/>
                    </a:solidFill>
                  </a:rPr>
                  <a:t>Propriété :</a:t>
                </a:r>
                <a:r>
                  <a:rPr lang="fr-FR" sz="3200" dirty="0">
                    <a:solidFill>
                      <a:srgbClr val="00B050"/>
                    </a:solidFill>
                  </a:rPr>
                  <a:t> On peut, à partir d’un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siteswap</a:t>
                </a:r>
                <a:r>
                  <a:rPr lang="fr-FR" sz="3200" dirty="0">
                    <a:solidFill>
                      <a:srgbClr val="00B050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jonglable</a:t>
                </a:r>
                <a:r>
                  <a:rPr lang="fr-FR" sz="3200" dirty="0">
                    <a:solidFill>
                      <a:srgbClr val="00B050"/>
                    </a:solidFill>
                  </a:rPr>
                  <a:t>, échanger les arrivées pour deux lancers consécutifs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où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sont deux entiers naturels,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. </a:t>
                </a:r>
                <a:br>
                  <a:rPr lang="fr-FR" sz="3200" dirty="0"/>
                </a:br>
                <a:endParaRPr lang="fr-FR" sz="3200" b="1" dirty="0"/>
              </a:p>
              <a:p>
                <a:pPr lvl="0"/>
                <a:r>
                  <a:rPr lang="fr-FR" sz="3200" dirty="0">
                    <a:solidFill>
                      <a:schemeClr val="bg1"/>
                    </a:solidFill>
                  </a:rPr>
                  <a:t>Alors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devient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devient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et on obtient un nouveau siteswap </a:t>
                </a:r>
                <a:r>
                  <a:rPr lang="fr-FR" sz="3200" dirty="0" err="1">
                    <a:solidFill>
                      <a:schemeClr val="bg1"/>
                    </a:solidFill>
                  </a:rPr>
                  <a:t>jonglable</a:t>
                </a:r>
                <a:r>
                  <a:rPr lang="fr-FR" sz="3200" dirty="0">
                    <a:solidFill>
                      <a:schemeClr val="bg1"/>
                    </a:solidFill>
                  </a:rPr>
                  <a:t>.</a:t>
                </a:r>
                <a:r>
                  <a:rPr lang="fr-FR" sz="3200" dirty="0"/>
                  <a:t> </a:t>
                </a:r>
                <a:br>
                  <a:rPr lang="fr-FR" sz="3200" dirty="0"/>
                </a:br>
                <a:r>
                  <a:rPr lang="fr-FR" sz="3200" dirty="0">
                    <a:solidFill>
                      <a:schemeClr val="bg1"/>
                    </a:solidFill>
                  </a:rPr>
                  <a:t>On notera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cette transformation :</a:t>
                </a:r>
              </a:p>
              <a:p>
                <a:pPr lvl="0"/>
                <a:endParaRPr lang="fr-FR" sz="3200" dirty="0">
                  <a:solidFill>
                    <a:schemeClr val="bg1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𝑬</m:t>
                      </m:r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</m:e>
                      </m:d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↦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−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fr-FR" sz="3600" b="1" i="1" strike="noStrike" dirty="0">
                  <a:solidFill>
                    <a:schemeClr val="bg1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blipFill>
                <a:blip r:embed="rId3"/>
                <a:stretch>
                  <a:fillRect l="-2818" t="-82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F8D852E-71D6-60C4-069C-0778B5642E2C}"/>
              </a:ext>
            </a:extLst>
          </p:cNvPr>
          <p:cNvCxnSpPr>
            <a:cxnSpLocks/>
          </p:cNvCxnSpPr>
          <p:nvPr/>
        </p:nvCxnSpPr>
        <p:spPr>
          <a:xfrm flipV="1">
            <a:off x="600075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C1718F3D-AB5D-F0E6-8DC3-E77E6AB63090}"/>
              </a:ext>
            </a:extLst>
          </p:cNvPr>
          <p:cNvSpPr/>
          <p:nvPr/>
        </p:nvSpPr>
        <p:spPr>
          <a:xfrm>
            <a:off x="516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77B692E-61F2-015A-6CA3-2C7161C8785F}"/>
              </a:ext>
            </a:extLst>
          </p:cNvPr>
          <p:cNvSpPr/>
          <p:nvPr/>
        </p:nvSpPr>
        <p:spPr>
          <a:xfrm>
            <a:off x="10208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6B090BB-49A0-01D4-80E1-87D4F1AADD31}"/>
              </a:ext>
            </a:extLst>
          </p:cNvPr>
          <p:cNvSpPr/>
          <p:nvPr/>
        </p:nvSpPr>
        <p:spPr>
          <a:xfrm>
            <a:off x="1525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3FA8A0-B9EA-C417-F132-BA83E19F377D}"/>
              </a:ext>
            </a:extLst>
          </p:cNvPr>
          <p:cNvSpPr/>
          <p:nvPr/>
        </p:nvSpPr>
        <p:spPr>
          <a:xfrm>
            <a:off x="20305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19880-14C7-35C6-2AA0-7D475C3C218A}"/>
              </a:ext>
            </a:extLst>
          </p:cNvPr>
          <p:cNvSpPr/>
          <p:nvPr/>
        </p:nvSpPr>
        <p:spPr>
          <a:xfrm>
            <a:off x="2535337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B3FA2-4116-ABA6-C9D4-F24F9DA861E5}"/>
              </a:ext>
            </a:extLst>
          </p:cNvPr>
          <p:cNvSpPr/>
          <p:nvPr/>
        </p:nvSpPr>
        <p:spPr>
          <a:xfrm>
            <a:off x="30401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64A4F38-D1C4-044F-ACD4-5425DE7C9CF1}"/>
              </a:ext>
            </a:extLst>
          </p:cNvPr>
          <p:cNvSpPr/>
          <p:nvPr/>
        </p:nvSpPr>
        <p:spPr>
          <a:xfrm>
            <a:off x="3544987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FF27AD-D57A-1DDB-FFF1-F86CD1B6DF15}"/>
              </a:ext>
            </a:extLst>
          </p:cNvPr>
          <p:cNvSpPr/>
          <p:nvPr/>
        </p:nvSpPr>
        <p:spPr>
          <a:xfrm>
            <a:off x="40498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B377BD90-EDC4-3BC6-05B7-2C3C4AC5D204}"/>
              </a:ext>
            </a:extLst>
          </p:cNvPr>
          <p:cNvSpPr/>
          <p:nvPr/>
        </p:nvSpPr>
        <p:spPr>
          <a:xfrm>
            <a:off x="571498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834699C6-1E61-973A-184F-9C897566DC64}"/>
              </a:ext>
            </a:extLst>
          </p:cNvPr>
          <p:cNvSpPr/>
          <p:nvPr/>
        </p:nvSpPr>
        <p:spPr>
          <a:xfrm flipV="1">
            <a:off x="1020862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/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/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598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èche : courbe vers le bas 38">
            <a:extLst>
              <a:ext uri="{FF2B5EF4-FFF2-40B4-BE49-F238E27FC236}">
                <a16:creationId xmlns:a16="http://schemas.microsoft.com/office/drawing/2014/main" id="{5CE2C934-0A9A-83E3-0BE8-8FFA3C73D852}"/>
              </a:ext>
            </a:extLst>
          </p:cNvPr>
          <p:cNvSpPr/>
          <p:nvPr/>
        </p:nvSpPr>
        <p:spPr>
          <a:xfrm>
            <a:off x="5237059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 : courbe vers le bas 39">
            <a:extLst>
              <a:ext uri="{FF2B5EF4-FFF2-40B4-BE49-F238E27FC236}">
                <a16:creationId xmlns:a16="http://schemas.microsoft.com/office/drawing/2014/main" id="{9BFC4A2F-F8DF-D1CC-BBDB-01F21A22717E}"/>
              </a:ext>
            </a:extLst>
          </p:cNvPr>
          <p:cNvSpPr/>
          <p:nvPr/>
        </p:nvSpPr>
        <p:spPr>
          <a:xfrm flipV="1">
            <a:off x="5686423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200" b="1" dirty="0">
                    <a:solidFill>
                      <a:srgbClr val="00B050"/>
                    </a:solidFill>
                  </a:rPr>
                  <a:t>Propriété :</a:t>
                </a:r>
                <a:r>
                  <a:rPr lang="fr-FR" sz="3200" dirty="0">
                    <a:solidFill>
                      <a:srgbClr val="00B050"/>
                    </a:solidFill>
                  </a:rPr>
                  <a:t> On peut, à partir d’un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siteswap</a:t>
                </a:r>
                <a:r>
                  <a:rPr lang="fr-FR" sz="3200" dirty="0">
                    <a:solidFill>
                      <a:srgbClr val="00B050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jonglable</a:t>
                </a:r>
                <a:r>
                  <a:rPr lang="fr-FR" sz="3200" dirty="0">
                    <a:solidFill>
                      <a:srgbClr val="00B050"/>
                    </a:solidFill>
                  </a:rPr>
                  <a:t>, échanger les arrivées pour deux lancers consécutifs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où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sont deux entiers naturels,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. </a:t>
                </a:r>
                <a:br>
                  <a:rPr lang="fr-FR" sz="3200" dirty="0"/>
                </a:br>
                <a:endParaRPr lang="fr-FR" sz="3200" b="1" dirty="0"/>
              </a:p>
              <a:p>
                <a:pPr lvl="0"/>
                <a:r>
                  <a:rPr lang="fr-FR" sz="3200" dirty="0">
                    <a:solidFill>
                      <a:schemeClr val="bg1"/>
                    </a:solidFill>
                  </a:rPr>
                  <a:t>Alors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devient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devient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et on obtient un nouveau siteswap </a:t>
                </a:r>
                <a:r>
                  <a:rPr lang="fr-FR" sz="3200" dirty="0" err="1">
                    <a:solidFill>
                      <a:schemeClr val="bg1"/>
                    </a:solidFill>
                  </a:rPr>
                  <a:t>jonglable</a:t>
                </a:r>
                <a:r>
                  <a:rPr lang="fr-FR" sz="3200" dirty="0">
                    <a:solidFill>
                      <a:schemeClr val="bg1"/>
                    </a:solidFill>
                  </a:rPr>
                  <a:t>.</a:t>
                </a:r>
                <a:r>
                  <a:rPr lang="fr-FR" sz="3200" dirty="0"/>
                  <a:t> </a:t>
                </a:r>
                <a:br>
                  <a:rPr lang="fr-FR" sz="3200" dirty="0"/>
                </a:br>
                <a:r>
                  <a:rPr lang="fr-FR" sz="3200" dirty="0">
                    <a:solidFill>
                      <a:schemeClr val="bg1"/>
                    </a:solidFill>
                  </a:rPr>
                  <a:t>On notera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cette transformation :</a:t>
                </a:r>
              </a:p>
              <a:p>
                <a:pPr lvl="0"/>
                <a:endParaRPr lang="fr-FR" sz="3200" dirty="0">
                  <a:solidFill>
                    <a:schemeClr val="bg1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𝑬</m:t>
                      </m:r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</m:e>
                      </m:d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↦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−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fr-FR" sz="3600" b="1" i="1" strike="noStrike" dirty="0">
                  <a:solidFill>
                    <a:schemeClr val="bg1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blipFill>
                <a:blip r:embed="rId3"/>
                <a:stretch>
                  <a:fillRect l="-2818" t="-82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F8D852E-71D6-60C4-069C-0778B5642E2C}"/>
              </a:ext>
            </a:extLst>
          </p:cNvPr>
          <p:cNvCxnSpPr>
            <a:cxnSpLocks/>
          </p:cNvCxnSpPr>
          <p:nvPr/>
        </p:nvCxnSpPr>
        <p:spPr>
          <a:xfrm flipV="1">
            <a:off x="600075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C1718F3D-AB5D-F0E6-8DC3-E77E6AB63090}"/>
              </a:ext>
            </a:extLst>
          </p:cNvPr>
          <p:cNvSpPr/>
          <p:nvPr/>
        </p:nvSpPr>
        <p:spPr>
          <a:xfrm>
            <a:off x="516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77B692E-61F2-015A-6CA3-2C7161C8785F}"/>
              </a:ext>
            </a:extLst>
          </p:cNvPr>
          <p:cNvSpPr/>
          <p:nvPr/>
        </p:nvSpPr>
        <p:spPr>
          <a:xfrm>
            <a:off x="10208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6B090BB-49A0-01D4-80E1-87D4F1AADD31}"/>
              </a:ext>
            </a:extLst>
          </p:cNvPr>
          <p:cNvSpPr/>
          <p:nvPr/>
        </p:nvSpPr>
        <p:spPr>
          <a:xfrm>
            <a:off x="1525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3FA8A0-B9EA-C417-F132-BA83E19F377D}"/>
              </a:ext>
            </a:extLst>
          </p:cNvPr>
          <p:cNvSpPr/>
          <p:nvPr/>
        </p:nvSpPr>
        <p:spPr>
          <a:xfrm>
            <a:off x="20305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19880-14C7-35C6-2AA0-7D475C3C218A}"/>
              </a:ext>
            </a:extLst>
          </p:cNvPr>
          <p:cNvSpPr/>
          <p:nvPr/>
        </p:nvSpPr>
        <p:spPr>
          <a:xfrm>
            <a:off x="2535337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B3FA2-4116-ABA6-C9D4-F24F9DA861E5}"/>
              </a:ext>
            </a:extLst>
          </p:cNvPr>
          <p:cNvSpPr/>
          <p:nvPr/>
        </p:nvSpPr>
        <p:spPr>
          <a:xfrm>
            <a:off x="30401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64A4F38-D1C4-044F-ACD4-5425DE7C9CF1}"/>
              </a:ext>
            </a:extLst>
          </p:cNvPr>
          <p:cNvSpPr/>
          <p:nvPr/>
        </p:nvSpPr>
        <p:spPr>
          <a:xfrm>
            <a:off x="3544987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FF27AD-D57A-1DDB-FFF1-F86CD1B6DF15}"/>
              </a:ext>
            </a:extLst>
          </p:cNvPr>
          <p:cNvSpPr/>
          <p:nvPr/>
        </p:nvSpPr>
        <p:spPr>
          <a:xfrm>
            <a:off x="40498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B377BD90-EDC4-3BC6-05B7-2C3C4AC5D204}"/>
              </a:ext>
            </a:extLst>
          </p:cNvPr>
          <p:cNvSpPr/>
          <p:nvPr/>
        </p:nvSpPr>
        <p:spPr>
          <a:xfrm>
            <a:off x="571498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834699C6-1E61-973A-184F-9C897566DC64}"/>
              </a:ext>
            </a:extLst>
          </p:cNvPr>
          <p:cNvSpPr/>
          <p:nvPr/>
        </p:nvSpPr>
        <p:spPr>
          <a:xfrm flipV="1">
            <a:off x="1020862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35E5A48-1F89-5B2B-EF7E-45D9AD995722}"/>
              </a:ext>
            </a:extLst>
          </p:cNvPr>
          <p:cNvCxnSpPr>
            <a:cxnSpLocks/>
          </p:cNvCxnSpPr>
          <p:nvPr/>
        </p:nvCxnSpPr>
        <p:spPr>
          <a:xfrm flipV="1">
            <a:off x="5263950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CCACE3D1-2422-4F15-027C-F2DE77F6F57E}"/>
              </a:ext>
            </a:extLst>
          </p:cNvPr>
          <p:cNvSpPr/>
          <p:nvPr/>
        </p:nvSpPr>
        <p:spPr>
          <a:xfrm>
            <a:off x="51799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E3344AC-FDC5-B0A1-2848-3DD2302A2FC1}"/>
              </a:ext>
            </a:extLst>
          </p:cNvPr>
          <p:cNvSpPr/>
          <p:nvPr/>
        </p:nvSpPr>
        <p:spPr>
          <a:xfrm>
            <a:off x="56847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157AB10-BB01-0B4F-2291-DE37D544BF91}"/>
              </a:ext>
            </a:extLst>
          </p:cNvPr>
          <p:cNvSpPr/>
          <p:nvPr/>
        </p:nvSpPr>
        <p:spPr>
          <a:xfrm>
            <a:off x="61895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33D957A-3953-C727-011B-8634F781AE06}"/>
              </a:ext>
            </a:extLst>
          </p:cNvPr>
          <p:cNvSpPr/>
          <p:nvPr/>
        </p:nvSpPr>
        <p:spPr>
          <a:xfrm>
            <a:off x="66943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FAE4936-70FA-D8B9-9121-CBF82DD33D27}"/>
              </a:ext>
            </a:extLst>
          </p:cNvPr>
          <p:cNvSpPr/>
          <p:nvPr/>
        </p:nvSpPr>
        <p:spPr>
          <a:xfrm>
            <a:off x="7199212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74EFB74-018B-28A8-6266-E9FA2A4B8C53}"/>
              </a:ext>
            </a:extLst>
          </p:cNvPr>
          <p:cNvSpPr/>
          <p:nvPr/>
        </p:nvSpPr>
        <p:spPr>
          <a:xfrm>
            <a:off x="7704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89E1CF7-091B-72F5-D004-60809E2E5171}"/>
              </a:ext>
            </a:extLst>
          </p:cNvPr>
          <p:cNvSpPr/>
          <p:nvPr/>
        </p:nvSpPr>
        <p:spPr>
          <a:xfrm>
            <a:off x="8208862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890D94F-096E-8158-012F-89EDE76E8229}"/>
              </a:ext>
            </a:extLst>
          </p:cNvPr>
          <p:cNvSpPr/>
          <p:nvPr/>
        </p:nvSpPr>
        <p:spPr>
          <a:xfrm>
            <a:off x="8713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courbe vers le bas 36">
            <a:extLst>
              <a:ext uri="{FF2B5EF4-FFF2-40B4-BE49-F238E27FC236}">
                <a16:creationId xmlns:a16="http://schemas.microsoft.com/office/drawing/2014/main" id="{60BD823B-380A-27C6-1C82-164DF209B0E6}"/>
              </a:ext>
            </a:extLst>
          </p:cNvPr>
          <p:cNvSpPr/>
          <p:nvPr/>
        </p:nvSpPr>
        <p:spPr>
          <a:xfrm>
            <a:off x="5235373" y="4956712"/>
            <a:ext cx="3337127" cy="910689"/>
          </a:xfrm>
          <a:prstGeom prst="curvedDownArrow">
            <a:avLst>
              <a:gd name="adj1" fmla="val 12645"/>
              <a:gd name="adj2" fmla="val 60800"/>
              <a:gd name="adj3" fmla="val 208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Flèche : courbe vers le bas 37">
            <a:extLst>
              <a:ext uri="{FF2B5EF4-FFF2-40B4-BE49-F238E27FC236}">
                <a16:creationId xmlns:a16="http://schemas.microsoft.com/office/drawing/2014/main" id="{2F02AF33-3E6C-7ECB-B964-F6CDD33057C4}"/>
              </a:ext>
            </a:extLst>
          </p:cNvPr>
          <p:cNvSpPr/>
          <p:nvPr/>
        </p:nvSpPr>
        <p:spPr>
          <a:xfrm flipV="1">
            <a:off x="5684738" y="6205544"/>
            <a:ext cx="1754288" cy="757228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/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/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848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èche : courbe vers le bas 38">
            <a:extLst>
              <a:ext uri="{FF2B5EF4-FFF2-40B4-BE49-F238E27FC236}">
                <a16:creationId xmlns:a16="http://schemas.microsoft.com/office/drawing/2014/main" id="{5CE2C934-0A9A-83E3-0BE8-8FFA3C73D852}"/>
              </a:ext>
            </a:extLst>
          </p:cNvPr>
          <p:cNvSpPr/>
          <p:nvPr/>
        </p:nvSpPr>
        <p:spPr>
          <a:xfrm>
            <a:off x="5237059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 : courbe vers le bas 39">
            <a:extLst>
              <a:ext uri="{FF2B5EF4-FFF2-40B4-BE49-F238E27FC236}">
                <a16:creationId xmlns:a16="http://schemas.microsoft.com/office/drawing/2014/main" id="{9BFC4A2F-F8DF-D1CC-BBDB-01F21A22717E}"/>
              </a:ext>
            </a:extLst>
          </p:cNvPr>
          <p:cNvSpPr/>
          <p:nvPr/>
        </p:nvSpPr>
        <p:spPr>
          <a:xfrm flipV="1">
            <a:off x="5686423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200" b="1" dirty="0">
                    <a:solidFill>
                      <a:srgbClr val="00B050"/>
                    </a:solidFill>
                  </a:rPr>
                  <a:t>Propriété :</a:t>
                </a:r>
                <a:r>
                  <a:rPr lang="fr-FR" sz="3200" dirty="0">
                    <a:solidFill>
                      <a:srgbClr val="00B050"/>
                    </a:solidFill>
                  </a:rPr>
                  <a:t> On peut, à partir d’un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siteswap</a:t>
                </a:r>
                <a:r>
                  <a:rPr lang="fr-FR" sz="3200" dirty="0">
                    <a:solidFill>
                      <a:srgbClr val="00B050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jonglable</a:t>
                </a:r>
                <a:r>
                  <a:rPr lang="fr-FR" sz="3200" dirty="0">
                    <a:solidFill>
                      <a:srgbClr val="00B050"/>
                    </a:solidFill>
                  </a:rPr>
                  <a:t>, échanger les arrivées pour deux lancers consécutifs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où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sont deux entiers naturels,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. </a:t>
                </a:r>
                <a:br>
                  <a:rPr lang="fr-FR" sz="3200" dirty="0"/>
                </a:br>
                <a:endParaRPr lang="fr-FR" sz="3200" b="1" dirty="0"/>
              </a:p>
              <a:p>
                <a:pPr lvl="0"/>
                <a:r>
                  <a:rPr lang="fr-FR" sz="3200" dirty="0">
                    <a:solidFill>
                      <a:schemeClr val="bg1"/>
                    </a:solidFill>
                  </a:rPr>
                  <a:t>Alors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devient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devient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et on obtient un nouveau siteswap </a:t>
                </a:r>
                <a:r>
                  <a:rPr lang="fr-FR" sz="3200" dirty="0" err="1">
                    <a:solidFill>
                      <a:schemeClr val="bg1"/>
                    </a:solidFill>
                  </a:rPr>
                  <a:t>jonglable</a:t>
                </a:r>
                <a:r>
                  <a:rPr lang="fr-FR" sz="3200" dirty="0">
                    <a:solidFill>
                      <a:schemeClr val="bg1"/>
                    </a:solidFill>
                  </a:rPr>
                  <a:t>. </a:t>
                </a:r>
                <a:br>
                  <a:rPr lang="fr-FR" sz="3200" dirty="0"/>
                </a:br>
                <a:r>
                  <a:rPr lang="fr-FR" sz="3200" dirty="0">
                    <a:solidFill>
                      <a:schemeClr val="bg1"/>
                    </a:solidFill>
                  </a:rPr>
                  <a:t>On notera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cette transformation :</a:t>
                </a:r>
              </a:p>
              <a:p>
                <a:pPr lvl="0"/>
                <a:endParaRPr lang="fr-FR" sz="3200" dirty="0">
                  <a:solidFill>
                    <a:schemeClr val="bg1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𝑬</m:t>
                      </m:r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</m:e>
                      </m:d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↦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−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fr-FR" sz="3600" b="1" i="1" strike="noStrike" dirty="0">
                  <a:solidFill>
                    <a:schemeClr val="bg1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blipFill>
                <a:blip r:embed="rId3"/>
                <a:stretch>
                  <a:fillRect l="-2818" t="-82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F8D852E-71D6-60C4-069C-0778B5642E2C}"/>
              </a:ext>
            </a:extLst>
          </p:cNvPr>
          <p:cNvCxnSpPr>
            <a:cxnSpLocks/>
          </p:cNvCxnSpPr>
          <p:nvPr/>
        </p:nvCxnSpPr>
        <p:spPr>
          <a:xfrm flipV="1">
            <a:off x="600075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C1718F3D-AB5D-F0E6-8DC3-E77E6AB63090}"/>
              </a:ext>
            </a:extLst>
          </p:cNvPr>
          <p:cNvSpPr/>
          <p:nvPr/>
        </p:nvSpPr>
        <p:spPr>
          <a:xfrm>
            <a:off x="516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77B692E-61F2-015A-6CA3-2C7161C8785F}"/>
              </a:ext>
            </a:extLst>
          </p:cNvPr>
          <p:cNvSpPr/>
          <p:nvPr/>
        </p:nvSpPr>
        <p:spPr>
          <a:xfrm>
            <a:off x="10208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6B090BB-49A0-01D4-80E1-87D4F1AADD31}"/>
              </a:ext>
            </a:extLst>
          </p:cNvPr>
          <p:cNvSpPr/>
          <p:nvPr/>
        </p:nvSpPr>
        <p:spPr>
          <a:xfrm>
            <a:off x="1525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3FA8A0-B9EA-C417-F132-BA83E19F377D}"/>
              </a:ext>
            </a:extLst>
          </p:cNvPr>
          <p:cNvSpPr/>
          <p:nvPr/>
        </p:nvSpPr>
        <p:spPr>
          <a:xfrm>
            <a:off x="20305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19880-14C7-35C6-2AA0-7D475C3C218A}"/>
              </a:ext>
            </a:extLst>
          </p:cNvPr>
          <p:cNvSpPr/>
          <p:nvPr/>
        </p:nvSpPr>
        <p:spPr>
          <a:xfrm>
            <a:off x="2535337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B3FA2-4116-ABA6-C9D4-F24F9DA861E5}"/>
              </a:ext>
            </a:extLst>
          </p:cNvPr>
          <p:cNvSpPr/>
          <p:nvPr/>
        </p:nvSpPr>
        <p:spPr>
          <a:xfrm>
            <a:off x="30401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64A4F38-D1C4-044F-ACD4-5425DE7C9CF1}"/>
              </a:ext>
            </a:extLst>
          </p:cNvPr>
          <p:cNvSpPr/>
          <p:nvPr/>
        </p:nvSpPr>
        <p:spPr>
          <a:xfrm>
            <a:off x="3544987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FF27AD-D57A-1DDB-FFF1-F86CD1B6DF15}"/>
              </a:ext>
            </a:extLst>
          </p:cNvPr>
          <p:cNvSpPr/>
          <p:nvPr/>
        </p:nvSpPr>
        <p:spPr>
          <a:xfrm>
            <a:off x="40498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B377BD90-EDC4-3BC6-05B7-2C3C4AC5D204}"/>
              </a:ext>
            </a:extLst>
          </p:cNvPr>
          <p:cNvSpPr/>
          <p:nvPr/>
        </p:nvSpPr>
        <p:spPr>
          <a:xfrm>
            <a:off x="571498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834699C6-1E61-973A-184F-9C897566DC64}"/>
              </a:ext>
            </a:extLst>
          </p:cNvPr>
          <p:cNvSpPr/>
          <p:nvPr/>
        </p:nvSpPr>
        <p:spPr>
          <a:xfrm flipV="1">
            <a:off x="1020862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35E5A48-1F89-5B2B-EF7E-45D9AD995722}"/>
              </a:ext>
            </a:extLst>
          </p:cNvPr>
          <p:cNvCxnSpPr>
            <a:cxnSpLocks/>
          </p:cNvCxnSpPr>
          <p:nvPr/>
        </p:nvCxnSpPr>
        <p:spPr>
          <a:xfrm flipV="1">
            <a:off x="5263950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CCACE3D1-2422-4F15-027C-F2DE77F6F57E}"/>
              </a:ext>
            </a:extLst>
          </p:cNvPr>
          <p:cNvSpPr/>
          <p:nvPr/>
        </p:nvSpPr>
        <p:spPr>
          <a:xfrm>
            <a:off x="51799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E3344AC-FDC5-B0A1-2848-3DD2302A2FC1}"/>
              </a:ext>
            </a:extLst>
          </p:cNvPr>
          <p:cNvSpPr/>
          <p:nvPr/>
        </p:nvSpPr>
        <p:spPr>
          <a:xfrm>
            <a:off x="56847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157AB10-BB01-0B4F-2291-DE37D544BF91}"/>
              </a:ext>
            </a:extLst>
          </p:cNvPr>
          <p:cNvSpPr/>
          <p:nvPr/>
        </p:nvSpPr>
        <p:spPr>
          <a:xfrm>
            <a:off x="61895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33D957A-3953-C727-011B-8634F781AE06}"/>
              </a:ext>
            </a:extLst>
          </p:cNvPr>
          <p:cNvSpPr/>
          <p:nvPr/>
        </p:nvSpPr>
        <p:spPr>
          <a:xfrm>
            <a:off x="66943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FAE4936-70FA-D8B9-9121-CBF82DD33D27}"/>
              </a:ext>
            </a:extLst>
          </p:cNvPr>
          <p:cNvSpPr/>
          <p:nvPr/>
        </p:nvSpPr>
        <p:spPr>
          <a:xfrm>
            <a:off x="7199212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74EFB74-018B-28A8-6266-E9FA2A4B8C53}"/>
              </a:ext>
            </a:extLst>
          </p:cNvPr>
          <p:cNvSpPr/>
          <p:nvPr/>
        </p:nvSpPr>
        <p:spPr>
          <a:xfrm>
            <a:off x="7704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89E1CF7-091B-72F5-D004-60809E2E5171}"/>
              </a:ext>
            </a:extLst>
          </p:cNvPr>
          <p:cNvSpPr/>
          <p:nvPr/>
        </p:nvSpPr>
        <p:spPr>
          <a:xfrm>
            <a:off x="8208862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890D94F-096E-8158-012F-89EDE76E8229}"/>
              </a:ext>
            </a:extLst>
          </p:cNvPr>
          <p:cNvSpPr/>
          <p:nvPr/>
        </p:nvSpPr>
        <p:spPr>
          <a:xfrm>
            <a:off x="8713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courbe vers le bas 36">
            <a:extLst>
              <a:ext uri="{FF2B5EF4-FFF2-40B4-BE49-F238E27FC236}">
                <a16:creationId xmlns:a16="http://schemas.microsoft.com/office/drawing/2014/main" id="{60BD823B-380A-27C6-1C82-164DF209B0E6}"/>
              </a:ext>
            </a:extLst>
          </p:cNvPr>
          <p:cNvSpPr/>
          <p:nvPr/>
        </p:nvSpPr>
        <p:spPr>
          <a:xfrm>
            <a:off x="5235373" y="4956712"/>
            <a:ext cx="3337127" cy="910689"/>
          </a:xfrm>
          <a:prstGeom prst="curvedDownArrow">
            <a:avLst>
              <a:gd name="adj1" fmla="val 12645"/>
              <a:gd name="adj2" fmla="val 60800"/>
              <a:gd name="adj3" fmla="val 208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Flèche : courbe vers le bas 37">
            <a:extLst>
              <a:ext uri="{FF2B5EF4-FFF2-40B4-BE49-F238E27FC236}">
                <a16:creationId xmlns:a16="http://schemas.microsoft.com/office/drawing/2014/main" id="{2F02AF33-3E6C-7ECB-B964-F6CDD33057C4}"/>
              </a:ext>
            </a:extLst>
          </p:cNvPr>
          <p:cNvSpPr/>
          <p:nvPr/>
        </p:nvSpPr>
        <p:spPr>
          <a:xfrm flipV="1">
            <a:off x="5684738" y="6205544"/>
            <a:ext cx="1754288" cy="757228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/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/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54967179-D175-587A-37AB-4B1902188545}"/>
                  </a:ext>
                </a:extLst>
              </p:cNvPr>
              <p:cNvSpPr txBox="1"/>
              <p:nvPr/>
            </p:nvSpPr>
            <p:spPr>
              <a:xfrm>
                <a:off x="4734284" y="6137008"/>
                <a:ext cx="1044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54967179-D175-587A-37AB-4B1902188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284" y="6137008"/>
                <a:ext cx="104401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5753285-277A-31AC-E6F8-EC33991B2CE5}"/>
                  </a:ext>
                </a:extLst>
              </p:cNvPr>
              <p:cNvSpPr txBox="1"/>
              <p:nvPr/>
            </p:nvSpPr>
            <p:spPr>
              <a:xfrm>
                <a:off x="5161523" y="5527407"/>
                <a:ext cx="12454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5753285-277A-31AC-E6F8-EC33991B2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523" y="5527407"/>
                <a:ext cx="124542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0154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èche : courbe vers le bas 38">
            <a:extLst>
              <a:ext uri="{FF2B5EF4-FFF2-40B4-BE49-F238E27FC236}">
                <a16:creationId xmlns:a16="http://schemas.microsoft.com/office/drawing/2014/main" id="{5CE2C934-0A9A-83E3-0BE8-8FFA3C73D852}"/>
              </a:ext>
            </a:extLst>
          </p:cNvPr>
          <p:cNvSpPr/>
          <p:nvPr/>
        </p:nvSpPr>
        <p:spPr>
          <a:xfrm>
            <a:off x="5237059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 : courbe vers le bas 39">
            <a:extLst>
              <a:ext uri="{FF2B5EF4-FFF2-40B4-BE49-F238E27FC236}">
                <a16:creationId xmlns:a16="http://schemas.microsoft.com/office/drawing/2014/main" id="{9BFC4A2F-F8DF-D1CC-BBDB-01F21A22717E}"/>
              </a:ext>
            </a:extLst>
          </p:cNvPr>
          <p:cNvSpPr/>
          <p:nvPr/>
        </p:nvSpPr>
        <p:spPr>
          <a:xfrm flipV="1">
            <a:off x="5686423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200" b="1" dirty="0">
                    <a:solidFill>
                      <a:srgbClr val="00B050"/>
                    </a:solidFill>
                  </a:rPr>
                  <a:t>Propriété :</a:t>
                </a:r>
                <a:r>
                  <a:rPr lang="fr-FR" sz="3200" dirty="0">
                    <a:solidFill>
                      <a:srgbClr val="00B050"/>
                    </a:solidFill>
                  </a:rPr>
                  <a:t> On peut, à partir d’un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siteswap</a:t>
                </a:r>
                <a:r>
                  <a:rPr lang="fr-FR" sz="3200" dirty="0">
                    <a:solidFill>
                      <a:srgbClr val="00B050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jonglable</a:t>
                </a:r>
                <a:r>
                  <a:rPr lang="fr-FR" sz="3200" dirty="0">
                    <a:solidFill>
                      <a:srgbClr val="00B050"/>
                    </a:solidFill>
                  </a:rPr>
                  <a:t>, échanger les arrivées pour deux lancers consécutifs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où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sont deux entiers naturels,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. </a:t>
                </a:r>
                <a:br>
                  <a:rPr lang="fr-FR" sz="3200" dirty="0"/>
                </a:br>
                <a:endParaRPr lang="fr-FR" sz="3200" b="1" dirty="0"/>
              </a:p>
              <a:p>
                <a:pPr lvl="0"/>
                <a:r>
                  <a:rPr lang="fr-FR" sz="3200" dirty="0"/>
                  <a:t>Alors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/>
                  <a:t> devient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/>
                  <a:t> devient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et on obtient un nouveau siteswap </a:t>
                </a:r>
                <a:r>
                  <a:rPr lang="fr-FR" sz="3200" dirty="0" err="1"/>
                  <a:t>jonglable</a:t>
                </a:r>
                <a:r>
                  <a:rPr lang="fr-FR" sz="3200" dirty="0"/>
                  <a:t>. </a:t>
                </a:r>
                <a:br>
                  <a:rPr lang="fr-FR" sz="3200" dirty="0"/>
                </a:br>
                <a:r>
                  <a:rPr lang="fr-FR" sz="3200" dirty="0">
                    <a:solidFill>
                      <a:schemeClr val="bg1"/>
                    </a:solidFill>
                  </a:rPr>
                  <a:t>On notera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cette transformation :</a:t>
                </a:r>
              </a:p>
              <a:p>
                <a:pPr lvl="0"/>
                <a:endParaRPr lang="fr-FR" sz="3200" dirty="0">
                  <a:solidFill>
                    <a:schemeClr val="bg1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𝑬</m:t>
                      </m:r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</m:e>
                      </m:d>
                      <m:r>
                        <a:rPr lang="fr-FR" sz="3600" b="1" i="1" strike="noStrik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↦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−</m:t>
                          </m:r>
                          <m:r>
                            <a:rPr lang="fr-FR" sz="3600" b="1" i="1" strike="noStrik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fr-FR" sz="3600" b="1" i="1" strike="noStrike" dirty="0">
                  <a:solidFill>
                    <a:schemeClr val="bg1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blipFill>
                <a:blip r:embed="rId3"/>
                <a:stretch>
                  <a:fillRect l="-2818" t="-82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F8D852E-71D6-60C4-069C-0778B5642E2C}"/>
              </a:ext>
            </a:extLst>
          </p:cNvPr>
          <p:cNvCxnSpPr>
            <a:cxnSpLocks/>
          </p:cNvCxnSpPr>
          <p:nvPr/>
        </p:nvCxnSpPr>
        <p:spPr>
          <a:xfrm flipV="1">
            <a:off x="600075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C1718F3D-AB5D-F0E6-8DC3-E77E6AB63090}"/>
              </a:ext>
            </a:extLst>
          </p:cNvPr>
          <p:cNvSpPr/>
          <p:nvPr/>
        </p:nvSpPr>
        <p:spPr>
          <a:xfrm>
            <a:off x="516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77B692E-61F2-015A-6CA3-2C7161C8785F}"/>
              </a:ext>
            </a:extLst>
          </p:cNvPr>
          <p:cNvSpPr/>
          <p:nvPr/>
        </p:nvSpPr>
        <p:spPr>
          <a:xfrm>
            <a:off x="10208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6B090BB-49A0-01D4-80E1-87D4F1AADD31}"/>
              </a:ext>
            </a:extLst>
          </p:cNvPr>
          <p:cNvSpPr/>
          <p:nvPr/>
        </p:nvSpPr>
        <p:spPr>
          <a:xfrm>
            <a:off x="1525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3FA8A0-B9EA-C417-F132-BA83E19F377D}"/>
              </a:ext>
            </a:extLst>
          </p:cNvPr>
          <p:cNvSpPr/>
          <p:nvPr/>
        </p:nvSpPr>
        <p:spPr>
          <a:xfrm>
            <a:off x="20305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19880-14C7-35C6-2AA0-7D475C3C218A}"/>
              </a:ext>
            </a:extLst>
          </p:cNvPr>
          <p:cNvSpPr/>
          <p:nvPr/>
        </p:nvSpPr>
        <p:spPr>
          <a:xfrm>
            <a:off x="2535337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B3FA2-4116-ABA6-C9D4-F24F9DA861E5}"/>
              </a:ext>
            </a:extLst>
          </p:cNvPr>
          <p:cNvSpPr/>
          <p:nvPr/>
        </p:nvSpPr>
        <p:spPr>
          <a:xfrm>
            <a:off x="30401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64A4F38-D1C4-044F-ACD4-5425DE7C9CF1}"/>
              </a:ext>
            </a:extLst>
          </p:cNvPr>
          <p:cNvSpPr/>
          <p:nvPr/>
        </p:nvSpPr>
        <p:spPr>
          <a:xfrm>
            <a:off x="3544987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FF27AD-D57A-1DDB-FFF1-F86CD1B6DF15}"/>
              </a:ext>
            </a:extLst>
          </p:cNvPr>
          <p:cNvSpPr/>
          <p:nvPr/>
        </p:nvSpPr>
        <p:spPr>
          <a:xfrm>
            <a:off x="40498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B377BD90-EDC4-3BC6-05B7-2C3C4AC5D204}"/>
              </a:ext>
            </a:extLst>
          </p:cNvPr>
          <p:cNvSpPr/>
          <p:nvPr/>
        </p:nvSpPr>
        <p:spPr>
          <a:xfrm>
            <a:off x="571498" y="5334011"/>
            <a:ext cx="2219327" cy="533389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834699C6-1E61-973A-184F-9C897566DC64}"/>
              </a:ext>
            </a:extLst>
          </p:cNvPr>
          <p:cNvSpPr/>
          <p:nvPr/>
        </p:nvSpPr>
        <p:spPr>
          <a:xfrm flipV="1">
            <a:off x="1020862" y="6205544"/>
            <a:ext cx="2760563" cy="552632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35E5A48-1F89-5B2B-EF7E-45D9AD995722}"/>
              </a:ext>
            </a:extLst>
          </p:cNvPr>
          <p:cNvCxnSpPr>
            <a:cxnSpLocks/>
          </p:cNvCxnSpPr>
          <p:nvPr/>
        </p:nvCxnSpPr>
        <p:spPr>
          <a:xfrm flipV="1">
            <a:off x="5263950" y="6048374"/>
            <a:ext cx="399097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CCACE3D1-2422-4F15-027C-F2DE77F6F57E}"/>
              </a:ext>
            </a:extLst>
          </p:cNvPr>
          <p:cNvSpPr/>
          <p:nvPr/>
        </p:nvSpPr>
        <p:spPr>
          <a:xfrm>
            <a:off x="517991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E3344AC-FDC5-B0A1-2848-3DD2302A2FC1}"/>
              </a:ext>
            </a:extLst>
          </p:cNvPr>
          <p:cNvSpPr/>
          <p:nvPr/>
        </p:nvSpPr>
        <p:spPr>
          <a:xfrm>
            <a:off x="56847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157AB10-BB01-0B4F-2291-DE37D544BF91}"/>
              </a:ext>
            </a:extLst>
          </p:cNvPr>
          <p:cNvSpPr/>
          <p:nvPr/>
        </p:nvSpPr>
        <p:spPr>
          <a:xfrm>
            <a:off x="6189562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33D957A-3953-C727-011B-8634F781AE06}"/>
              </a:ext>
            </a:extLst>
          </p:cNvPr>
          <p:cNvSpPr/>
          <p:nvPr/>
        </p:nvSpPr>
        <p:spPr>
          <a:xfrm>
            <a:off x="66943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FAE4936-70FA-D8B9-9121-CBF82DD33D27}"/>
              </a:ext>
            </a:extLst>
          </p:cNvPr>
          <p:cNvSpPr/>
          <p:nvPr/>
        </p:nvSpPr>
        <p:spPr>
          <a:xfrm>
            <a:off x="7199212" y="5964337"/>
            <a:ext cx="168075" cy="168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74EFB74-018B-28A8-6266-E9FA2A4B8C53}"/>
              </a:ext>
            </a:extLst>
          </p:cNvPr>
          <p:cNvSpPr/>
          <p:nvPr/>
        </p:nvSpPr>
        <p:spPr>
          <a:xfrm>
            <a:off x="770403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89E1CF7-091B-72F5-D004-60809E2E5171}"/>
              </a:ext>
            </a:extLst>
          </p:cNvPr>
          <p:cNvSpPr/>
          <p:nvPr/>
        </p:nvSpPr>
        <p:spPr>
          <a:xfrm>
            <a:off x="8208862" y="5964337"/>
            <a:ext cx="168075" cy="16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890D94F-096E-8158-012F-89EDE76E8229}"/>
              </a:ext>
            </a:extLst>
          </p:cNvPr>
          <p:cNvSpPr/>
          <p:nvPr/>
        </p:nvSpPr>
        <p:spPr>
          <a:xfrm>
            <a:off x="8713687" y="5964337"/>
            <a:ext cx="168075" cy="168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courbe vers le bas 36">
            <a:extLst>
              <a:ext uri="{FF2B5EF4-FFF2-40B4-BE49-F238E27FC236}">
                <a16:creationId xmlns:a16="http://schemas.microsoft.com/office/drawing/2014/main" id="{60BD823B-380A-27C6-1C82-164DF209B0E6}"/>
              </a:ext>
            </a:extLst>
          </p:cNvPr>
          <p:cNvSpPr/>
          <p:nvPr/>
        </p:nvSpPr>
        <p:spPr>
          <a:xfrm>
            <a:off x="5235373" y="4956712"/>
            <a:ext cx="3337127" cy="910689"/>
          </a:xfrm>
          <a:prstGeom prst="curvedDownArrow">
            <a:avLst>
              <a:gd name="adj1" fmla="val 12645"/>
              <a:gd name="adj2" fmla="val 60800"/>
              <a:gd name="adj3" fmla="val 208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Flèche : courbe vers le bas 37">
            <a:extLst>
              <a:ext uri="{FF2B5EF4-FFF2-40B4-BE49-F238E27FC236}">
                <a16:creationId xmlns:a16="http://schemas.microsoft.com/office/drawing/2014/main" id="{2F02AF33-3E6C-7ECB-B964-F6CDD33057C4}"/>
              </a:ext>
            </a:extLst>
          </p:cNvPr>
          <p:cNvSpPr/>
          <p:nvPr/>
        </p:nvSpPr>
        <p:spPr>
          <a:xfrm flipV="1">
            <a:off x="5684738" y="6205544"/>
            <a:ext cx="1754288" cy="757228"/>
          </a:xfrm>
          <a:prstGeom prst="curvedDownArrow">
            <a:avLst>
              <a:gd name="adj1" fmla="val 25000"/>
              <a:gd name="adj2" fmla="val 608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/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0E3FC46-0A3B-C578-C157-8EF82B06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1" y="6006187"/>
                <a:ext cx="41741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/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F74E6-86D1-2BA0-273D-565E2A167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0" y="5491836"/>
                <a:ext cx="41741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54967179-D175-587A-37AB-4B1902188545}"/>
                  </a:ext>
                </a:extLst>
              </p:cNvPr>
              <p:cNvSpPr txBox="1"/>
              <p:nvPr/>
            </p:nvSpPr>
            <p:spPr>
              <a:xfrm>
                <a:off x="4734284" y="6137008"/>
                <a:ext cx="1044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54967179-D175-587A-37AB-4B1902188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284" y="6137008"/>
                <a:ext cx="104401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5753285-277A-31AC-E6F8-EC33991B2CE5}"/>
                  </a:ext>
                </a:extLst>
              </p:cNvPr>
              <p:cNvSpPr txBox="1"/>
              <p:nvPr/>
            </p:nvSpPr>
            <p:spPr>
              <a:xfrm>
                <a:off x="5218673" y="5536932"/>
                <a:ext cx="12454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fr-FR" sz="3200" i="1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5753285-277A-31AC-E6F8-EC33991B2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673" y="5536932"/>
                <a:ext cx="124542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0159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r>
                  <a:rPr lang="fr-FR" sz="3200" b="1" dirty="0">
                    <a:solidFill>
                      <a:srgbClr val="00B050"/>
                    </a:solidFill>
                  </a:rPr>
                  <a:t>Propriété :</a:t>
                </a:r>
                <a:r>
                  <a:rPr lang="fr-FR" sz="3200" dirty="0">
                    <a:solidFill>
                      <a:srgbClr val="00B050"/>
                    </a:solidFill>
                  </a:rPr>
                  <a:t> On peut, à partir d’un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siteswap</a:t>
                </a:r>
                <a:r>
                  <a:rPr lang="fr-FR" sz="3200" dirty="0">
                    <a:solidFill>
                      <a:srgbClr val="00B050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0B050"/>
                    </a:solidFill>
                  </a:rPr>
                  <a:t>jonglable</a:t>
                </a:r>
                <a:r>
                  <a:rPr lang="fr-FR" sz="3200" dirty="0">
                    <a:solidFill>
                      <a:srgbClr val="00B050"/>
                    </a:solidFill>
                  </a:rPr>
                  <a:t>, échanger les arrivées pour deux lancers consécutifs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où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 sont deux entiers naturels,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3200" dirty="0">
                    <a:solidFill>
                      <a:srgbClr val="00B050"/>
                    </a:solidFill>
                  </a:rPr>
                  <a:t>. </a:t>
                </a:r>
                <a:br>
                  <a:rPr lang="fr-FR" sz="3200" dirty="0"/>
                </a:br>
                <a:endParaRPr lang="fr-FR" sz="3200" b="1" dirty="0"/>
              </a:p>
              <a:p>
                <a:pPr lvl="0"/>
                <a:r>
                  <a:rPr lang="fr-FR" sz="3200" dirty="0"/>
                  <a:t>Alors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/>
                  <a:t> devient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et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/>
                  <a:t> devient </a:t>
                </a:r>
                <a14:m>
                  <m:oMath xmlns:m="http://schemas.openxmlformats.org/officeDocument/2006/math"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et on obtient un nouveau siteswap </a:t>
                </a:r>
                <a:r>
                  <a:rPr lang="fr-FR" sz="3200" dirty="0" err="1"/>
                  <a:t>jonglable</a:t>
                </a:r>
                <a:r>
                  <a:rPr lang="fr-FR" sz="3200" dirty="0"/>
                  <a:t>. </a:t>
                </a:r>
                <a:br>
                  <a:rPr lang="fr-FR" sz="3200" dirty="0"/>
                </a:br>
                <a:r>
                  <a:rPr lang="fr-FR" sz="3200" dirty="0"/>
                  <a:t>On notera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FR" sz="3200" dirty="0"/>
                  <a:t> cette transformation :</a:t>
                </a:r>
              </a:p>
              <a:p>
                <a:pPr lvl="0"/>
                <a:endParaRPr lang="fr-FR" sz="32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𝑬</m:t>
                      </m:r>
                      <m:r>
                        <a:rPr lang="fr-FR" sz="3600" b="1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</m:e>
                      </m:d>
                      <m:r>
                        <a:rPr lang="fr-FR" sz="3600" b="1" i="1" strike="noStrik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↦</m:t>
                      </m:r>
                      <m:d>
                        <m:dPr>
                          <m:ctrlP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𝒃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+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𝒂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−</m:t>
                          </m:r>
                          <m:r>
                            <a:rPr lang="fr-FR" sz="3600" b="1" i="1" strike="noStrik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  <a:p>
                <a:pPr lvl="0"/>
                <a:endParaRPr lang="fr-FR" sz="3600" b="1" i="1" strike="noStrike" dirty="0">
                  <a:solidFill>
                    <a:srgbClr val="000000"/>
                  </a:solidFill>
                  <a:latin typeface="Cambria Math" panose="02040503050406030204" pitchFamily="18" charset="0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656000"/>
                <a:ext cx="8870040" cy="5400000"/>
              </a:xfrm>
              <a:prstGeom prst="rect">
                <a:avLst/>
              </a:prstGeom>
              <a:blipFill>
                <a:blip r:embed="rId3"/>
                <a:stretch>
                  <a:fillRect l="-2818" t="-82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A712FF-C047-4ED8-BA6B-D9D2D4F725FB}"/>
                  </a:ext>
                </a:extLst>
              </p:cNvPr>
              <p:cNvSpPr/>
              <p:nvPr/>
            </p:nvSpPr>
            <p:spPr>
              <a:xfrm>
                <a:off x="432000" y="6170056"/>
                <a:ext cx="907164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endParaRPr lang="ar-AE" sz="3200" i="1" dirty="0">
                  <a:latin typeface="Cambria Math" panose="02040503050406030204" pitchFamily="18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a:rPr lang="ar-AE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ar-AE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ar-AE" sz="32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ar-AE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ar-AE" sz="3200" i="1" dirty="0">
                        <a:latin typeface="Cambria Math" panose="02040503050406030204" pitchFamily="18" charset="0"/>
                      </a:rPr>
                      <m:t> ;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ar-AE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ar-AE" sz="32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ar-AE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ar-AE" sz="3200" i="1" dirty="0">
                        <a:latin typeface="Cambria Math" panose="02040503050406030204" pitchFamily="18" charset="0"/>
                      </a:rPr>
                      <m:t> ;</m:t>
                    </m:r>
                    <m:r>
                      <a:rPr lang="fr-FR" sz="32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ar-AE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3200" i="1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ar-AE" sz="3200" i="1" dirty="0">
                        <a:latin typeface="Cambria Math" panose="02040503050406030204" pitchFamily="18" charset="0"/>
                      </a:rPr>
                      <m:t>=(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ar-AE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dirty="0"/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A712FF-C047-4ED8-BA6B-D9D2D4F72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6170056"/>
                <a:ext cx="9071640" cy="1077218"/>
              </a:xfrm>
              <a:prstGeom prst="rect">
                <a:avLst/>
              </a:prstGeom>
              <a:blipFill>
                <a:blip r:embed="rId4"/>
                <a:stretch>
                  <a:fillRect b="-17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B1D3C75-F9C4-49BF-82A4-74B5C33C9E8E}"/>
              </a:ext>
            </a:extLst>
          </p:cNvPr>
          <p:cNvSpPr/>
          <p:nvPr/>
        </p:nvSpPr>
        <p:spPr>
          <a:xfrm>
            <a:off x="2414427" y="6585735"/>
            <a:ext cx="595901" cy="973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863A1-5A1E-4B16-A57A-E5AF7461E078}"/>
              </a:ext>
            </a:extLst>
          </p:cNvPr>
          <p:cNvSpPr/>
          <p:nvPr/>
        </p:nvSpPr>
        <p:spPr>
          <a:xfrm>
            <a:off x="5439332" y="6661550"/>
            <a:ext cx="595901" cy="973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CD4027-AEE2-4CA4-B70D-295605DC14BD}"/>
              </a:ext>
            </a:extLst>
          </p:cNvPr>
          <p:cNvSpPr/>
          <p:nvPr/>
        </p:nvSpPr>
        <p:spPr>
          <a:xfrm>
            <a:off x="6984759" y="6625253"/>
            <a:ext cx="595901" cy="973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0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endParaRPr lang="fr-FR" sz="3200" dirty="0"/>
              </a:p>
              <a:p>
                <a:pPr lvl="0"/>
                <a:r>
                  <a:rPr lang="fr-FR" sz="3600" b="1" dirty="0">
                    <a:solidFill>
                      <a:srgbClr val="00B05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Algorithme :</a:t>
                </a:r>
                <a:r>
                  <a:rPr lang="fr-FR" sz="3600" b="1" dirty="0">
                    <a:solidFill>
                      <a:srgbClr val="00B050"/>
                    </a:solidFill>
                  </a:rPr>
                  <a:t> </a:t>
                </a:r>
                <a:endParaRPr lang="fr-FR" sz="3200" b="1" dirty="0"/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Prendre un siteswap </a:t>
                </a:r>
                <a:r>
                  <a:rPr lang="fr-FR" sz="32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jonglable</a:t>
                </a: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 </a:t>
                </a:r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Tant que les nombres sont différents :</a:t>
                </a:r>
              </a:p>
              <a:p>
                <a:pPr marL="457200" lvl="8" indent="-457200">
                  <a:buFont typeface="Arial" panose="020B0604020202020204" pitchFamily="34" charset="0"/>
                  <a:buChar char="•"/>
                </a:pP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Choisir le plus grand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suivi d’un nombre différent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et transformer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en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fr-FR" sz="3600" b="1" i="1" strike="noStrik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blipFill>
                <a:blip r:embed="rId3"/>
                <a:stretch>
                  <a:fillRect l="-2997" r="-1889" b="-11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60B67E-E3FC-4DCF-BDD4-CF7722277655}"/>
                  </a:ext>
                </a:extLst>
              </p:cNvPr>
              <p:cNvSpPr/>
              <p:nvPr/>
            </p:nvSpPr>
            <p:spPr>
              <a:xfrm>
                <a:off x="504000" y="1563480"/>
                <a:ext cx="907164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3200" b="1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fr-FR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fr-FR" sz="3200" b="1" i="1"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ctrlPr>
                            <a:rPr lang="fr-FR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fr-FR" sz="3200" b="1" dirty="0"/>
              </a:p>
              <a:p>
                <a:pPr lvl="0"/>
                <a:r>
                  <a:rPr lang="fr-FR" sz="3200" dirty="0"/>
                  <a:t>Cet échange conserve la somme, et :</a:t>
                </a:r>
                <a:br>
                  <a:rPr lang="fr-FR" sz="3200" dirty="0"/>
                </a:br>
                <a:r>
                  <a:rPr lang="fr-FR" sz="3200" dirty="0"/>
                  <a:t>si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/>
                  <a:t>, l’écart initial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3200" dirty="0"/>
                  <a:t> est réduit de </a:t>
                </a:r>
                <a14:m>
                  <m:oMath xmlns:m="http://schemas.openxmlformats.org/officeDocument/2006/math">
                    <m:r>
                      <a:rPr lang="fr-FR" sz="32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3200" i="1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60B67E-E3FC-4DCF-BDD4-CF7722277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563480"/>
                <a:ext cx="9071640" cy="1569660"/>
              </a:xfrm>
              <a:prstGeom prst="rect">
                <a:avLst/>
              </a:prstGeom>
              <a:blipFill>
                <a:blip r:embed="rId4"/>
                <a:stretch>
                  <a:fillRect l="-1747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5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latin typeface="Ubuntu"/>
                <a:ea typeface="Ubuntu"/>
                <a:cs typeface="Ubuntu"/>
                <a:sym typeface="Ubuntu"/>
              </a:rPr>
              <a:t>Vue de dessus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504000" y="1099080"/>
            <a:ext cx="8870040" cy="572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4BABBC-3413-0E1C-2C43-340C936C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45" y="1976582"/>
            <a:ext cx="6966150" cy="17016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3D7B90-F78E-4E2E-A68C-C7337F4C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76" y="4073445"/>
            <a:ext cx="3250087" cy="365635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0B67E-E3FC-4DCF-BDD4-CF7722277655}"/>
              </a:ext>
            </a:extLst>
          </p:cNvPr>
          <p:cNvSpPr/>
          <p:nvPr/>
        </p:nvSpPr>
        <p:spPr>
          <a:xfrm>
            <a:off x="504000" y="1563480"/>
            <a:ext cx="9071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dirty="0"/>
              <a:t>Exemple : 12345 (on admet qu’il est </a:t>
            </a:r>
            <a:r>
              <a:rPr lang="fr-FR" sz="3200" dirty="0" err="1"/>
              <a:t>jonglable</a:t>
            </a:r>
            <a:r>
              <a:rPr lang="fr-FR" sz="3200" dirty="0"/>
              <a:t>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640;p94">
                <a:extLst>
                  <a:ext uri="{FF2B5EF4-FFF2-40B4-BE49-F238E27FC236}">
                    <a16:creationId xmlns:a16="http://schemas.microsoft.com/office/drawing/2014/main" id="{2ED9C034-A783-46A1-81E1-CD6524A54DC8}"/>
                  </a:ext>
                </a:extLst>
              </p:cNvPr>
              <p:cNvSpPr txBox="1"/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endParaRPr lang="fr-FR" sz="3200" dirty="0"/>
              </a:p>
              <a:p>
                <a:pPr lvl="0"/>
                <a:r>
                  <a:rPr lang="fr-FR" sz="3600" b="1" dirty="0">
                    <a:solidFill>
                      <a:srgbClr val="00B05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Algorithme :</a:t>
                </a:r>
                <a:r>
                  <a:rPr lang="fr-FR" sz="3600" b="1" dirty="0">
                    <a:solidFill>
                      <a:srgbClr val="00B050"/>
                    </a:solidFill>
                  </a:rPr>
                  <a:t> </a:t>
                </a:r>
                <a:endParaRPr lang="fr-FR" sz="3200" b="1" dirty="0"/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Prendre un siteswap </a:t>
                </a:r>
                <a:r>
                  <a:rPr lang="fr-FR" sz="32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jonglable</a:t>
                </a: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 </a:t>
                </a:r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Tant que les nombres sont différents :</a:t>
                </a:r>
              </a:p>
              <a:p>
                <a:pPr marL="457200" lvl="8" indent="-457200">
                  <a:buFont typeface="Arial" panose="020B0604020202020204" pitchFamily="34" charset="0"/>
                  <a:buChar char="•"/>
                </a:pP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Choisir le plus grand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suivi d’un nombre différent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et transformer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en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fr-FR" sz="3600" b="1" i="1" strike="noStrik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Arial"/>
                </a:endParaRPr>
              </a:p>
            </p:txBody>
          </p:sp>
        </mc:Choice>
        <mc:Fallback>
          <p:sp>
            <p:nvSpPr>
              <p:cNvPr id="5" name="Google Shape;640;p94">
                <a:extLst>
                  <a:ext uri="{FF2B5EF4-FFF2-40B4-BE49-F238E27FC236}">
                    <a16:creationId xmlns:a16="http://schemas.microsoft.com/office/drawing/2014/main" id="{2ED9C034-A783-46A1-81E1-CD6524A54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blipFill>
                <a:blip r:embed="rId3"/>
                <a:stretch>
                  <a:fillRect l="-2997" r="-1889" b="-11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8961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0B67E-E3FC-4DCF-BDD4-CF7722277655}"/>
              </a:ext>
            </a:extLst>
          </p:cNvPr>
          <p:cNvSpPr/>
          <p:nvPr/>
        </p:nvSpPr>
        <p:spPr>
          <a:xfrm>
            <a:off x="504000" y="1563480"/>
            <a:ext cx="907164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dirty="0"/>
              <a:t>Exemple : 12345 (on admet qu’il est </a:t>
            </a:r>
            <a:r>
              <a:rPr lang="fr-FR" sz="3200" dirty="0" err="1"/>
              <a:t>jonglable</a:t>
            </a:r>
            <a:r>
              <a:rPr lang="fr-FR" sz="3200" dirty="0"/>
              <a:t>).</a:t>
            </a:r>
          </a:p>
          <a:p>
            <a:pPr lvl="0"/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1234</a:t>
            </a:r>
            <a:r>
              <a:rPr lang="fr-FR" sz="3600" b="1" dirty="0">
                <a:ln w="25400"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51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234512345…</a:t>
            </a:r>
            <a:endParaRPr lang="fr-FR" sz="36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640;p94">
                <a:extLst>
                  <a:ext uri="{FF2B5EF4-FFF2-40B4-BE49-F238E27FC236}">
                    <a16:creationId xmlns:a16="http://schemas.microsoft.com/office/drawing/2014/main" id="{FBB26A18-158A-48DA-9CC7-73115D4EA9E8}"/>
                  </a:ext>
                </a:extLst>
              </p:cNvPr>
              <p:cNvSpPr txBox="1"/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endParaRPr lang="fr-FR" sz="3200" dirty="0"/>
              </a:p>
              <a:p>
                <a:pPr lvl="0"/>
                <a:r>
                  <a:rPr lang="fr-FR" sz="3600" b="1" dirty="0">
                    <a:solidFill>
                      <a:srgbClr val="00B05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Algorithme :</a:t>
                </a:r>
                <a:r>
                  <a:rPr lang="fr-FR" sz="3600" b="1" dirty="0">
                    <a:solidFill>
                      <a:srgbClr val="00B050"/>
                    </a:solidFill>
                  </a:rPr>
                  <a:t> </a:t>
                </a:r>
                <a:endParaRPr lang="fr-FR" sz="3200" b="1" dirty="0"/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Prendre un siteswap </a:t>
                </a:r>
                <a:r>
                  <a:rPr lang="fr-FR" sz="32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jonglable</a:t>
                </a: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 </a:t>
                </a:r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Tant que les nombres sont différents :</a:t>
                </a:r>
              </a:p>
              <a:p>
                <a:pPr marL="457200" lvl="8" indent="-457200">
                  <a:buFont typeface="Arial" panose="020B0604020202020204" pitchFamily="34" charset="0"/>
                  <a:buChar char="•"/>
                </a:pP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Choisir le plus grand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suivi d’un nombre différent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et transformer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en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fr-FR" sz="3600" b="1" i="1" strike="noStrik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Arial"/>
                </a:endParaRPr>
              </a:p>
            </p:txBody>
          </p:sp>
        </mc:Choice>
        <mc:Fallback>
          <p:sp>
            <p:nvSpPr>
              <p:cNvPr id="5" name="Google Shape;640;p94">
                <a:extLst>
                  <a:ext uri="{FF2B5EF4-FFF2-40B4-BE49-F238E27FC236}">
                    <a16:creationId xmlns:a16="http://schemas.microsoft.com/office/drawing/2014/main" id="{FBB26A18-158A-48DA-9CC7-73115D4EA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blipFill>
                <a:blip r:embed="rId3"/>
                <a:stretch>
                  <a:fillRect l="-2997" r="-1889" b="-11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52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668480-0FB3-4359-88E4-100507E3A1E5}"/>
              </a:ext>
            </a:extLst>
          </p:cNvPr>
          <p:cNvSpPr/>
          <p:nvPr/>
        </p:nvSpPr>
        <p:spPr>
          <a:xfrm>
            <a:off x="1436667" y="3244824"/>
            <a:ext cx="525695" cy="464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29837-4B86-4FF1-A613-1C767635F04A}"/>
              </a:ext>
            </a:extLst>
          </p:cNvPr>
          <p:cNvSpPr/>
          <p:nvPr/>
        </p:nvSpPr>
        <p:spPr>
          <a:xfrm>
            <a:off x="1981196" y="2679841"/>
            <a:ext cx="525695" cy="464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86FB31-E4AB-4D70-A3A5-698519315EC6}"/>
              </a:ext>
            </a:extLst>
          </p:cNvPr>
          <p:cNvSpPr/>
          <p:nvPr/>
        </p:nvSpPr>
        <p:spPr>
          <a:xfrm>
            <a:off x="1684960" y="2137025"/>
            <a:ext cx="525695" cy="464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9" name="Google Shape;639;p9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/>
              <a:t>Échange de site: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Google Shape;640;p94"/>
              <p:cNvSpPr txBox="1"/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/>
                <a:endParaRPr lang="fr-FR" sz="3200" dirty="0"/>
              </a:p>
              <a:p>
                <a:pPr lvl="0"/>
                <a:r>
                  <a:rPr lang="fr-FR" sz="3600" b="1" dirty="0">
                    <a:solidFill>
                      <a:srgbClr val="00B05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Algorithme :</a:t>
                </a:r>
                <a:r>
                  <a:rPr lang="fr-FR" sz="3600" b="1" dirty="0">
                    <a:solidFill>
                      <a:srgbClr val="00B050"/>
                    </a:solidFill>
                  </a:rPr>
                  <a:t> </a:t>
                </a:r>
                <a:endParaRPr lang="fr-FR" sz="3200" b="1" dirty="0"/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Prendre un siteswap </a:t>
                </a:r>
                <a:r>
                  <a:rPr lang="fr-FR" sz="32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jonglable</a:t>
                </a: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 </a:t>
                </a:r>
              </a:p>
              <a:p>
                <a:pPr lvl="0"/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Tant que les nombres sont différents :</a:t>
                </a:r>
              </a:p>
              <a:p>
                <a:pPr marL="457200" lvl="8" indent="-457200">
                  <a:buFont typeface="Arial" panose="020B0604020202020204" pitchFamily="34" charset="0"/>
                  <a:buChar char="•"/>
                </a:pPr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Choisir le plus grand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suivi d’un nombre différent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et transformer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fr-FR" sz="32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en </a:t>
                </a:r>
                <a14:m>
                  <m:oMath xmlns:m="http://schemas.openxmlformats.org/officeDocument/2006/math"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FR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fr-FR" sz="3600" b="1" i="1" strike="noStrik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Arial"/>
                </a:endParaRPr>
              </a:p>
            </p:txBody>
          </p:sp>
        </mc:Choice>
        <mc:Fallback xmlns="">
          <p:sp>
            <p:nvSpPr>
              <p:cNvPr id="640" name="Google Shape;640;p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119937"/>
                <a:ext cx="9359272" cy="3215810"/>
              </a:xfrm>
              <a:prstGeom prst="rect">
                <a:avLst/>
              </a:prstGeom>
              <a:blipFill>
                <a:blip r:embed="rId3"/>
                <a:stretch>
                  <a:fillRect l="-2997" r="-1889" b="-11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960B67E-E3FC-4DCF-BDD4-CF7722277655}"/>
              </a:ext>
            </a:extLst>
          </p:cNvPr>
          <p:cNvSpPr/>
          <p:nvPr/>
        </p:nvSpPr>
        <p:spPr>
          <a:xfrm>
            <a:off x="504000" y="1563480"/>
            <a:ext cx="90716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dirty="0"/>
              <a:t>Exemple : 12345 (on admet qu’il est </a:t>
            </a:r>
            <a:r>
              <a:rPr lang="fr-FR" sz="3200" dirty="0" err="1"/>
              <a:t>jonglable</a:t>
            </a:r>
            <a:r>
              <a:rPr lang="fr-FR" sz="3200" dirty="0"/>
              <a:t>).</a:t>
            </a:r>
          </a:p>
          <a:p>
            <a:pPr lvl="0"/>
            <a:r>
              <a:rPr lang="fr-FR" sz="3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123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fr-FR" sz="3600" b="1" dirty="0">
                <a:ln w="25400"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51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23</a:t>
            </a:r>
            <a:r>
              <a:rPr lang="fr-FR" sz="3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45</a:t>
            </a:r>
          </a:p>
          <a:p>
            <a:pPr lvl="0"/>
            <a:r>
              <a:rPr lang="fr-FR" sz="3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fr-FR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23</a:t>
            </a:r>
            <a:endParaRPr lang="fr-FR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fr-FR" sz="3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42</a:t>
            </a:r>
            <a:r>
              <a:rPr lang="fr-FR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33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fr-FR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fr-FR" sz="3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FR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33</a:t>
            </a:r>
            <a:r>
              <a:rPr lang="fr-FR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333</a:t>
            </a:r>
            <a:endParaRPr lang="fr-FR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EE7741-9E0A-4382-9953-D44633BCE141}"/>
              </a:ext>
            </a:extLst>
          </p:cNvPr>
          <p:cNvSpPr/>
          <p:nvPr/>
        </p:nvSpPr>
        <p:spPr>
          <a:xfrm>
            <a:off x="1436667" y="2679841"/>
            <a:ext cx="8560088" cy="40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5179E-2D30-444D-BBF0-4EB1194A56A3}"/>
              </a:ext>
            </a:extLst>
          </p:cNvPr>
          <p:cNvSpPr/>
          <p:nvPr/>
        </p:nvSpPr>
        <p:spPr>
          <a:xfrm>
            <a:off x="1435873" y="3260422"/>
            <a:ext cx="8560088" cy="40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3A355B-1546-43AA-BF18-C62846A78E01}"/>
              </a:ext>
            </a:extLst>
          </p:cNvPr>
          <p:cNvSpPr/>
          <p:nvPr/>
        </p:nvSpPr>
        <p:spPr>
          <a:xfrm>
            <a:off x="1435873" y="3770467"/>
            <a:ext cx="8560088" cy="40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33F2-170E-4393-BD3C-AF4617417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/>
        </p:blipFill>
        <p:spPr bwMode="auto">
          <a:xfrm>
            <a:off x="3550148" y="2157575"/>
            <a:ext cx="6530477" cy="23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F6C577-2CE0-4777-9E37-E6AE324B01AC}"/>
              </a:ext>
            </a:extLst>
          </p:cNvPr>
          <p:cNvSpPr/>
          <p:nvPr/>
        </p:nvSpPr>
        <p:spPr>
          <a:xfrm>
            <a:off x="379000" y="4489902"/>
            <a:ext cx="96169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>
                <a:solidFill>
                  <a:srgbClr val="0070C0"/>
                </a:solidFill>
                <a:latin typeface="+mn-lt"/>
              </a:rPr>
              <a:t>Cet exemple illustre le fait qu’on peut ainsi en un nombre fini d’étapes se ramener à un siteswap ne contenant que des nombres identiques. </a:t>
            </a:r>
            <a:br>
              <a:rPr lang="fr-FR" sz="3200" b="1" dirty="0">
                <a:solidFill>
                  <a:srgbClr val="0070C0"/>
                </a:solidFill>
                <a:latin typeface="+mn-lt"/>
              </a:rPr>
            </a:br>
            <a:r>
              <a:rPr lang="fr-FR" sz="3200" b="1" dirty="0">
                <a:solidFill>
                  <a:srgbClr val="0070C0"/>
                </a:solidFill>
                <a:latin typeface="+mn-lt"/>
              </a:rPr>
              <a:t>Ce nombre est donc le nombre de balles.</a:t>
            </a:r>
          </a:p>
          <a:p>
            <a:pPr lvl="0"/>
            <a:r>
              <a:rPr lang="fr-FR" sz="3200" b="1" dirty="0">
                <a:solidFill>
                  <a:srgbClr val="0070C0"/>
                </a:solidFill>
                <a:latin typeface="+mn-lt"/>
                <a:cs typeface="Courier New" panose="02070309020205020404" pitchFamily="49" charset="0"/>
              </a:rPr>
              <a:t>Or la somme n’a pas changé, donc…</a:t>
            </a:r>
            <a:endParaRPr lang="fr-FR" sz="3600" b="1" dirty="0">
              <a:solidFill>
                <a:srgbClr val="0070C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640" grpId="0"/>
      <p:bldP spid="3" grpId="0" animBg="1"/>
      <p:bldP spid="9" grpId="0" animBg="1"/>
      <p:bldP spid="10" grpId="0" animBg="1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5099709-E359-28D4-D11D-69A03CDA1ABD}"/>
              </a:ext>
            </a:extLst>
          </p:cNvPr>
          <p:cNvSpPr/>
          <p:nvPr/>
        </p:nvSpPr>
        <p:spPr>
          <a:xfrm>
            <a:off x="369783" y="1635399"/>
            <a:ext cx="9340074" cy="2387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5" name="Google Shape;645;p95"/>
          <p:cNvSpPr txBox="1"/>
          <p:nvPr/>
        </p:nvSpPr>
        <p:spPr>
          <a:xfrm>
            <a:off x="504000" y="24994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D3556B2-22D8-45FE-8CB7-46D97A640CE9}"/>
              </a:ext>
            </a:extLst>
          </p:cNvPr>
          <p:cNvGrpSpPr/>
          <p:nvPr/>
        </p:nvGrpSpPr>
        <p:grpSpPr>
          <a:xfrm>
            <a:off x="432000" y="4006920"/>
            <a:ext cx="8870040" cy="3211439"/>
            <a:chOff x="432000" y="4006920"/>
            <a:chExt cx="8870040" cy="3211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6" name="Google Shape;646;p95"/>
                <p:cNvSpPr txBox="1"/>
                <p:nvPr/>
              </p:nvSpPr>
              <p:spPr>
                <a:xfrm>
                  <a:off x="432000" y="4006920"/>
                  <a:ext cx="8870040" cy="32114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3200" b="1" strike="noStrik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Exemples : </a:t>
                  </a:r>
                  <a:endParaRPr lang="fr-FR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lvl="0"/>
                  <a:r>
                    <a:rPr lang="fr-FR" sz="3200" b="1" strike="noStrik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441 	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ar-AE" sz="3200" b="1" i="1" strike="noStrike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ar-AE" sz="3200" b="1" i="1" strike="noStrike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𝟑</m:t>
                          </m:r>
                        </m:den>
                      </m:f>
                      <m:r>
                        <a:rPr lang="fr-FR" sz="3200" b="1" i="1" strike="noStrike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r>
                        <a:rPr lang="fr-FR" sz="3200" b="1" i="1" strike="noStrike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𝟑</m:t>
                      </m:r>
                    </m:oMath>
                  </a14:m>
                  <a:endParaRPr lang="fr-FR" sz="3200" b="1" strike="noStrike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  <a:p>
                  <a:pPr lvl="0"/>
                  <a:r>
                    <a:rPr lang="fr-FR" sz="3200" b="1" strike="noStrik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5241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ar-AE" sz="32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br>
                    <a:rPr lang="fr-FR" sz="3200" b="1" dirty="0">
                      <a:latin typeface="Arial"/>
                    </a:rPr>
                  </a:br>
                  <a:r>
                    <a:rPr lang="fr-FR" sz="3200" b="1" dirty="0"/>
                    <a:t>552  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ar-AE" sz="32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AE" sz="3200" b="1" i="1" dirty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ar-AE" sz="32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46" name="Google Shape;646;p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000" y="4006920"/>
                  <a:ext cx="8870040" cy="3211439"/>
                </a:xfrm>
                <a:prstGeom prst="rect">
                  <a:avLst/>
                </a:prstGeom>
                <a:blipFill>
                  <a:blip r:embed="rId3"/>
                  <a:stretch>
                    <a:fillRect l="-2818" b="-24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F3ED9419-8DC2-4319-AE5A-64D9EE4BB635}"/>
                    </a:ext>
                  </a:extLst>
                </p:cNvPr>
                <p:cNvSpPr txBox="1"/>
                <p:nvPr/>
              </p:nvSpPr>
              <p:spPr>
                <a:xfrm>
                  <a:off x="5280917" y="5393933"/>
                  <a:ext cx="3323176" cy="1524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3200" b="1" dirty="0"/>
                    <a:t>51   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ar-AE" sz="32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fr-FR" sz="3200" b="1" dirty="0"/>
                </a:p>
                <a:p>
                  <a:r>
                    <a:rPr lang="fr-FR" sz="3200" b="1" dirty="0"/>
                    <a:t>501 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ar-AE" sz="32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2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3200" b="1" i="1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32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fr-FR" sz="3200" dirty="0"/>
                </a:p>
              </p:txBody>
            </p:sp>
          </mc:Choice>
          <mc:Fallback xmlns=""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F3ED9419-8DC2-4319-AE5A-64D9EE4BB6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0917" y="5393933"/>
                  <a:ext cx="3323176" cy="1524905"/>
                </a:xfrm>
                <a:prstGeom prst="rect">
                  <a:avLst/>
                </a:prstGeom>
                <a:blipFill>
                  <a:blip r:embed="rId4"/>
                  <a:stretch>
                    <a:fillRect l="-4587" b="-48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FED2A4-AEA5-4FA1-B004-9B34C672B9C3}"/>
              </a:ext>
            </a:extLst>
          </p:cNvPr>
          <p:cNvSpPr/>
          <p:nvPr/>
        </p:nvSpPr>
        <p:spPr>
          <a:xfrm>
            <a:off x="431999" y="1654139"/>
            <a:ext cx="92166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dirty="0">
                <a:solidFill>
                  <a:schemeClr val="tx1"/>
                </a:solidFill>
              </a:rPr>
              <a:t>Théorème : </a:t>
            </a:r>
            <a:br>
              <a:rPr lang="fr-FR" sz="3600" b="1" dirty="0">
                <a:solidFill>
                  <a:schemeClr val="bg2"/>
                </a:solidFill>
              </a:rPr>
            </a:br>
            <a:r>
              <a:rPr lang="fr-FR" sz="3600" b="1" dirty="0">
                <a:solidFill>
                  <a:schemeClr val="bg2"/>
                </a:solidFill>
              </a:rPr>
              <a:t>Pour tout siteswap </a:t>
            </a:r>
            <a:r>
              <a:rPr lang="fr-FR" sz="3600" b="1" dirty="0" err="1">
                <a:solidFill>
                  <a:schemeClr val="bg2"/>
                </a:solidFill>
              </a:rPr>
              <a:t>jonglable</a:t>
            </a:r>
            <a:r>
              <a:rPr lang="fr-FR" sz="3600" b="1" dirty="0">
                <a:solidFill>
                  <a:schemeClr val="bg2"/>
                </a:solidFill>
              </a:rPr>
              <a:t>, la moyenne des nombres est égale au nombre B de balles nécessaires.</a:t>
            </a:r>
            <a:endParaRPr lang="fr-FR" sz="3600" dirty="0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A45EE-E158-4A52-AE48-566AE9EBB7B0}"/>
              </a:ext>
            </a:extLst>
          </p:cNvPr>
          <p:cNvSpPr/>
          <p:nvPr/>
        </p:nvSpPr>
        <p:spPr>
          <a:xfrm>
            <a:off x="1643865" y="5044611"/>
            <a:ext cx="2311686" cy="2132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29E2E-87AD-48F4-8727-7CEE0AA5A1CC}"/>
              </a:ext>
            </a:extLst>
          </p:cNvPr>
          <p:cNvSpPr/>
          <p:nvPr/>
        </p:nvSpPr>
        <p:spPr>
          <a:xfrm>
            <a:off x="1643865" y="5794625"/>
            <a:ext cx="2311686" cy="160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60197F-724D-4BCA-9C02-D034E93A108B}"/>
              </a:ext>
            </a:extLst>
          </p:cNvPr>
          <p:cNvSpPr/>
          <p:nvPr/>
        </p:nvSpPr>
        <p:spPr>
          <a:xfrm>
            <a:off x="1643865" y="6503541"/>
            <a:ext cx="2311686" cy="109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1D02EC-5F38-438C-8800-5FB68912955E}"/>
              </a:ext>
            </a:extLst>
          </p:cNvPr>
          <p:cNvSpPr/>
          <p:nvPr/>
        </p:nvSpPr>
        <p:spPr>
          <a:xfrm>
            <a:off x="6399087" y="5270643"/>
            <a:ext cx="2311686" cy="1726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oogle Shape;652;p96">
            <a:extLst>
              <a:ext uri="{FF2B5EF4-FFF2-40B4-BE49-F238E27FC236}">
                <a16:creationId xmlns:a16="http://schemas.microsoft.com/office/drawing/2014/main" id="{4886B190-F7BE-4D96-8722-0A6BB1AD5623}"/>
              </a:ext>
            </a:extLst>
          </p:cNvPr>
          <p:cNvSpPr txBox="1"/>
          <p:nvPr/>
        </p:nvSpPr>
        <p:spPr>
          <a:xfrm>
            <a:off x="431999" y="4224866"/>
            <a:ext cx="8870040" cy="2430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Corollaire : Pour qu'un siteswap soit </a:t>
            </a:r>
            <a:r>
              <a:rPr lang="fr-FR" sz="3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jonglable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il est </a:t>
            </a:r>
            <a:r>
              <a:rPr lang="fr-FR" sz="3200" b="1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nécessaire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la moyenne soit un nombre entier.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439A67-BA93-4F10-B19C-EBDA1687BA85}"/>
              </a:ext>
            </a:extLst>
          </p:cNvPr>
          <p:cNvSpPr/>
          <p:nvPr/>
        </p:nvSpPr>
        <p:spPr>
          <a:xfrm>
            <a:off x="801080" y="6154661"/>
            <a:ext cx="6474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/>
              <a:t>Mais ce n'est pas </a:t>
            </a:r>
            <a:r>
              <a:rPr lang="fr-FR" sz="3600" b="1" i="1" dirty="0"/>
              <a:t>suffisant</a:t>
            </a:r>
            <a:r>
              <a:rPr lang="fr-FR" sz="3600" b="1" dirty="0"/>
              <a:t>…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97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 : 3113.		on a : (3+1+1+3)/4=2.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4120" y="3150000"/>
            <a:ext cx="3644202" cy="37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7"/>
          <p:cNvSpPr/>
          <p:nvPr/>
        </p:nvSpPr>
        <p:spPr>
          <a:xfrm>
            <a:off x="4896000" y="2952000"/>
            <a:ext cx="2016000" cy="37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65;p98">
            <a:extLst>
              <a:ext uri="{FF2B5EF4-FFF2-40B4-BE49-F238E27FC236}">
                <a16:creationId xmlns:a16="http://schemas.microsoft.com/office/drawing/2014/main" id="{045C62EE-B8B3-CAAD-3623-39E9E38CA97D}"/>
              </a:ext>
            </a:extLst>
          </p:cNvPr>
          <p:cNvSpPr txBox="1"/>
          <p:nvPr/>
        </p:nvSpPr>
        <p:spPr>
          <a:xfrm>
            <a:off x="501531" y="932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condition nécessaire qui n’est pas suffisante.</a:t>
            </a:r>
            <a:endParaRPr sz="2800" b="0" i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98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 : 3113.		on a : (3+1+1+3)/4=2.</a:t>
            </a: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4120" y="3150000"/>
            <a:ext cx="3644202" cy="37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65;p98">
            <a:extLst>
              <a:ext uri="{FF2B5EF4-FFF2-40B4-BE49-F238E27FC236}">
                <a16:creationId xmlns:a16="http://schemas.microsoft.com/office/drawing/2014/main" id="{11048CC6-4A76-3F5B-A4ED-417666803322}"/>
              </a:ext>
            </a:extLst>
          </p:cNvPr>
          <p:cNvSpPr txBox="1"/>
          <p:nvPr/>
        </p:nvSpPr>
        <p:spPr>
          <a:xfrm>
            <a:off x="501531" y="932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condition nécessaire qui n’est pas suffisante.</a:t>
            </a:r>
            <a:endParaRPr sz="2800" b="0" i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98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 : 3113.		on a : (3+1+1+3)/4=2.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3113 n’est pas </a:t>
            </a:r>
            <a:r>
              <a:rPr lang="fr-FR" sz="3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jonglable</a:t>
            </a:r>
            <a:r>
              <a:rPr lang="fr-FR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mais 3131 l’est.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65;p98">
            <a:extLst>
              <a:ext uri="{FF2B5EF4-FFF2-40B4-BE49-F238E27FC236}">
                <a16:creationId xmlns:a16="http://schemas.microsoft.com/office/drawing/2014/main" id="{11048CC6-4A76-3F5B-A4ED-417666803322}"/>
              </a:ext>
            </a:extLst>
          </p:cNvPr>
          <p:cNvSpPr txBox="1"/>
          <p:nvPr/>
        </p:nvSpPr>
        <p:spPr>
          <a:xfrm>
            <a:off x="501531" y="932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condition nécessaire qui n’est pas suffisante.</a:t>
            </a:r>
            <a:endParaRPr sz="2800" b="0" i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5636F88-7C97-D4DF-2BC9-727F85AB78BA}"/>
              </a:ext>
            </a:extLst>
          </p:cNvPr>
          <p:cNvGrpSpPr/>
          <p:nvPr/>
        </p:nvGrpSpPr>
        <p:grpSpPr>
          <a:xfrm>
            <a:off x="7303460" y="3244871"/>
            <a:ext cx="1790698" cy="3886490"/>
            <a:chOff x="2817185" y="3264570"/>
            <a:chExt cx="1790698" cy="3886490"/>
          </a:xfrm>
        </p:grpSpPr>
        <p:pic>
          <p:nvPicPr>
            <p:cNvPr id="4" name="Google Shape;667;p98">
              <a:extLst>
                <a:ext uri="{FF2B5EF4-FFF2-40B4-BE49-F238E27FC236}">
                  <a16:creationId xmlns:a16="http://schemas.microsoft.com/office/drawing/2014/main" id="{A1A20B42-BAF1-34EE-7FA9-D40D1A65814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341" r="65169"/>
            <a:stretch/>
          </p:blipFill>
          <p:spPr>
            <a:xfrm>
              <a:off x="3241378" y="3398935"/>
              <a:ext cx="1038225" cy="375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357A2FC-5A48-1B8E-FAE4-C3205AFC5144}"/>
                </a:ext>
              </a:extLst>
            </p:cNvPr>
            <p:cNvSpPr txBox="1"/>
            <p:nvPr/>
          </p:nvSpPr>
          <p:spPr>
            <a:xfrm>
              <a:off x="2817185" y="3264570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3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39EDB30-9A31-38E1-F49B-038C2ACDE2D0}"/>
                </a:ext>
              </a:extLst>
            </p:cNvPr>
            <p:cNvSpPr txBox="1"/>
            <p:nvPr/>
          </p:nvSpPr>
          <p:spPr>
            <a:xfrm>
              <a:off x="2821615" y="3853595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3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F8C2CAD-FC4C-4972-70B3-AA16CF4A33CF}"/>
                </a:ext>
              </a:extLst>
            </p:cNvPr>
            <p:cNvSpPr txBox="1"/>
            <p:nvPr/>
          </p:nvSpPr>
          <p:spPr>
            <a:xfrm>
              <a:off x="2817185" y="4334502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3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6115702-13B1-42BA-B9F9-A1D43FF476CF}"/>
                </a:ext>
              </a:extLst>
            </p:cNvPr>
            <p:cNvSpPr txBox="1"/>
            <p:nvPr/>
          </p:nvSpPr>
          <p:spPr>
            <a:xfrm>
              <a:off x="2819400" y="4939885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3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9B93E1F-B07B-1BE0-69FA-17143DE321DB}"/>
                </a:ext>
              </a:extLst>
            </p:cNvPr>
            <p:cNvSpPr txBox="1"/>
            <p:nvPr/>
          </p:nvSpPr>
          <p:spPr>
            <a:xfrm>
              <a:off x="4181475" y="3505387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1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8C80B73-FC25-D2B8-5395-78882EA7F675}"/>
                </a:ext>
              </a:extLst>
            </p:cNvPr>
            <p:cNvSpPr txBox="1"/>
            <p:nvPr/>
          </p:nvSpPr>
          <p:spPr>
            <a:xfrm>
              <a:off x="4183690" y="4110770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CC382A6-E112-9F36-5B5A-C89305B191FB}"/>
                </a:ext>
              </a:extLst>
            </p:cNvPr>
            <p:cNvSpPr txBox="1"/>
            <p:nvPr/>
          </p:nvSpPr>
          <p:spPr>
            <a:xfrm>
              <a:off x="4179260" y="4591677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80FE587-BA4D-2160-CADD-F442ABE20E13}"/>
                </a:ext>
              </a:extLst>
            </p:cNvPr>
            <p:cNvSpPr txBox="1"/>
            <p:nvPr/>
          </p:nvSpPr>
          <p:spPr>
            <a:xfrm>
              <a:off x="4181475" y="5197060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dirty="0">
                  <a:latin typeface="Arial Black" panose="020B0A04020102020204" pitchFamily="34" charset="0"/>
                </a:rPr>
                <a:t>1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BBB478F-F952-12AB-D41C-74A7F4747D64}"/>
                </a:ext>
              </a:extLst>
            </p:cNvPr>
            <p:cNvCxnSpPr>
              <a:cxnSpLocks/>
            </p:cNvCxnSpPr>
            <p:nvPr/>
          </p:nvCxnSpPr>
          <p:spPr>
            <a:xfrm>
              <a:off x="3343275" y="4110770"/>
              <a:ext cx="835985" cy="829115"/>
            </a:xfrm>
            <a:prstGeom prst="line">
              <a:avLst/>
            </a:prstGeom>
            <a:ln w="57150">
              <a:solidFill>
                <a:srgbClr val="37A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5358C6-6A91-B206-7D50-DDBC34E359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3275" y="4939885"/>
              <a:ext cx="835985" cy="257175"/>
            </a:xfrm>
            <a:prstGeom prst="line">
              <a:avLst/>
            </a:prstGeom>
            <a:ln w="57150">
              <a:solidFill>
                <a:srgbClr val="37A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4278AD88-E286-986F-DA48-F01F4C17BD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3275" y="4387875"/>
              <a:ext cx="835985" cy="257175"/>
            </a:xfrm>
            <a:prstGeom prst="line">
              <a:avLst/>
            </a:prstGeom>
            <a:ln w="57150">
              <a:solidFill>
                <a:srgbClr val="F014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AEB2E282-3D5F-780A-ACE4-1A71C7671A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3275" y="4645050"/>
              <a:ext cx="835985" cy="879610"/>
            </a:xfrm>
            <a:prstGeom prst="line">
              <a:avLst/>
            </a:prstGeom>
            <a:ln w="57150">
              <a:solidFill>
                <a:srgbClr val="F014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25FF9DE-14CE-117E-411B-3934ADCC33B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275" y="5196620"/>
              <a:ext cx="835985" cy="829115"/>
            </a:xfrm>
            <a:prstGeom prst="line">
              <a:avLst/>
            </a:prstGeom>
            <a:ln w="57150">
              <a:solidFill>
                <a:srgbClr val="37A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D4B2C30-EAF7-FF77-F68A-2823505F3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3275" y="5473725"/>
              <a:ext cx="835985" cy="257175"/>
            </a:xfrm>
            <a:prstGeom prst="line">
              <a:avLst/>
            </a:prstGeom>
            <a:ln w="57150">
              <a:solidFill>
                <a:srgbClr val="F014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Google Shape;667;p98">
            <a:extLst>
              <a:ext uri="{FF2B5EF4-FFF2-40B4-BE49-F238E27FC236}">
                <a16:creationId xmlns:a16="http://schemas.microsoft.com/office/drawing/2014/main" id="{E85FC083-132D-1AB1-4289-F45878B1F2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4120" y="3330975"/>
            <a:ext cx="3644202" cy="37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5696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00"/>
          <p:cNvSpPr txBox="1"/>
          <p:nvPr/>
        </p:nvSpPr>
        <p:spPr>
          <a:xfrm>
            <a:off x="432000" y="2194560"/>
            <a:ext cx="4608312" cy="48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 :(5+4+2+1)/4=3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Peut on faire 5421 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00"/>
          <p:cNvPicPr preferRelativeResize="0"/>
          <p:nvPr/>
        </p:nvPicPr>
        <p:blipFill rotWithShape="1">
          <a:blip r:embed="rId3">
            <a:alphaModFix/>
          </a:blip>
          <a:srcRect l="50236" b="14802"/>
          <a:stretch/>
        </p:blipFill>
        <p:spPr>
          <a:xfrm>
            <a:off x="778585" y="3873365"/>
            <a:ext cx="2268116" cy="27539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65;p98">
            <a:extLst>
              <a:ext uri="{FF2B5EF4-FFF2-40B4-BE49-F238E27FC236}">
                <a16:creationId xmlns:a16="http://schemas.microsoft.com/office/drawing/2014/main" id="{708BAB22-1556-CC92-2AA5-A64CB6D1B6F9}"/>
              </a:ext>
            </a:extLst>
          </p:cNvPr>
          <p:cNvSpPr txBox="1"/>
          <p:nvPr/>
        </p:nvSpPr>
        <p:spPr>
          <a:xfrm>
            <a:off x="501531" y="932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condition nécessaire qui n’est pas suffisante.</a:t>
            </a:r>
            <a:endParaRPr sz="2800" b="0" i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6514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00"/>
          <p:cNvSpPr txBox="1"/>
          <p:nvPr/>
        </p:nvSpPr>
        <p:spPr>
          <a:xfrm>
            <a:off x="432000" y="2194560"/>
            <a:ext cx="4608312" cy="48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 :(5+4+2+1)/4=3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Peut on faire 5421 ?</a:t>
            </a: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00"/>
          <p:cNvPicPr preferRelativeResize="0"/>
          <p:nvPr/>
        </p:nvPicPr>
        <p:blipFill rotWithShape="1">
          <a:blip r:embed="rId3">
            <a:alphaModFix/>
          </a:blip>
          <a:srcRect l="50236" b="14802"/>
          <a:stretch/>
        </p:blipFill>
        <p:spPr>
          <a:xfrm>
            <a:off x="778585" y="3873365"/>
            <a:ext cx="2268116" cy="27539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65;p98">
            <a:extLst>
              <a:ext uri="{FF2B5EF4-FFF2-40B4-BE49-F238E27FC236}">
                <a16:creationId xmlns:a16="http://schemas.microsoft.com/office/drawing/2014/main" id="{708BAB22-1556-CC92-2AA5-A64CB6D1B6F9}"/>
              </a:ext>
            </a:extLst>
          </p:cNvPr>
          <p:cNvSpPr txBox="1"/>
          <p:nvPr/>
        </p:nvSpPr>
        <p:spPr>
          <a:xfrm>
            <a:off x="501531" y="932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condition nécessaire qui n’est pas suffisante.</a:t>
            </a:r>
            <a:endParaRPr sz="2800" b="0" i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81;p100">
            <a:extLst>
              <a:ext uri="{FF2B5EF4-FFF2-40B4-BE49-F238E27FC236}">
                <a16:creationId xmlns:a16="http://schemas.microsoft.com/office/drawing/2014/main" id="{48AA4672-45B5-6629-A820-72D2AA8F6455}"/>
              </a:ext>
            </a:extLst>
          </p:cNvPr>
          <p:cNvSpPr txBox="1"/>
          <p:nvPr/>
        </p:nvSpPr>
        <p:spPr>
          <a:xfrm>
            <a:off x="5242125" y="2194560"/>
            <a:ext cx="4749600" cy="48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3200" b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/>
              <a:t>Non, m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ais on a vu 5241: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089CAF6-EBF0-C479-5A30-A263D796AADF}"/>
              </a:ext>
            </a:extLst>
          </p:cNvPr>
          <p:cNvGrpSpPr/>
          <p:nvPr/>
        </p:nvGrpSpPr>
        <p:grpSpPr>
          <a:xfrm>
            <a:off x="6036635" y="3514302"/>
            <a:ext cx="1901108" cy="3479883"/>
            <a:chOff x="6036635" y="3514302"/>
            <a:chExt cx="1901108" cy="3479883"/>
          </a:xfrm>
        </p:grpSpPr>
        <p:pic>
          <p:nvPicPr>
            <p:cNvPr id="5" name="Google Shape;465;p69">
              <a:extLst>
                <a:ext uri="{FF2B5EF4-FFF2-40B4-BE49-F238E27FC236}">
                  <a16:creationId xmlns:a16="http://schemas.microsoft.com/office/drawing/2014/main" id="{B6736045-5549-A4F5-062B-517C891E884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511" t="3488" r="9653" b="16548"/>
            <a:stretch/>
          </p:blipFill>
          <p:spPr>
            <a:xfrm>
              <a:off x="6323422" y="3748285"/>
              <a:ext cx="1353728" cy="324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AFA1558-4CA1-46C4-AF64-21B32789585D}"/>
                </a:ext>
              </a:extLst>
            </p:cNvPr>
            <p:cNvSpPr txBox="1"/>
            <p:nvPr/>
          </p:nvSpPr>
          <p:spPr>
            <a:xfrm>
              <a:off x="6036635" y="3514302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5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BE8CD1D-7A2F-D122-C578-0EE63207F021}"/>
                </a:ext>
              </a:extLst>
            </p:cNvPr>
            <p:cNvSpPr txBox="1"/>
            <p:nvPr/>
          </p:nvSpPr>
          <p:spPr>
            <a:xfrm>
              <a:off x="7513550" y="3873364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2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42C74A2-D075-76A7-7ECB-BBBC6BDFA49F}"/>
                </a:ext>
              </a:extLst>
            </p:cNvPr>
            <p:cNvSpPr txBox="1"/>
            <p:nvPr/>
          </p:nvSpPr>
          <p:spPr>
            <a:xfrm>
              <a:off x="6036635" y="4165751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4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533048-8EAA-1B93-2246-238BE6D07E1A}"/>
                </a:ext>
              </a:extLst>
            </p:cNvPr>
            <p:cNvSpPr txBox="1"/>
            <p:nvPr/>
          </p:nvSpPr>
          <p:spPr>
            <a:xfrm>
              <a:off x="7494500" y="4606789"/>
              <a:ext cx="4241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strike="noStrike" dirty="0">
                  <a:solidFill>
                    <a:srgbClr val="000000"/>
                  </a:solidFill>
                  <a:latin typeface="Arial Black" panose="020B0A04020102020204" pitchFamily="34" charset="0"/>
                  <a:sym typeface="Arial"/>
                </a:rPr>
                <a:t>1</a:t>
              </a:r>
              <a:endParaRPr lang="fr-FR" sz="32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3224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Théorème de la moyenne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665;p98">
            <a:extLst>
              <a:ext uri="{FF2B5EF4-FFF2-40B4-BE49-F238E27FC236}">
                <a16:creationId xmlns:a16="http://schemas.microsoft.com/office/drawing/2014/main" id="{FF795A65-D28F-89AA-0F41-6F9F9D3C28DC}"/>
              </a:ext>
            </a:extLst>
          </p:cNvPr>
          <p:cNvSpPr txBox="1"/>
          <p:nvPr/>
        </p:nvSpPr>
        <p:spPr>
          <a:xfrm>
            <a:off x="501531" y="932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condition nécessaire qui n’est pas suffisante. Mais…</a:t>
            </a:r>
            <a:endParaRPr sz="2800" b="0" i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32EFA2B-D36D-1819-C6E2-2776ADAFF39B}"/>
              </a:ext>
            </a:extLst>
          </p:cNvPr>
          <p:cNvSpPr/>
          <p:nvPr/>
        </p:nvSpPr>
        <p:spPr>
          <a:xfrm>
            <a:off x="305131" y="2274747"/>
            <a:ext cx="9340074" cy="31777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1A436-C7D5-5A60-2A80-763D4E1840F4}"/>
              </a:ext>
            </a:extLst>
          </p:cNvPr>
          <p:cNvSpPr/>
          <p:nvPr/>
        </p:nvSpPr>
        <p:spPr>
          <a:xfrm>
            <a:off x="637309" y="2415656"/>
            <a:ext cx="9011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dirty="0">
                <a:solidFill>
                  <a:schemeClr val="tx1"/>
                </a:solidFill>
              </a:rPr>
              <a:t>Théorème : </a:t>
            </a:r>
            <a:br>
              <a:rPr lang="fr-FR" sz="3600" b="1" dirty="0">
                <a:solidFill>
                  <a:schemeClr val="bg2"/>
                </a:solidFill>
              </a:rPr>
            </a:br>
            <a:r>
              <a:rPr lang="fr-FR" sz="3600" b="1" strike="noStrik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Pour toute liste de nombres entiers naturels de moyenne entière, il existe une permutation de ces nombres qui forme un </a:t>
            </a:r>
            <a:r>
              <a:rPr lang="fr-FR" sz="3600" b="1" strike="noStrike" dirty="0" err="1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siteswap</a:t>
            </a:r>
            <a:r>
              <a:rPr lang="fr-FR" sz="3600" b="1" strike="noStrik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600" b="1" strike="noStrike" dirty="0" err="1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jonglable</a:t>
            </a:r>
            <a:r>
              <a:rPr lang="fr-FR" sz="3600" b="1" strike="noStrik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fr-FR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5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Déroulons le film dans le temps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7" name="Google Shape;97;p19"/>
          <p:cNvSpPr/>
          <p:nvPr/>
        </p:nvSpPr>
        <p:spPr>
          <a:xfrm>
            <a:off x="5226450" y="1317450"/>
            <a:ext cx="2421900" cy="596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D1143B-3CBC-2444-9271-A1B0F055C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450" y="1189237"/>
            <a:ext cx="2590800" cy="62198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EC8798-B74E-A041-48D0-943DCFC63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744449" y="0"/>
            <a:ext cx="2590801" cy="6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 naturelles</a:t>
            </a:r>
            <a:endParaRPr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00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Comment déterminer si un siteswap est </a:t>
            </a:r>
            <a:r>
              <a:rPr lang="fr-FR" sz="3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jonglable</a:t>
            </a:r>
            <a: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? </a:t>
            </a:r>
            <a:br>
              <a:rPr lang="fr-FR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fr-FR" sz="3200" b="1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b="1" dirty="0"/>
              <a:t>Peut-on lister tous les </a:t>
            </a:r>
            <a:r>
              <a:rPr lang="fr-FR" sz="3200" b="1" dirty="0" err="1"/>
              <a:t>siteswap</a:t>
            </a:r>
            <a:r>
              <a:rPr lang="fr-FR" sz="3200" b="1" dirty="0"/>
              <a:t> possibles 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6777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1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6000"/>
            <a:ext cx="9984892" cy="5156144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101"/>
          <p:cNvSpPr txBox="1"/>
          <p:nvPr/>
        </p:nvSpPr>
        <p:spPr>
          <a:xfrm>
            <a:off x="288000" y="1584000"/>
            <a:ext cx="2880000" cy="5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B=3  et  h≤5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41ACE1-00F9-5C06-804B-A798E46DE196}"/>
              </a:ext>
            </a:extLst>
          </p:cNvPr>
          <p:cNvSpPr txBox="1"/>
          <p:nvPr/>
        </p:nvSpPr>
        <p:spPr>
          <a:xfrm>
            <a:off x="171493" y="7084293"/>
            <a:ext cx="916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The </a:t>
            </a:r>
            <a:r>
              <a:rPr lang="fr-FR" sz="2000" dirty="0" err="1"/>
              <a:t>Mathematics</a:t>
            </a:r>
            <a:r>
              <a:rPr lang="fr-FR" sz="2000" dirty="0"/>
              <a:t> of </a:t>
            </a:r>
            <a:r>
              <a:rPr lang="fr-FR" sz="2000" dirty="0" err="1"/>
              <a:t>Juggling</a:t>
            </a:r>
            <a:r>
              <a:rPr lang="fr-FR" sz="2000" dirty="0"/>
              <a:t> – </a:t>
            </a:r>
            <a:r>
              <a:rPr lang="fr-FR" sz="2000" dirty="0" err="1"/>
              <a:t>Burkard</a:t>
            </a:r>
            <a:r>
              <a:rPr lang="fr-FR" sz="2000" dirty="0"/>
              <a:t> POLSTER aka </a:t>
            </a:r>
            <a:r>
              <a:rPr lang="fr-FR" sz="2000" dirty="0" err="1"/>
              <a:t>Mathologer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13916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2"/>
          <p:cNvSpPr/>
          <p:nvPr/>
        </p:nvSpPr>
        <p:spPr>
          <a:xfrm rot="1561200">
            <a:off x="5006880" y="4576320"/>
            <a:ext cx="1296000" cy="13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6"/>
            <a:ext cx="9819081" cy="484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Dans ce modèle, </a:t>
            </a:r>
            <a:r>
              <a:rPr lang="fr-FR" sz="2800" dirty="0"/>
              <a:t>on code un planning de l’arrivée des balles. Un 1 à la position </a:t>
            </a:r>
            <a:r>
              <a:rPr lang="fr-FR" sz="2800" i="1" dirty="0"/>
              <a:t>k</a:t>
            </a:r>
            <a:r>
              <a:rPr lang="fr-FR" sz="2800" dirty="0"/>
              <a:t> signifie qu’une balle arrivera au temps </a:t>
            </a:r>
            <a:r>
              <a:rPr lang="fr-FR" sz="2800" i="1" dirty="0"/>
              <a:t>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3B0FFA-AC9C-E522-6F76-E595447A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" y="3723036"/>
            <a:ext cx="3454578" cy="362603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2"/>
          <p:cNvSpPr/>
          <p:nvPr/>
        </p:nvSpPr>
        <p:spPr>
          <a:xfrm rot="1561200">
            <a:off x="5006880" y="4576320"/>
            <a:ext cx="1296000" cy="13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6"/>
            <a:ext cx="9819081" cy="484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Dans ce modèle, </a:t>
            </a:r>
            <a:r>
              <a:rPr lang="fr-FR" sz="2800" dirty="0"/>
              <a:t>on code un planning de l’arrivée des balles. Un 1 à la position </a:t>
            </a:r>
            <a:r>
              <a:rPr lang="fr-FR" sz="2800" i="1" dirty="0"/>
              <a:t>k</a:t>
            </a:r>
            <a:r>
              <a:rPr lang="fr-FR" sz="2800" dirty="0"/>
              <a:t> signifie qu’une balle arrivera au temps </a:t>
            </a:r>
            <a:r>
              <a:rPr lang="fr-FR" sz="2800" i="1" dirty="0"/>
              <a:t>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3B0FFA-AC9C-E522-6F76-E595447A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" y="3723036"/>
            <a:ext cx="3454578" cy="36260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C2518D-57B3-415D-2912-2ACAFD9AD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789" y="3684127"/>
            <a:ext cx="3632866" cy="378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90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2"/>
          <p:cNvSpPr/>
          <p:nvPr/>
        </p:nvSpPr>
        <p:spPr>
          <a:xfrm rot="1561200">
            <a:off x="5006880" y="4576320"/>
            <a:ext cx="1296000" cy="13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6"/>
            <a:ext cx="9819081" cy="237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Dans ce modèle, </a:t>
            </a:r>
            <a:r>
              <a:rPr lang="fr-FR" sz="2800" dirty="0"/>
              <a:t>on code un planning de l’arrivée des balles. Un 1 à la position </a:t>
            </a:r>
            <a:r>
              <a:rPr lang="fr-FR" sz="2800" i="1" dirty="0"/>
              <a:t>k</a:t>
            </a:r>
            <a:r>
              <a:rPr lang="fr-FR" sz="2800" dirty="0"/>
              <a:t> signifie qu’une balle arrivera au temps </a:t>
            </a:r>
            <a:r>
              <a:rPr lang="fr-FR" sz="2800" i="1" dirty="0"/>
              <a:t>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L’origine est relative au présent, donc on décale le code à chaque temps.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/>
              <a:t>101 devient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/>
              <a:t>101 au temps suivant.</a:t>
            </a:r>
            <a:endParaRPr lang="fr-FR" sz="2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3B0FFA-AC9C-E522-6F76-E595447A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" y="3723036"/>
            <a:ext cx="3454578" cy="36260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F26F41-F028-4AD6-8ABB-98870939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126" y="3670935"/>
            <a:ext cx="2731637" cy="364003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EC40CA4-2380-6D95-7F8A-C9028F39BA7A}"/>
              </a:ext>
            </a:extLst>
          </p:cNvPr>
          <p:cNvCxnSpPr/>
          <p:nvPr/>
        </p:nvCxnSpPr>
        <p:spPr>
          <a:xfrm>
            <a:off x="3925455" y="5264727"/>
            <a:ext cx="2798618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85B747C-F695-26EA-078C-E1E16E05C3C2}"/>
              </a:ext>
            </a:extLst>
          </p:cNvPr>
          <p:cNvSpPr txBox="1"/>
          <p:nvPr/>
        </p:nvSpPr>
        <p:spPr>
          <a:xfrm>
            <a:off x="4049428" y="4704189"/>
            <a:ext cx="25408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Un temps plus tard</a:t>
            </a:r>
          </a:p>
        </p:txBody>
      </p:sp>
    </p:spTree>
    <p:extLst>
      <p:ext uri="{BB962C8B-B14F-4D97-AF65-F5344CB8AC3E}">
        <p14:creationId xmlns:p14="http://schemas.microsoft.com/office/powerpoint/2010/main" val="17676509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2"/>
          <p:cNvSpPr/>
          <p:nvPr/>
        </p:nvSpPr>
        <p:spPr>
          <a:xfrm rot="1561200">
            <a:off x="5006880" y="4576320"/>
            <a:ext cx="1296000" cy="13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6"/>
            <a:ext cx="9819081" cy="484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Dans ce modèle, </a:t>
            </a:r>
            <a:r>
              <a:rPr lang="fr-FR" sz="2800" dirty="0"/>
              <a:t>on code un planning de l’arrivée des balles. Un 1 à la position </a:t>
            </a:r>
            <a:r>
              <a:rPr lang="fr-FR" sz="2800" i="1" dirty="0"/>
              <a:t>k</a:t>
            </a:r>
            <a:r>
              <a:rPr lang="fr-FR" sz="2800" dirty="0"/>
              <a:t> signifie qu’une balle arrivera au temps </a:t>
            </a:r>
            <a:r>
              <a:rPr lang="fr-FR" sz="2800" i="1" dirty="0"/>
              <a:t>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L’origine est relative au présent, donc on décale le code à chaque temps.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/>
              <a:t>101 devient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  <a:r>
              <a:rPr lang="fr-FR" sz="2800" dirty="0"/>
              <a:t>101 au temps suivant.</a:t>
            </a:r>
            <a:endParaRPr lang="fr-FR" sz="2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3B0FFA-AC9C-E522-6F76-E595447A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" y="3723036"/>
            <a:ext cx="3454578" cy="36260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F26F41-F028-4AD6-8ABB-98870939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126" y="3670935"/>
            <a:ext cx="2731637" cy="36400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265827-8BA4-5446-16AA-C895DE371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013" y="3680171"/>
            <a:ext cx="3454578" cy="38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41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6"/>
            <a:ext cx="9819081" cy="227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Dans ce modèle, </a:t>
            </a:r>
            <a:r>
              <a:rPr lang="fr-FR" sz="2800" dirty="0"/>
              <a:t>on code un planning de l’arrivée des balles. Un 1 à la position </a:t>
            </a:r>
            <a:r>
              <a:rPr lang="fr-FR" sz="2800" i="1" dirty="0"/>
              <a:t>k</a:t>
            </a:r>
            <a:r>
              <a:rPr lang="fr-FR" sz="2800" dirty="0"/>
              <a:t> signifie qu’une balle arrivera au temps </a:t>
            </a:r>
            <a:r>
              <a:rPr lang="fr-FR" sz="2800" i="1" dirty="0"/>
              <a:t>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L’origine est relative au présent, donc on décale le code à chaque temps.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</a:t>
            </a:r>
            <a:r>
              <a:rPr lang="fr-FR" sz="2800" dirty="0"/>
              <a:t> devient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</a:t>
            </a:r>
            <a:r>
              <a:rPr lang="fr-FR" sz="2800" dirty="0"/>
              <a:t> au temps suivant.</a:t>
            </a:r>
            <a:endParaRPr lang="fr-FR" sz="2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5F26F41-F028-4AD6-8ABB-98870939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126" y="3670935"/>
            <a:ext cx="2731637" cy="3640035"/>
          </a:xfrm>
          <a:prstGeom prst="rect">
            <a:avLst/>
          </a:prstGeom>
        </p:spPr>
      </p:pic>
      <p:sp>
        <p:nvSpPr>
          <p:cNvPr id="2" name="Google Shape;699;p102">
            <a:extLst>
              <a:ext uri="{FF2B5EF4-FFF2-40B4-BE49-F238E27FC236}">
                <a16:creationId xmlns:a16="http://schemas.microsoft.com/office/drawing/2014/main" id="{A181F900-C2B1-E18D-239B-F977608CD175}"/>
              </a:ext>
            </a:extLst>
          </p:cNvPr>
          <p:cNvSpPr txBox="1"/>
          <p:nvPr/>
        </p:nvSpPr>
        <p:spPr>
          <a:xfrm>
            <a:off x="153861" y="3634772"/>
            <a:ext cx="7041265" cy="76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5259A25-D7D7-8458-0C27-3344BB9B00F9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FB686F-FBE3-7BFC-E284-4E166C9AE2B8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3C6BF1-FBCB-3831-0329-CE5DD72A96FE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A6590C-0279-E7DA-F988-4025EA165E2F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B88647-547A-0DB3-6101-AE53C2F9E6FA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986469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1116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729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CC6CBAC-3DFF-6AE3-6136-FF4AE84382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4099" y="5021419"/>
            <a:ext cx="1" cy="2413820"/>
          </a:xfrm>
          <a:prstGeom prst="curvedConnector3">
            <a:avLst>
              <a:gd name="adj1" fmla="val 2286010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1524F7A-D359-48E9-62F5-C93D2EEB6D67}"/>
              </a:ext>
            </a:extLst>
          </p:cNvPr>
          <p:cNvSpPr/>
          <p:nvPr/>
        </p:nvSpPr>
        <p:spPr>
          <a:xfrm>
            <a:off x="1741670" y="6275129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61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Est-ce </a:t>
            </a:r>
            <a:r>
              <a:rPr lang="fr-FR" sz="4400" i="1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vraiment </a:t>
            </a:r>
            <a:r>
              <a:rPr lang="fr-FR" sz="4400" u="none" strike="noStrike" cap="none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une tresse ?</a:t>
            </a:r>
            <a:endParaRPr sz="4400" i="0" u="none" strike="noStrike" cap="none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504000" y="1099080"/>
            <a:ext cx="8870100" cy="5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F6184E-0732-BA24-8F5D-B19F86BF1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932" y="1320800"/>
            <a:ext cx="2816759" cy="60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3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CC6CBAC-3DFF-6AE3-6136-FF4AE84382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4099" y="5021419"/>
            <a:ext cx="1" cy="2413820"/>
          </a:xfrm>
          <a:prstGeom prst="curvedConnector3">
            <a:avLst>
              <a:gd name="adj1" fmla="val 2286010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1524F7A-D359-48E9-62F5-C93D2EEB6D67}"/>
              </a:ext>
            </a:extLst>
          </p:cNvPr>
          <p:cNvSpPr/>
          <p:nvPr/>
        </p:nvSpPr>
        <p:spPr>
          <a:xfrm>
            <a:off x="1741670" y="6275129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800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F40739CE-EF6B-7C9A-1767-9C49D93A2CD3}"/>
              </a:ext>
            </a:extLst>
          </p:cNvPr>
          <p:cNvCxnSpPr>
            <a:cxnSpLocks/>
            <a:stCxn id="9" idx="0"/>
            <a:endCxn id="6" idx="0"/>
          </p:cNvCxnSpPr>
          <p:nvPr/>
        </p:nvCxnSpPr>
        <p:spPr>
          <a:xfrm rot="16200000" flipH="1">
            <a:off x="2668912" y="2863688"/>
            <a:ext cx="1" cy="3615325"/>
          </a:xfrm>
          <a:prstGeom prst="curvedConnector3">
            <a:avLst>
              <a:gd name="adj1" fmla="val -2286000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C8B451-7B46-A314-1801-B55AB1C95027}"/>
              </a:ext>
            </a:extLst>
          </p:cNvPr>
          <p:cNvSpPr/>
          <p:nvPr/>
        </p:nvSpPr>
        <p:spPr>
          <a:xfrm>
            <a:off x="2397451" y="3764626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CC6CBAC-3DFF-6AE3-6136-FF4AE84382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4099" y="5021419"/>
            <a:ext cx="1" cy="2413820"/>
          </a:xfrm>
          <a:prstGeom prst="curvedConnector3">
            <a:avLst>
              <a:gd name="adj1" fmla="val 2286010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1524F7A-D359-48E9-62F5-C93D2EEB6D67}"/>
              </a:ext>
            </a:extLst>
          </p:cNvPr>
          <p:cNvSpPr/>
          <p:nvPr/>
        </p:nvSpPr>
        <p:spPr>
          <a:xfrm>
            <a:off x="1741670" y="6275129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8C2097-3B92-149D-FEC8-B7F575E591AF}"/>
              </a:ext>
            </a:extLst>
          </p:cNvPr>
          <p:cNvSpPr txBox="1"/>
          <p:nvPr/>
        </p:nvSpPr>
        <p:spPr>
          <a:xfrm>
            <a:off x="2534812" y="3772938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562176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F40739CE-EF6B-7C9A-1767-9C49D93A2CD3}"/>
              </a:ext>
            </a:extLst>
          </p:cNvPr>
          <p:cNvCxnSpPr>
            <a:cxnSpLocks/>
            <a:stCxn id="9" idx="0"/>
            <a:endCxn id="6" idx="0"/>
          </p:cNvCxnSpPr>
          <p:nvPr/>
        </p:nvCxnSpPr>
        <p:spPr>
          <a:xfrm rot="16200000" flipH="1">
            <a:off x="2668912" y="2863688"/>
            <a:ext cx="1" cy="3615325"/>
          </a:xfrm>
          <a:prstGeom prst="curvedConnector3">
            <a:avLst>
              <a:gd name="adj1" fmla="val -2286000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C8B451-7B46-A314-1801-B55AB1C95027}"/>
              </a:ext>
            </a:extLst>
          </p:cNvPr>
          <p:cNvSpPr/>
          <p:nvPr/>
        </p:nvSpPr>
        <p:spPr>
          <a:xfrm>
            <a:off x="2397451" y="3764626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CC6CBAC-3DFF-6AE3-6136-FF4AE84382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4099" y="5021419"/>
            <a:ext cx="1" cy="2413820"/>
          </a:xfrm>
          <a:prstGeom prst="curvedConnector3">
            <a:avLst>
              <a:gd name="adj1" fmla="val 2286010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1524F7A-D359-48E9-62F5-C93D2EEB6D67}"/>
              </a:ext>
            </a:extLst>
          </p:cNvPr>
          <p:cNvSpPr/>
          <p:nvPr/>
        </p:nvSpPr>
        <p:spPr>
          <a:xfrm>
            <a:off x="1741670" y="6275129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155E07F8-DACF-17C2-C36D-A7258AB409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7552" y="3822028"/>
            <a:ext cx="12700" cy="4812603"/>
          </a:xfrm>
          <a:prstGeom prst="curvedConnector3">
            <a:avLst>
              <a:gd name="adj1" fmla="val 565454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382269B-BEFD-E94E-DE22-DC04123FE2C5}"/>
              </a:ext>
            </a:extLst>
          </p:cNvPr>
          <p:cNvSpPr/>
          <p:nvPr/>
        </p:nvSpPr>
        <p:spPr>
          <a:xfrm>
            <a:off x="3003916" y="6532247"/>
            <a:ext cx="646545" cy="6465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4</a:t>
            </a:r>
            <a:endParaRPr lang="fr-FR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lang="fr-FR" sz="2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8C2097-3B92-149D-FEC8-B7F575E591AF}"/>
              </a:ext>
            </a:extLst>
          </p:cNvPr>
          <p:cNvSpPr txBox="1"/>
          <p:nvPr/>
        </p:nvSpPr>
        <p:spPr>
          <a:xfrm>
            <a:off x="2534812" y="3772938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468865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F40739CE-EF6B-7C9A-1767-9C49D93A2CD3}"/>
              </a:ext>
            </a:extLst>
          </p:cNvPr>
          <p:cNvCxnSpPr>
            <a:cxnSpLocks/>
            <a:stCxn id="9" idx="0"/>
            <a:endCxn id="6" idx="0"/>
          </p:cNvCxnSpPr>
          <p:nvPr/>
        </p:nvCxnSpPr>
        <p:spPr>
          <a:xfrm rot="16200000" flipH="1">
            <a:off x="2668912" y="2863688"/>
            <a:ext cx="1" cy="3615325"/>
          </a:xfrm>
          <a:prstGeom prst="curvedConnector3">
            <a:avLst>
              <a:gd name="adj1" fmla="val -2286000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C8B451-7B46-A314-1801-B55AB1C95027}"/>
              </a:ext>
            </a:extLst>
          </p:cNvPr>
          <p:cNvSpPr/>
          <p:nvPr/>
        </p:nvSpPr>
        <p:spPr>
          <a:xfrm>
            <a:off x="2397451" y="3764626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CC6CBAC-3DFF-6AE3-6136-FF4AE84382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4099" y="5021419"/>
            <a:ext cx="1" cy="2413820"/>
          </a:xfrm>
          <a:prstGeom prst="curvedConnector3">
            <a:avLst>
              <a:gd name="adj1" fmla="val 2286010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1524F7A-D359-48E9-62F5-C93D2EEB6D67}"/>
              </a:ext>
            </a:extLst>
          </p:cNvPr>
          <p:cNvSpPr/>
          <p:nvPr/>
        </p:nvSpPr>
        <p:spPr>
          <a:xfrm>
            <a:off x="1741670" y="6275129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155E07F8-DACF-17C2-C36D-A7258AB409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7552" y="3822028"/>
            <a:ext cx="12700" cy="4812603"/>
          </a:xfrm>
          <a:prstGeom prst="curvedConnector3">
            <a:avLst>
              <a:gd name="adj1" fmla="val 565454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382269B-BEFD-E94E-DE22-DC04123FE2C5}"/>
              </a:ext>
            </a:extLst>
          </p:cNvPr>
          <p:cNvSpPr/>
          <p:nvPr/>
        </p:nvSpPr>
        <p:spPr>
          <a:xfrm>
            <a:off x="3003916" y="6532247"/>
            <a:ext cx="646545" cy="6465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4</a:t>
            </a:r>
            <a:endParaRPr lang="fr-FR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8C2097-3B92-149D-FEC8-B7F575E591AF}"/>
              </a:ext>
            </a:extLst>
          </p:cNvPr>
          <p:cNvSpPr txBox="1"/>
          <p:nvPr/>
        </p:nvSpPr>
        <p:spPr>
          <a:xfrm>
            <a:off x="2534812" y="3772938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4796789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2"/>
          <p:cNvSpPr txBox="1"/>
          <p:nvPr/>
        </p:nvSpPr>
        <p:spPr>
          <a:xfrm>
            <a:off x="153861" y="1400417"/>
            <a:ext cx="9819081" cy="11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C’est quoi ce codage binaire ? </a:t>
            </a:r>
            <a:r>
              <a:rPr lang="fr-FR" sz="2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latin typeface="Consolas" panose="020B0609020204030204" pitchFamily="49" charset="0"/>
              </a:rPr>
              <a:t>1010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 prochain temps, une balle arrive. </a:t>
            </a:r>
            <a:r>
              <a:rPr lang="fr-FR" sz="2800" dirty="0">
                <a:solidFill>
                  <a:schemeClr val="accent1"/>
                </a:solidFill>
              </a:rPr>
              <a:t>Il faut la relancer.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Quels lancers sont possibles ?</a:t>
            </a: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F40739CE-EF6B-7C9A-1767-9C49D93A2CD3}"/>
              </a:ext>
            </a:extLst>
          </p:cNvPr>
          <p:cNvCxnSpPr>
            <a:cxnSpLocks/>
            <a:stCxn id="9" idx="0"/>
            <a:endCxn id="6" idx="0"/>
          </p:cNvCxnSpPr>
          <p:nvPr/>
        </p:nvCxnSpPr>
        <p:spPr>
          <a:xfrm rot="16200000" flipH="1">
            <a:off x="2668912" y="2863688"/>
            <a:ext cx="1" cy="3615325"/>
          </a:xfrm>
          <a:prstGeom prst="curvedConnector3">
            <a:avLst>
              <a:gd name="adj1" fmla="val -2286000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76189223-F47F-F643-F733-4397A52308A0}"/>
              </a:ext>
            </a:extLst>
          </p:cNvPr>
          <p:cNvSpPr/>
          <p:nvPr/>
        </p:nvSpPr>
        <p:spPr>
          <a:xfrm>
            <a:off x="1107497" y="3720004"/>
            <a:ext cx="646545" cy="6465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1</a:t>
            </a:r>
            <a:endParaRPr lang="fr-FR" dirty="0">
              <a:latin typeface="+mj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C8B451-7B46-A314-1801-B55AB1C95027}"/>
              </a:ext>
            </a:extLst>
          </p:cNvPr>
          <p:cNvSpPr/>
          <p:nvPr/>
        </p:nvSpPr>
        <p:spPr>
          <a:xfrm>
            <a:off x="2397451" y="3764626"/>
            <a:ext cx="646545" cy="6465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3</a:t>
            </a:r>
            <a:endParaRPr lang="fr-FR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5008E-3358-A14A-D5F6-7787A9A51503}"/>
              </a:ext>
            </a:extLst>
          </p:cNvPr>
          <p:cNvSpPr/>
          <p:nvPr/>
        </p:nvSpPr>
        <p:spPr>
          <a:xfrm>
            <a:off x="3888192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EE1B8-AC48-E4DD-872F-D128B7F195B4}"/>
              </a:ext>
            </a:extLst>
          </p:cNvPr>
          <p:cNvSpPr/>
          <p:nvPr/>
        </p:nvSpPr>
        <p:spPr>
          <a:xfrm>
            <a:off x="2686687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CC33C-5F63-09C3-7551-A2316497FDE2}"/>
              </a:ext>
            </a:extLst>
          </p:cNvPr>
          <p:cNvSpPr/>
          <p:nvPr/>
        </p:nvSpPr>
        <p:spPr>
          <a:xfrm>
            <a:off x="1485796" y="4671351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272867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BD9A-35A1-F98F-A852-C43AD90523EC}"/>
              </a:ext>
            </a:extLst>
          </p:cNvPr>
          <p:cNvSpPr/>
          <p:nvPr/>
        </p:nvSpPr>
        <p:spPr>
          <a:xfrm>
            <a:off x="5085470" y="4671350"/>
            <a:ext cx="1176768" cy="1556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44103D70-A826-83EF-1D2F-FEF219E6FB41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>
            <a:off x="1467714" y="4064886"/>
            <a:ext cx="1" cy="1212929"/>
          </a:xfrm>
          <a:prstGeom prst="curvedConnector3">
            <a:avLst>
              <a:gd name="adj1" fmla="val -228600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CC6CBAC-3DFF-6AE3-6136-FF4AE84382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4099" y="5021419"/>
            <a:ext cx="1" cy="2413820"/>
          </a:xfrm>
          <a:prstGeom prst="curvedConnector3">
            <a:avLst>
              <a:gd name="adj1" fmla="val 2286010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1524F7A-D359-48E9-62F5-C93D2EEB6D67}"/>
              </a:ext>
            </a:extLst>
          </p:cNvPr>
          <p:cNvSpPr/>
          <p:nvPr/>
        </p:nvSpPr>
        <p:spPr>
          <a:xfrm>
            <a:off x="1741670" y="6275129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155E07F8-DACF-17C2-C36D-A7258AB409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7552" y="3822028"/>
            <a:ext cx="12700" cy="4812603"/>
          </a:xfrm>
          <a:prstGeom prst="curvedConnector3">
            <a:avLst>
              <a:gd name="adj1" fmla="val 565454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AD12F76-BDF9-B52F-EE68-C020DACDD99A}"/>
              </a:ext>
            </a:extLst>
          </p:cNvPr>
          <p:cNvSpPr txBox="1"/>
          <p:nvPr/>
        </p:nvSpPr>
        <p:spPr>
          <a:xfrm>
            <a:off x="1294717" y="3764626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382269B-BEFD-E94E-DE22-DC04123FE2C5}"/>
              </a:ext>
            </a:extLst>
          </p:cNvPr>
          <p:cNvSpPr/>
          <p:nvPr/>
        </p:nvSpPr>
        <p:spPr>
          <a:xfrm>
            <a:off x="3003916" y="6532247"/>
            <a:ext cx="646545" cy="6465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4</a:t>
            </a:r>
            <a:endParaRPr lang="fr-FR" dirty="0">
              <a:latin typeface="+mj-lt"/>
            </a:endParaRPr>
          </a:p>
        </p:txBody>
      </p: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EFF7C33D-60B1-7A01-726D-D32E6A36292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72431" y="1656997"/>
            <a:ext cx="3174" cy="6025533"/>
          </a:xfrm>
          <a:prstGeom prst="curvedConnector3">
            <a:avLst>
              <a:gd name="adj1" fmla="val 28545337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56A-4B24-DDFE-FAF5-BCD0CE92B759}"/>
              </a:ext>
            </a:extLst>
          </p:cNvPr>
          <p:cNvSpPr/>
          <p:nvPr/>
        </p:nvSpPr>
        <p:spPr>
          <a:xfrm>
            <a:off x="6298400" y="4668176"/>
            <a:ext cx="1176768" cy="155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8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C650C50-046F-9FFC-E997-6FD5ECA2D686}"/>
              </a:ext>
            </a:extLst>
          </p:cNvPr>
          <p:cNvSpPr/>
          <p:nvPr/>
        </p:nvSpPr>
        <p:spPr>
          <a:xfrm>
            <a:off x="3485227" y="3454242"/>
            <a:ext cx="646545" cy="6465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5</a:t>
            </a:r>
            <a:endParaRPr lang="fr-FR" dirty="0">
              <a:latin typeface="+mj-lt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8C2097-3B92-149D-FEC8-B7F575E591AF}"/>
              </a:ext>
            </a:extLst>
          </p:cNvPr>
          <p:cNvSpPr txBox="1"/>
          <p:nvPr/>
        </p:nvSpPr>
        <p:spPr>
          <a:xfrm>
            <a:off x="2534812" y="3772938"/>
            <a:ext cx="101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lang="fr-FR" sz="3200" dirty="0"/>
          </a:p>
        </p:txBody>
      </p:sp>
      <p:sp>
        <p:nvSpPr>
          <p:cNvPr id="2" name="Google Shape;699;p102">
            <a:extLst>
              <a:ext uri="{FF2B5EF4-FFF2-40B4-BE49-F238E27FC236}">
                <a16:creationId xmlns:a16="http://schemas.microsoft.com/office/drawing/2014/main" id="{0329CDAA-38D8-1FCF-01AB-EE1055B31751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1010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124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9;p101">
            <a:extLst>
              <a:ext uri="{FF2B5EF4-FFF2-40B4-BE49-F238E27FC236}">
                <a16:creationId xmlns:a16="http://schemas.microsoft.com/office/drawing/2014/main" id="{D5F4A23B-F238-2A2B-1360-61AF7DC22F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92" y="1497921"/>
            <a:ext cx="8922328" cy="4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2B4DAC-24B0-CA5E-53CF-BD8DD65BC83D}"/>
              </a:ext>
            </a:extLst>
          </p:cNvPr>
          <p:cNvSpPr/>
          <p:nvPr/>
        </p:nvSpPr>
        <p:spPr>
          <a:xfrm>
            <a:off x="2290619" y="2769317"/>
            <a:ext cx="616215" cy="250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593519" y="6451771"/>
            <a:ext cx="2294843" cy="806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6000" dirty="0">
                <a:solidFill>
                  <a:schemeClr val="bg1"/>
                </a:solidFill>
                <a:latin typeface="Consolas" panose="020B0609020204030204" pitchFamily="49" charset="0"/>
              </a:rPr>
              <a:t>1010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1010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1370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9;p101">
            <a:extLst>
              <a:ext uri="{FF2B5EF4-FFF2-40B4-BE49-F238E27FC236}">
                <a16:creationId xmlns:a16="http://schemas.microsoft.com/office/drawing/2014/main" id="{D5F4A23B-F238-2A2B-1360-61AF7DC22F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92" y="1497921"/>
            <a:ext cx="8922328" cy="4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2B4DAC-24B0-CA5E-53CF-BD8DD65BC83D}"/>
              </a:ext>
            </a:extLst>
          </p:cNvPr>
          <p:cNvSpPr/>
          <p:nvPr/>
        </p:nvSpPr>
        <p:spPr>
          <a:xfrm>
            <a:off x="2290619" y="2769317"/>
            <a:ext cx="616215" cy="250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593519" y="6451771"/>
            <a:ext cx="2294843" cy="806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6000" dirty="0">
                <a:solidFill>
                  <a:schemeClr val="bg1"/>
                </a:solidFill>
                <a:latin typeface="Consolas" panose="020B0609020204030204" pitchFamily="49" charset="0"/>
              </a:rPr>
              <a:t>1010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1010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E5825AE-61C4-9A6D-32C4-AA0D55CD139D}"/>
              </a:ext>
            </a:extLst>
          </p:cNvPr>
          <p:cNvCxnSpPr/>
          <p:nvPr/>
        </p:nvCxnSpPr>
        <p:spPr>
          <a:xfrm>
            <a:off x="2761673" y="3020293"/>
            <a:ext cx="286327" cy="7595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71FE8F6-DE29-7C13-733D-73CB00F36709}"/>
              </a:ext>
            </a:extLst>
          </p:cNvPr>
          <p:cNvCxnSpPr>
            <a:cxnSpLocks/>
          </p:cNvCxnSpPr>
          <p:nvPr/>
        </p:nvCxnSpPr>
        <p:spPr>
          <a:xfrm flipH="1">
            <a:off x="2713995" y="2514600"/>
            <a:ext cx="154815" cy="2516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2A9C5F0-1827-EEF0-C945-FCED424CE8E7}"/>
              </a:ext>
            </a:extLst>
          </p:cNvPr>
          <p:cNvCxnSpPr>
            <a:cxnSpLocks/>
          </p:cNvCxnSpPr>
          <p:nvPr/>
        </p:nvCxnSpPr>
        <p:spPr>
          <a:xfrm flipV="1">
            <a:off x="2906834" y="2731506"/>
            <a:ext cx="434704" cy="1347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3244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9;p101">
            <a:extLst>
              <a:ext uri="{FF2B5EF4-FFF2-40B4-BE49-F238E27FC236}">
                <a16:creationId xmlns:a16="http://schemas.microsoft.com/office/drawing/2014/main" id="{D5F4A23B-F238-2A2B-1360-61AF7DC22F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92" y="1497921"/>
            <a:ext cx="8922328" cy="4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2B4DAC-24B0-CA5E-53CF-BD8DD65BC83D}"/>
              </a:ext>
            </a:extLst>
          </p:cNvPr>
          <p:cNvSpPr/>
          <p:nvPr/>
        </p:nvSpPr>
        <p:spPr>
          <a:xfrm>
            <a:off x="2290619" y="2769317"/>
            <a:ext cx="616215" cy="250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5" name="Google Shape;695;p10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A608C-A5B0-E182-2233-F79DF7A1FAF6}"/>
              </a:ext>
            </a:extLst>
          </p:cNvPr>
          <p:cNvSpPr/>
          <p:nvPr/>
        </p:nvSpPr>
        <p:spPr>
          <a:xfrm>
            <a:off x="593519" y="6451771"/>
            <a:ext cx="2294843" cy="806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6000" dirty="0">
                <a:solidFill>
                  <a:schemeClr val="bg1"/>
                </a:solidFill>
                <a:latin typeface="Consolas" panose="020B0609020204030204" pitchFamily="49" charset="0"/>
              </a:rPr>
              <a:t>1010</a:t>
            </a:r>
          </a:p>
        </p:txBody>
      </p:sp>
      <p:sp>
        <p:nvSpPr>
          <p:cNvPr id="24" name="Google Shape;699;p102">
            <a:extLst>
              <a:ext uri="{FF2B5EF4-FFF2-40B4-BE49-F238E27FC236}">
                <a16:creationId xmlns:a16="http://schemas.microsoft.com/office/drawing/2014/main" id="{176F650A-5ED5-F727-26E1-8D1B3DAA76DD}"/>
              </a:ext>
            </a:extLst>
          </p:cNvPr>
          <p:cNvSpPr txBox="1"/>
          <p:nvPr/>
        </p:nvSpPr>
        <p:spPr>
          <a:xfrm>
            <a:off x="7192263" y="2780662"/>
            <a:ext cx="2615495" cy="46458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strike="noStrik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b="1" strike="noStrik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B050"/>
                </a:solidFill>
              </a:rPr>
              <a:t>2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100</a:t>
            </a:r>
            <a:endParaRPr lang="fr-FR" sz="2800" b="1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3</a:t>
            </a:r>
            <a:r>
              <a:rPr lang="fr-FR" sz="2800" b="1" strike="noStrik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❌</a:t>
            </a:r>
            <a:endParaRPr lang="fr-FR" sz="2800" b="1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C00000"/>
                </a:solidFill>
              </a:rPr>
              <a:t>4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2800" dirty="0">
                <a:solidFill>
                  <a:schemeClr val="accent1"/>
                </a:solidFill>
              </a:rPr>
              <a:t> ✅</a:t>
            </a: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r>
              <a:rPr lang="fr-FR" sz="2800" b="1" strike="noStrike" dirty="0">
                <a:solidFill>
                  <a:srgbClr val="000000"/>
                </a:solidFill>
                <a:latin typeface="Consolas" panose="020B0609020204030204" pitchFamily="49" charset="0"/>
                <a:sym typeface="Arial"/>
              </a:rPr>
              <a:t>1010</a:t>
            </a:r>
            <a:r>
              <a:rPr lang="fr-FR" sz="2800" b="1" strike="noStrike" dirty="0">
                <a:solidFill>
                  <a:srgbClr val="FF0000"/>
                </a:solidFill>
                <a:latin typeface="Consolas" panose="020B0609020204030204" pitchFamily="49" charset="0"/>
                <a:sym typeface="Arial"/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E5825AE-61C4-9A6D-32C4-AA0D55CD139D}"/>
              </a:ext>
            </a:extLst>
          </p:cNvPr>
          <p:cNvCxnSpPr/>
          <p:nvPr/>
        </p:nvCxnSpPr>
        <p:spPr>
          <a:xfrm>
            <a:off x="2761673" y="3020293"/>
            <a:ext cx="286327" cy="7595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71FE8F6-DE29-7C13-733D-73CB00F36709}"/>
              </a:ext>
            </a:extLst>
          </p:cNvPr>
          <p:cNvCxnSpPr>
            <a:cxnSpLocks/>
          </p:cNvCxnSpPr>
          <p:nvPr/>
        </p:nvCxnSpPr>
        <p:spPr>
          <a:xfrm flipH="1">
            <a:off x="2713995" y="2514600"/>
            <a:ext cx="154815" cy="2516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2A9C5F0-1827-EEF0-C945-FCED424CE8E7}"/>
              </a:ext>
            </a:extLst>
          </p:cNvPr>
          <p:cNvCxnSpPr>
            <a:cxnSpLocks/>
          </p:cNvCxnSpPr>
          <p:nvPr/>
        </p:nvCxnSpPr>
        <p:spPr>
          <a:xfrm flipV="1">
            <a:off x="2906834" y="2731506"/>
            <a:ext cx="434704" cy="1347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CECA096-17F8-1D5F-6A4C-9FBAAF388C99}"/>
              </a:ext>
            </a:extLst>
          </p:cNvPr>
          <p:cNvSpPr/>
          <p:nvPr/>
        </p:nvSpPr>
        <p:spPr>
          <a:xfrm>
            <a:off x="3433619" y="5626817"/>
            <a:ext cx="616215" cy="2509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B91C0B-A4C3-125A-BC85-EF394C8CF1BA}"/>
              </a:ext>
            </a:extLst>
          </p:cNvPr>
          <p:cNvSpPr/>
          <p:nvPr/>
        </p:nvSpPr>
        <p:spPr>
          <a:xfrm>
            <a:off x="3433619" y="1750142"/>
            <a:ext cx="616215" cy="2509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60FAD3-9C23-3586-445B-F7A4098B50CE}"/>
              </a:ext>
            </a:extLst>
          </p:cNvPr>
          <p:cNvSpPr/>
          <p:nvPr/>
        </p:nvSpPr>
        <p:spPr>
          <a:xfrm>
            <a:off x="6148244" y="2816942"/>
            <a:ext cx="616215" cy="2509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9935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03"/>
          <p:cNvSpPr txBox="1"/>
          <p:nvPr/>
        </p:nvSpPr>
        <p:spPr>
          <a:xfrm>
            <a:off x="432000" y="1656000"/>
            <a:ext cx="887004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1224000"/>
            <a:ext cx="9991443" cy="5295313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103"/>
          <p:cNvSpPr txBox="1"/>
          <p:nvPr/>
        </p:nvSpPr>
        <p:spPr>
          <a:xfrm>
            <a:off x="144000" y="6386040"/>
            <a:ext cx="10155240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Tout jonglage périodique correspond à un cycle sur le graphe.</a:t>
            </a:r>
            <a:b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441 qui peut s'enchainer avec des 3 : 441333334413441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 des transitions d'états</a:t>
            </a:r>
            <a:endParaRPr sz="4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07;p103">
            <a:extLst>
              <a:ext uri="{FF2B5EF4-FFF2-40B4-BE49-F238E27FC236}">
                <a16:creationId xmlns:a16="http://schemas.microsoft.com/office/drawing/2014/main" id="{8D9D333B-D1E6-0571-A36B-DF7DD3F7565F}"/>
              </a:ext>
            </a:extLst>
          </p:cNvPr>
          <p:cNvSpPr txBox="1"/>
          <p:nvPr/>
        </p:nvSpPr>
        <p:spPr>
          <a:xfrm>
            <a:off x="115439" y="1739844"/>
            <a:ext cx="9849745" cy="33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deux balles. On construit le graphe par étapes en fonction de la hauteur maximale h des balles.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Pour h=2 :</a:t>
            </a:r>
            <a:endParaRPr lang="fr-FR" sz="1800" dirty="0"/>
          </a:p>
          <a:p>
            <a:pPr lvl="4" algn="just"/>
            <a:r>
              <a:rPr lang="fr-FR" sz="2800" dirty="0"/>
              <a:t>	Un seul état : 11 qui est stable par un lancer 2.</a:t>
            </a:r>
          </a:p>
          <a:p>
            <a:pPr lvl="2"/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02311-4F23-D52D-79B3-2C73E9B4639A}"/>
              </a:ext>
            </a:extLst>
          </p:cNvPr>
          <p:cNvSpPr/>
          <p:nvPr/>
        </p:nvSpPr>
        <p:spPr>
          <a:xfrm>
            <a:off x="1191491" y="5819831"/>
            <a:ext cx="868218" cy="489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nsolas" panose="020B0609020204030204" pitchFamily="49" charset="0"/>
              </a:rPr>
              <a:t>11</a:t>
            </a:r>
          </a:p>
        </p:txBody>
      </p:sp>
      <p:cxnSp>
        <p:nvCxnSpPr>
          <p:cNvPr id="8" name="Connecteur : en arc 7">
            <a:extLst>
              <a:ext uri="{FF2B5EF4-FFF2-40B4-BE49-F238E27FC236}">
                <a16:creationId xmlns:a16="http://schemas.microsoft.com/office/drawing/2014/main" id="{34ED13F6-805C-84CC-16B6-76310E39DF95}"/>
              </a:ext>
            </a:extLst>
          </p:cNvPr>
          <p:cNvCxnSpPr>
            <a:stCxn id="4" idx="1"/>
            <a:endCxn id="4" idx="0"/>
          </p:cNvCxnSpPr>
          <p:nvPr/>
        </p:nvCxnSpPr>
        <p:spPr>
          <a:xfrm rot="10800000" flipH="1">
            <a:off x="1191490" y="5819831"/>
            <a:ext cx="434109" cy="244764"/>
          </a:xfrm>
          <a:prstGeom prst="curvedConnector4">
            <a:avLst>
              <a:gd name="adj1" fmla="val -52660"/>
              <a:gd name="adj2" fmla="val 242453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A06B33D-53FB-9B0E-1F97-7A3B2711DC44}"/>
              </a:ext>
            </a:extLst>
          </p:cNvPr>
          <p:cNvSpPr/>
          <p:nvPr/>
        </p:nvSpPr>
        <p:spPr>
          <a:xfrm>
            <a:off x="544945" y="5078901"/>
            <a:ext cx="646545" cy="6465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2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2143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40085</TotalTime>
  <Words>4721</Words>
  <Application>Microsoft Office PowerPoint</Application>
  <PresentationFormat>Personnalisé</PresentationFormat>
  <Paragraphs>1050</Paragraphs>
  <Slides>125</Slides>
  <Notes>125</Notes>
  <HiddenSlides>6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125</vt:i4>
      </vt:variant>
    </vt:vector>
  </HeadingPairs>
  <TitlesOfParts>
    <vt:vector size="135" baseType="lpstr">
      <vt:lpstr>Courier New</vt:lpstr>
      <vt:lpstr>Arial</vt:lpstr>
      <vt:lpstr>Cambria Math</vt:lpstr>
      <vt:lpstr>Source Sans Pro ExtraLight</vt:lpstr>
      <vt:lpstr>Arial Black</vt:lpstr>
      <vt:lpstr>Times New Roman</vt:lpstr>
      <vt:lpstr>Consolas</vt:lpstr>
      <vt:lpstr>Wingdings</vt:lpstr>
      <vt:lpstr>Ubuntu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PANTALONI</dc:creator>
  <cp:lastModifiedBy>Vincent PANTALONI</cp:lastModifiedBy>
  <cp:revision>120</cp:revision>
  <dcterms:modified xsi:type="dcterms:W3CDTF">2023-10-24T13:28:23Z</dcterms:modified>
</cp:coreProperties>
</file>