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ntin Cornier" initials="QC" lastIdx="0" clrIdx="0">
    <p:extLst>
      <p:ext uri="{19B8F6BF-5375-455C-9EA6-DF929625EA0E}">
        <p15:presenceInfo xmlns:p15="http://schemas.microsoft.com/office/powerpoint/2012/main" userId="0d87cca4c07bca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F525BB-E7EB-47D8-9ADB-CC58F96AA7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96ADAA-340A-4FD7-871A-3585B2DC8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9ADE-D0C5-4114-882A-60CF52CC9332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5D0BB5-4E2B-4A32-B459-73024E6EA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724A2C-D16F-4B0F-8758-745C18E342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D6A74-6A62-438F-B622-D9FF6713E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7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0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171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2942704"/>
            <a:ext cx="9144000" cy="231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53298B-C98B-414F-A96B-FA0597457E29}"/>
              </a:ext>
            </a:extLst>
          </p:cNvPr>
          <p:cNvSpPr/>
          <p:nvPr userDrawn="1"/>
        </p:nvSpPr>
        <p:spPr>
          <a:xfrm>
            <a:off x="850734" y="0"/>
            <a:ext cx="11341266" cy="847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D4EFD-BFCA-4536-8B22-9E7A94352166}"/>
              </a:ext>
            </a:extLst>
          </p:cNvPr>
          <p:cNvSpPr/>
          <p:nvPr userDrawn="1"/>
        </p:nvSpPr>
        <p:spPr>
          <a:xfrm>
            <a:off x="0" y="847898"/>
            <a:ext cx="850734" cy="601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50734" y="1"/>
            <a:ext cx="11341266" cy="84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54974" y="1463040"/>
            <a:ext cx="9998825" cy="471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225983-C61E-4CE7-AC59-4712E9827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50734" cy="8478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828E72-770B-42C1-B60E-81778DFFFEF0}"/>
              </a:ext>
            </a:extLst>
          </p:cNvPr>
          <p:cNvSpPr/>
          <p:nvPr userDrawn="1"/>
        </p:nvSpPr>
        <p:spPr>
          <a:xfrm>
            <a:off x="10618187" y="410818"/>
            <a:ext cx="227937" cy="227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4168C-711A-4EFA-8922-6609C602E98B}"/>
              </a:ext>
            </a:extLst>
          </p:cNvPr>
          <p:cNvSpPr/>
          <p:nvPr userDrawn="1"/>
        </p:nvSpPr>
        <p:spPr>
          <a:xfrm>
            <a:off x="10934932" y="232757"/>
            <a:ext cx="227937" cy="227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DFFA76-1A15-4404-B286-CFD2A3B7B9B4}"/>
              </a:ext>
            </a:extLst>
          </p:cNvPr>
          <p:cNvSpPr/>
          <p:nvPr userDrawn="1"/>
        </p:nvSpPr>
        <p:spPr>
          <a:xfrm>
            <a:off x="11249142" y="437054"/>
            <a:ext cx="227937" cy="227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A59CC9-76CF-4323-8315-4397DEEF92C5}"/>
              </a:ext>
            </a:extLst>
          </p:cNvPr>
          <p:cNvSpPr/>
          <p:nvPr userDrawn="1"/>
        </p:nvSpPr>
        <p:spPr>
          <a:xfrm>
            <a:off x="11582501" y="323085"/>
            <a:ext cx="227937" cy="227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3F2613-A178-4383-8F21-803B11E2C853}"/>
              </a:ext>
            </a:extLst>
          </p:cNvPr>
          <p:cNvSpPr/>
          <p:nvPr userDrawn="1"/>
        </p:nvSpPr>
        <p:spPr>
          <a:xfrm>
            <a:off x="10334642" y="136525"/>
            <a:ext cx="227937" cy="227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3574473"/>
            <a:ext cx="10515600" cy="251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0734" y="0"/>
            <a:ext cx="11341266" cy="847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0734" y="1825625"/>
            <a:ext cx="105030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dunet.com/business/salaire/veterinaire/salaire-011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onisep.fr/Choisir-mes-etudes/Apres-le-bac/Principaux-domaines-d-etudes/Les-ecoles-nationales-veterinaires-EN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zpatrickreferrals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news.com/best-graduate-schools/top-health-schools/veterinarian-ranking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gif"/><Relationship Id="rId4" Type="http://schemas.openxmlformats.org/officeDocument/2006/relationships/image" Target="../media/image7.svg"/><Relationship Id="rId9" Type="http://schemas.openxmlformats.org/officeDocument/2006/relationships/hyperlink" Target="https://www.thecompleteuniversityguide.co.uk/league-tables/rankings?s=Veterinary%20Medic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171950"/>
          </a:xfrm>
        </p:spPr>
        <p:txBody>
          <a:bodyPr/>
          <a:lstStyle/>
          <a:p>
            <a:pPr lvl="0"/>
            <a:r>
              <a:rPr lang="en-US"/>
              <a:t>Guess The Job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It’s in relationship to animals</a:t>
            </a:r>
          </a:p>
          <a:p>
            <a:pPr lvl="0"/>
            <a:r>
              <a:rPr lang="en-US" dirty="0"/>
              <a:t>It’s in relationship to Medicine</a:t>
            </a:r>
          </a:p>
          <a:p>
            <a:pPr lvl="0"/>
            <a:r>
              <a:rPr lang="en-US" dirty="0"/>
              <a:t>It can be practiced indoor, outdoor, in a clinic…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Quizz</a:t>
            </a:r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Quote me one task of Veterinary?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qualities they need?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Which studies are needed?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is the mean salary approximately?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BD508-E972-4904-BC29-E100620BC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Job of the Day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0800" lvl="0" indent="0" algn="ctr">
              <a:buNone/>
            </a:pPr>
            <a:r>
              <a:rPr lang="en-US" sz="4800" dirty="0"/>
              <a:t>Veterinary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0625C7-6E00-4ADD-A168-F96AE721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10" y="2462990"/>
            <a:ext cx="3954779" cy="3556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Tasks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She.He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diagnoses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prevents</a:t>
            </a:r>
            <a:r>
              <a:rPr lang="en-US" dirty="0"/>
              <a:t> diseases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delivers</a:t>
            </a:r>
            <a:r>
              <a:rPr lang="en-US" dirty="0"/>
              <a:t> the necessary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drugs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vaccines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practices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surgeries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must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reassure</a:t>
            </a:r>
            <a:r>
              <a:rPr lang="en-US" dirty="0"/>
              <a:t> the owners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deliver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sanity checks </a:t>
            </a:r>
            <a:r>
              <a:rPr lang="en-US" dirty="0"/>
              <a:t>for the industry to avoid pandemic like avian flu or mad cow</a:t>
            </a:r>
          </a:p>
          <a:p>
            <a:pPr lvl="0"/>
            <a:r>
              <a:rPr lang="en-US" dirty="0" err="1"/>
              <a:t>She.He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administers</a:t>
            </a:r>
            <a:r>
              <a:rPr lang="en-US" dirty="0"/>
              <a:t> the clinic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11E00E-3D08-416F-9939-950E43333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Skills</a:t>
            </a: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1354974" y="1463040"/>
            <a:ext cx="9998825" cy="4713923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/>
              <a:t>Some skills are very important and must be natural or learnt and developed along the studies to success in veterinarian practices</a:t>
            </a:r>
          </a:p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en-US" dirty="0"/>
              <a:t> with the veterinary team and Owners</a:t>
            </a:r>
          </a:p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Empathy</a:t>
            </a:r>
          </a:p>
          <a:p>
            <a:pPr lvl="1"/>
            <a:r>
              <a:rPr lang="en-US" dirty="0"/>
              <a:t>With people to reassure the owner of the pet</a:t>
            </a:r>
          </a:p>
          <a:p>
            <a:pPr lvl="1"/>
            <a:r>
              <a:rPr lang="en-US" dirty="0"/>
              <a:t>With animals to feel their stress and relax them during examination</a:t>
            </a:r>
          </a:p>
          <a:p>
            <a:pPr lvl="0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Time Management</a:t>
            </a:r>
          </a:p>
          <a:p>
            <a:pPr lvl="1"/>
            <a:r>
              <a:rPr lang="en-US" dirty="0"/>
              <a:t>Veterinary have a lot of admin tasks and responsibility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Skills</a:t>
            </a:r>
          </a:p>
          <a:p>
            <a:pPr lvl="1"/>
            <a:r>
              <a:rPr lang="en-US" dirty="0"/>
              <a:t>Not only medical knowledge is important but also being familiar with technology, software, instruments…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FDEA2-F82A-4951-9A79-138A6AA57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Qualities Required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err="1"/>
              <a:t>She.He</a:t>
            </a:r>
            <a:r>
              <a:rPr lang="en-US" dirty="0"/>
              <a:t> must have or develop a couple of good behaviors like</a:t>
            </a:r>
          </a:p>
          <a:p>
            <a:pPr lvl="0"/>
            <a:r>
              <a:rPr lang="en-US" dirty="0"/>
              <a:t>Being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passionate</a:t>
            </a:r>
          </a:p>
          <a:p>
            <a:pPr lvl="0"/>
            <a:r>
              <a:rPr lang="en-US" dirty="0"/>
              <a:t>Being quite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comfortable</a:t>
            </a:r>
            <a:r>
              <a:rPr lang="en-US" dirty="0"/>
              <a:t> with animals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Stress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resistant</a:t>
            </a:r>
          </a:p>
          <a:p>
            <a:pPr lvl="0"/>
            <a:r>
              <a:rPr lang="en-US" dirty="0"/>
              <a:t>Being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en-US" dirty="0"/>
              <a:t> for emergencies</a:t>
            </a:r>
          </a:p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 being afraid </a:t>
            </a:r>
            <a:r>
              <a:rPr lang="en-US" dirty="0"/>
              <a:t>about blood, stings and dangerous species</a:t>
            </a:r>
          </a:p>
          <a:p>
            <a:pPr lvl="0"/>
            <a:r>
              <a:rPr lang="en-US" dirty="0"/>
              <a:t>Having a good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memory</a:t>
            </a:r>
          </a:p>
          <a:p>
            <a:pPr lvl="0"/>
            <a:r>
              <a:rPr lang="en-US" dirty="0"/>
              <a:t>Being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adaptable</a:t>
            </a:r>
            <a:r>
              <a:rPr lang="en-US" dirty="0"/>
              <a:t> to any situation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2F2484-57E0-4A26-95A6-6502996B9F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50734" y="1"/>
            <a:ext cx="11341266" cy="847898"/>
          </a:xfrm>
        </p:spPr>
        <p:txBody>
          <a:bodyPr/>
          <a:lstStyle/>
          <a:p>
            <a:pPr lvl="0"/>
            <a:r>
              <a:rPr lang="en-US"/>
              <a:t>Studies and Qualifications</a:t>
            </a: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Baccalaureate</a:t>
            </a:r>
            <a:r>
              <a:rPr lang="en-US" dirty="0"/>
              <a:t> S Scientific (UK equiv. “level”)</a:t>
            </a:r>
          </a:p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Preparatory class </a:t>
            </a:r>
            <a:r>
              <a:rPr lang="en-US" dirty="0"/>
              <a:t>BCPES</a:t>
            </a:r>
            <a:r>
              <a:rPr lang="en-US" baseline="30000" dirty="0"/>
              <a:t>1</a:t>
            </a:r>
            <a:r>
              <a:rPr lang="en-US" dirty="0"/>
              <a:t> = Bac+2</a:t>
            </a:r>
          </a:p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Bachelor</a:t>
            </a:r>
            <a:r>
              <a:rPr lang="en-US" dirty="0"/>
              <a:t> of Veterinary (“Doctor” in France) = Bac+7</a:t>
            </a:r>
          </a:p>
          <a:p>
            <a:pPr lvl="0"/>
            <a:r>
              <a:rPr lang="en-US" dirty="0"/>
              <a:t>Optional Veterinary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Specialization</a:t>
            </a:r>
            <a:r>
              <a:rPr lang="en-US" dirty="0"/>
              <a:t> (ex. Surgery) = Bac+9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AF120E-755D-4C83-A22B-1D284FA11F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E5BB25-C8A1-4485-BA9E-7AA98BC2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907761"/>
            <a:ext cx="2857500" cy="1895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585605-C836-4660-83B6-43E1391A639D}"/>
              </a:ext>
            </a:extLst>
          </p:cNvPr>
          <p:cNvSpPr txBox="1"/>
          <p:nvPr/>
        </p:nvSpPr>
        <p:spPr>
          <a:xfrm>
            <a:off x="1354974" y="6240716"/>
            <a:ext cx="8149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b="1" dirty="0"/>
              <a:t>BCPES</a:t>
            </a:r>
            <a:r>
              <a:rPr lang="en-US" sz="1000" dirty="0"/>
              <a:t>: Biology Chemistry Physical &amp; Earth Science (Fr. “BCPST – sciences de la Terre”)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A074E4-62CF-4DA7-8900-15960A9A42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Salary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spcBef>
                <a:spcPts val="600"/>
              </a:spcBef>
              <a:buNone/>
            </a:pPr>
            <a:r>
              <a:rPr lang="en-US" sz="1600" dirty="0"/>
              <a:t>Salary for a Veterinary depends on the domain and remuneration mode. Mean salary is around </a:t>
            </a:r>
            <a:r>
              <a:rPr lang="en-US" sz="1600" b="1" dirty="0"/>
              <a:t>€7,383</a:t>
            </a:r>
            <a:r>
              <a:rPr lang="en-US" sz="1600" b="1" baseline="30000" dirty="0"/>
              <a:t>1</a:t>
            </a:r>
            <a:r>
              <a:rPr lang="en-US" sz="1600" dirty="0"/>
              <a:t> before Tax in between </a:t>
            </a:r>
            <a:r>
              <a:rPr lang="en-US" sz="1600" b="1" dirty="0"/>
              <a:t>€1,500 </a:t>
            </a:r>
            <a:r>
              <a:rPr lang="en-US" sz="1600" dirty="0"/>
              <a:t>for a beginner until </a:t>
            </a:r>
            <a:r>
              <a:rPr lang="en-US" sz="1600" b="1" dirty="0"/>
              <a:t>€12,752</a:t>
            </a:r>
            <a:r>
              <a:rPr lang="en-US" sz="1600" dirty="0"/>
              <a:t>.</a:t>
            </a:r>
          </a:p>
          <a:p>
            <a:pPr lvl="0">
              <a:spcBef>
                <a:spcPts val="600"/>
              </a:spcBef>
            </a:pPr>
            <a:endParaRPr lang="en-US" sz="1600" dirty="0"/>
          </a:p>
          <a:p>
            <a:pPr marL="114300" lvl="0" indent="0">
              <a:spcBef>
                <a:spcPts val="600"/>
              </a:spcBef>
              <a:buNone/>
            </a:pPr>
            <a:r>
              <a:rPr lang="en-US" sz="1600" u="sng" dirty="0"/>
              <a:t>Sample domains</a:t>
            </a: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Pets</a:t>
            </a:r>
            <a:r>
              <a:rPr lang="en-US" sz="1600" dirty="0"/>
              <a:t>, usually in a city</a:t>
            </a: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Production animals </a:t>
            </a:r>
            <a:r>
              <a:rPr lang="en-US" sz="1600" dirty="0"/>
              <a:t>like in farms or industries</a:t>
            </a: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Horses</a:t>
            </a: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Mixed activity</a:t>
            </a:r>
            <a:r>
              <a:rPr lang="en-US" sz="1600" dirty="0"/>
              <a:t> with at least 2 domains</a:t>
            </a:r>
          </a:p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</a:p>
          <a:p>
            <a:pPr lvl="0">
              <a:spcBef>
                <a:spcPts val="600"/>
              </a:spcBef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lvl="0" indent="0">
              <a:spcBef>
                <a:spcPts val="600"/>
              </a:spcBef>
              <a:buNone/>
            </a:pPr>
            <a:r>
              <a:rPr lang="en-US" sz="1600" u="sng" dirty="0"/>
              <a:t>The revenue may also vary depending on the remuneration mode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Public sector </a:t>
            </a:r>
            <a:r>
              <a:rPr lang="en-US" sz="1600" dirty="0"/>
              <a:t>which is more stable but often less paid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Private company </a:t>
            </a:r>
            <a:r>
              <a:rPr lang="en-US" sz="1600" dirty="0"/>
              <a:t>highly depending on the contract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Freelance</a:t>
            </a:r>
            <a:r>
              <a:rPr lang="en-US" sz="1600" dirty="0"/>
              <a:t> providing autonomy but paid on consultations base and hours worked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Employee</a:t>
            </a:r>
            <a:r>
              <a:rPr lang="en-US" sz="1600" dirty="0"/>
              <a:t> 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associate</a:t>
            </a:r>
            <a:r>
              <a:rPr lang="en-US" sz="1600" dirty="0"/>
              <a:t> in 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clinic</a:t>
            </a:r>
            <a:r>
              <a:rPr lang="en-US" sz="1600" dirty="0"/>
              <a:t> that may vary depending on reputation</a:t>
            </a:r>
          </a:p>
          <a:p>
            <a:pPr marL="114300" indent="0">
              <a:spcBef>
                <a:spcPts val="600"/>
              </a:spcBef>
              <a:buNone/>
            </a:pPr>
            <a:endParaRPr lang="en-US" sz="1600" dirty="0"/>
          </a:p>
          <a:p>
            <a:pPr marL="114300" indent="0">
              <a:spcBef>
                <a:spcPts val="600"/>
              </a:spcBef>
              <a:buNone/>
            </a:pPr>
            <a:r>
              <a:rPr lang="en-US" sz="1200" dirty="0"/>
              <a:t>1 </a:t>
            </a:r>
            <a:r>
              <a:rPr lang="en-US" sz="1100" dirty="0">
                <a:hlinkClick r:id="rId3"/>
              </a:rPr>
              <a:t>http://www.journaldunet.com/business/salaire/veterinaire/salaire-01124</a:t>
            </a:r>
            <a:endParaRPr lang="en-US" sz="1100" dirty="0"/>
          </a:p>
          <a:p>
            <a:pPr marL="114300" indent="0">
              <a:spcBef>
                <a:spcPts val="600"/>
              </a:spcBef>
              <a:buNone/>
            </a:pPr>
            <a:r>
              <a:rPr lang="en-US" sz="1100" dirty="0"/>
              <a:t>2 </a:t>
            </a:r>
            <a:r>
              <a:rPr lang="en-US" sz="1100" dirty="0">
                <a:hlinkClick r:id="rId4"/>
              </a:rPr>
              <a:t>http://www.onisep.fr/Choisir-mes-etudes/Apres-le-bac/Principaux-domaines-d-etudes/Les-ecoles-nationales-veterinaires-ENV</a:t>
            </a:r>
            <a:endParaRPr lang="en-US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5E16A1-8120-4A94-AE58-15521DFE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49" y="2234029"/>
            <a:ext cx="47053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Famous People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1354974" y="1463041"/>
            <a:ext cx="9998825" cy="1965959"/>
          </a:xfrm>
        </p:spPr>
        <p:txBody>
          <a:bodyPr/>
          <a:lstStyle/>
          <a:p>
            <a:pPr marL="114300" lvl="0" indent="0">
              <a:buNone/>
            </a:pPr>
            <a:r>
              <a:rPr lang="en-US" sz="2000" u="sng" dirty="0"/>
              <a:t>Famous people in history</a:t>
            </a:r>
          </a:p>
          <a:p>
            <a:pPr lv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Claude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Bourgelat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is the founder of the Veterinary College 1761 and the first schools in Lyon in 1761 and Maisons-Alfort in 1765</a:t>
            </a:r>
          </a:p>
          <a:p>
            <a:pPr lv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Henry Bouley </a:t>
            </a:r>
            <a:r>
              <a:rPr lang="en-US" sz="2000" dirty="0"/>
              <a:t>was a pioneer in pathology and surgery. He was elected President of the French Academy of Science in 1885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C0E71-1B7B-4C34-BEE2-BB9F73D90543}"/>
              </a:ext>
            </a:extLst>
          </p:cNvPr>
          <p:cNvSpPr/>
          <p:nvPr/>
        </p:nvSpPr>
        <p:spPr>
          <a:xfrm>
            <a:off x="1354974" y="3887187"/>
            <a:ext cx="5622875" cy="199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sz="20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Famous people Today</a:t>
            </a:r>
          </a:p>
          <a:p>
            <a:pPr marL="45720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Professor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Noel Fitzpatrick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 well-known for his huge contribution on prothesis for pets, his clinic – one of the most important in the world – and his famous TV </a:t>
            </a: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programme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8100">
              <a:lnSpc>
                <a:spcPct val="90000"/>
              </a:lnSpc>
              <a:buClr>
                <a:schemeClr val="dk1"/>
              </a:buClr>
              <a:buSzPts val="3000"/>
            </a:pPr>
            <a:endParaRPr lang="en-US" dirty="0">
              <a:solidFill>
                <a:schemeClr val="dk1"/>
              </a:solidFill>
              <a:latin typeface="Calibri"/>
              <a:cs typeface="Calibri"/>
              <a:sym typeface="Calibri"/>
              <a:hlinkClick r:id="rId3"/>
            </a:endParaRPr>
          </a:p>
          <a:p>
            <a:pPr marL="38100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3"/>
              </a:rPr>
              <a:t>https://www.fitzpatrickreferrals.co.uk</a:t>
            </a:r>
            <a:endParaRPr lang="en-US" sz="2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80DFD3-DD0A-4AA2-AFD2-B9DCC5D18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004" y="3429000"/>
            <a:ext cx="3938875" cy="258784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D27EA-7BF1-4495-AD81-0410D3B7B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C00CB96-CBC4-4E18-9BF8-729C51980D10}"/>
              </a:ext>
            </a:extLst>
          </p:cNvPr>
          <p:cNvSpPr/>
          <p:nvPr/>
        </p:nvSpPr>
        <p:spPr>
          <a:xfrm>
            <a:off x="2814221" y="1859373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Lyon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first Veterinary school in the World created in 1761 to cure cattle</a:t>
            </a:r>
            <a:r>
              <a:rPr lang="en-US" sz="1200" baseline="30000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 diseases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65B8B9-EE6E-482D-B940-AC4FF7D96174}"/>
              </a:ext>
            </a:extLst>
          </p:cNvPr>
          <p:cNvSpPr/>
          <p:nvPr/>
        </p:nvSpPr>
        <p:spPr>
          <a:xfrm>
            <a:off x="2814221" y="3889314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Toulouse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first high school in the area of Toulouse created in 1825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A30906-C830-4285-96FD-17A040CB5253}"/>
              </a:ext>
            </a:extLst>
          </p:cNvPr>
          <p:cNvSpPr/>
          <p:nvPr/>
        </p:nvSpPr>
        <p:spPr>
          <a:xfrm>
            <a:off x="2814221" y="2877292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</a:rPr>
              <a:t>Alfort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Veterinary school since 1765</a:t>
            </a:r>
          </a:p>
          <a:p>
            <a:r>
              <a:rPr lang="en-US" sz="1200" dirty="0">
                <a:solidFill>
                  <a:schemeClr val="tx1"/>
                </a:solidFill>
              </a:rPr>
              <a:t>Including a clinic for birds, horses, wild animals and mainly know for domestic animals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BAA851-48A2-4913-9DBA-F640EB96804A}"/>
              </a:ext>
            </a:extLst>
          </p:cNvPr>
          <p:cNvSpPr/>
          <p:nvPr/>
        </p:nvSpPr>
        <p:spPr>
          <a:xfrm>
            <a:off x="2814221" y="4905293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Nantes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most recent one created in 1979</a:t>
            </a:r>
          </a:p>
          <a:p>
            <a:r>
              <a:rPr lang="en-US" sz="1200" dirty="0">
                <a:solidFill>
                  <a:schemeClr val="tx1"/>
                </a:solidFill>
              </a:rPr>
              <a:t>Also including a clinic and specialized in research with international partnerships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Famous Schools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D27EA-7BF1-4495-AD81-0410D3B7B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5A752-184D-4996-BDD1-8B4918CE9613}"/>
              </a:ext>
            </a:extLst>
          </p:cNvPr>
          <p:cNvSpPr/>
          <p:nvPr/>
        </p:nvSpPr>
        <p:spPr>
          <a:xfrm>
            <a:off x="1216241" y="1227459"/>
            <a:ext cx="4948172" cy="4705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4 public schools in France</a:t>
            </a:r>
            <a:endParaRPr lang="fr-FR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7125A-5D58-4D9C-8A4C-4B5AF10F6038}"/>
              </a:ext>
            </a:extLst>
          </p:cNvPr>
          <p:cNvSpPr/>
          <p:nvPr/>
        </p:nvSpPr>
        <p:spPr>
          <a:xfrm>
            <a:off x="6686365" y="1223021"/>
            <a:ext cx="4948172" cy="4705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Famous Veterinary Schools in the World</a:t>
            </a:r>
            <a:endParaRPr lang="fr-FR" sz="1800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05DFD-AF69-4E54-A8BE-6CF77D7FAEDB}"/>
              </a:ext>
            </a:extLst>
          </p:cNvPr>
          <p:cNvSpPr/>
          <p:nvPr/>
        </p:nvSpPr>
        <p:spPr>
          <a:xfrm>
            <a:off x="1216241" y="1693538"/>
            <a:ext cx="4948172" cy="41923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90953-52A8-481D-8756-B9BF6BB1DDC0}"/>
              </a:ext>
            </a:extLst>
          </p:cNvPr>
          <p:cNvSpPr/>
          <p:nvPr/>
        </p:nvSpPr>
        <p:spPr>
          <a:xfrm>
            <a:off x="6686365" y="1693537"/>
            <a:ext cx="4948172" cy="41923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A9A977D3-9071-4ECE-9BB0-E763411B0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7409" y="3079918"/>
            <a:ext cx="1496812" cy="4162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2554A8-7D16-4162-8CCC-B9017902F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409" y="4122874"/>
            <a:ext cx="1496812" cy="35885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BBBB3ED-CB5B-477F-A8D0-43BC0FC31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409" y="5007692"/>
            <a:ext cx="1496812" cy="62117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9AF8728-647C-420C-8138-B05DC3E0D8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607"/>
          <a:stretch/>
        </p:blipFill>
        <p:spPr>
          <a:xfrm>
            <a:off x="1317409" y="1857394"/>
            <a:ext cx="1496812" cy="82993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D53647E-82D8-4922-8637-1E55DA381734}"/>
              </a:ext>
            </a:extLst>
          </p:cNvPr>
          <p:cNvSpPr txBox="1"/>
          <p:nvPr/>
        </p:nvSpPr>
        <p:spPr>
          <a:xfrm>
            <a:off x="1216240" y="5982623"/>
            <a:ext cx="814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b="1" dirty="0"/>
              <a:t>Cattle</a:t>
            </a:r>
            <a:r>
              <a:rPr lang="en-US" sz="1000" dirty="0"/>
              <a:t>: animals of the farm like cows or pigs (Fr. “</a:t>
            </a:r>
            <a:r>
              <a:rPr lang="en-US" sz="1000" dirty="0" err="1"/>
              <a:t>bétail</a:t>
            </a:r>
            <a:r>
              <a:rPr lang="en-US" sz="1000" dirty="0"/>
              <a:t>”)</a:t>
            </a:r>
          </a:p>
          <a:p>
            <a:pPr marL="228600" indent="-228600">
              <a:buAutoNum type="arabicPeriod"/>
            </a:pPr>
            <a:r>
              <a:rPr lang="en-US" sz="1000" b="1" dirty="0"/>
              <a:t>Partnership</a:t>
            </a:r>
            <a:r>
              <a:rPr lang="en-US" sz="1000" dirty="0"/>
              <a:t>: this is when two enterprises – or schools in this case – decide to work together (Fr. “</a:t>
            </a:r>
            <a:r>
              <a:rPr lang="en-US" sz="1000" dirty="0" err="1"/>
              <a:t>partenariat</a:t>
            </a:r>
            <a:r>
              <a:rPr lang="en-US" sz="1000" dirty="0"/>
              <a:t>”)</a:t>
            </a:r>
          </a:p>
          <a:p>
            <a:pPr marL="228600" indent="-228600">
              <a:buAutoNum type="arabicPeriod"/>
            </a:pPr>
            <a:r>
              <a:rPr lang="en-US" sz="1000" b="1" dirty="0" err="1"/>
              <a:t>U.S.News</a:t>
            </a:r>
            <a:r>
              <a:rPr lang="en-US" sz="1000" dirty="0"/>
              <a:t>:</a:t>
            </a:r>
            <a:r>
              <a:rPr lang="en-US" sz="1000" b="1" dirty="0"/>
              <a:t> </a:t>
            </a:r>
            <a:r>
              <a:rPr lang="fr-FR" sz="1000" dirty="0">
                <a:hlinkClick r:id="rId8"/>
              </a:rPr>
              <a:t>https://www.usnews.com/best-graduate-schools/top-health-schools/veterinarian-rankings</a:t>
            </a:r>
            <a:endParaRPr lang="fr-FR" sz="1000" dirty="0"/>
          </a:p>
          <a:p>
            <a:pPr marL="228600" indent="-228600">
              <a:buAutoNum type="arabicPeriod"/>
            </a:pPr>
            <a:r>
              <a:rPr lang="en-US" sz="1000" b="1" dirty="0"/>
              <a:t>U</a:t>
            </a:r>
            <a:r>
              <a:rPr lang="fr-FR" sz="1000" b="1" dirty="0" err="1"/>
              <a:t>niversity</a:t>
            </a:r>
            <a:r>
              <a:rPr lang="fr-FR" sz="1000" b="1" dirty="0"/>
              <a:t> Guide</a:t>
            </a:r>
            <a:r>
              <a:rPr lang="fr-FR" sz="1000" dirty="0"/>
              <a:t>:</a:t>
            </a:r>
            <a:r>
              <a:rPr lang="fr-FR" sz="1000" b="1" dirty="0"/>
              <a:t> </a:t>
            </a:r>
            <a:r>
              <a:rPr lang="fr-FR" sz="1000" dirty="0">
                <a:hlinkClick r:id="rId9"/>
              </a:rPr>
              <a:t>https://www.thecompleteuniversityguide.co.uk/league-tables/rankings?s=Veterinary%20Medicine</a:t>
            </a:r>
            <a:endParaRPr lang="fr-FR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D1E567-C584-4C2F-A50D-BEA241ACBCB9}"/>
              </a:ext>
            </a:extLst>
          </p:cNvPr>
          <p:cNvSpPr/>
          <p:nvPr/>
        </p:nvSpPr>
        <p:spPr>
          <a:xfrm>
            <a:off x="8284345" y="2072443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University of California—Davis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Ranked 1</a:t>
            </a:r>
            <a:r>
              <a:rPr lang="en-US" sz="1200" baseline="30000" dirty="0">
                <a:solidFill>
                  <a:schemeClr val="tx1"/>
                </a:solidFill>
              </a:rPr>
              <a:t>st</a:t>
            </a:r>
            <a:r>
              <a:rPr lang="en-US" sz="1200" dirty="0">
                <a:solidFill>
                  <a:schemeClr val="tx1"/>
                </a:solidFill>
              </a:rPr>
              <a:t> Veterinary school in 2015 by the U.S.News</a:t>
            </a:r>
            <a:r>
              <a:rPr lang="en-US" sz="1200" baseline="30000" dirty="0">
                <a:solidFill>
                  <a:schemeClr val="tx1"/>
                </a:solidFill>
              </a:rPr>
              <a:t>3</a:t>
            </a:r>
            <a:endParaRPr lang="fr-FR" sz="1200" baseline="30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BEEC74-9925-429A-AA66-63D431B05FBE}"/>
              </a:ext>
            </a:extLst>
          </p:cNvPr>
          <p:cNvSpPr/>
          <p:nvPr/>
        </p:nvSpPr>
        <p:spPr>
          <a:xfrm>
            <a:off x="8284345" y="4666743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London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Since 1791 this is the oldest of the 7 Veterinary school in United Kingdom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7295E9-0B9D-49EE-AD99-66A6D24575D7}"/>
              </a:ext>
            </a:extLst>
          </p:cNvPr>
          <p:cNvSpPr/>
          <p:nvPr/>
        </p:nvSpPr>
        <p:spPr>
          <a:xfrm>
            <a:off x="8284345" y="3365264"/>
            <a:ext cx="3350192" cy="825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Glasgow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Ranked 1</a:t>
            </a:r>
            <a:r>
              <a:rPr lang="en-US" sz="1200" baseline="30000" dirty="0">
                <a:solidFill>
                  <a:schemeClr val="tx1"/>
                </a:solidFill>
              </a:rPr>
              <a:t>st</a:t>
            </a:r>
            <a:r>
              <a:rPr lang="en-US" sz="1200" dirty="0">
                <a:solidFill>
                  <a:schemeClr val="tx1"/>
                </a:solidFill>
              </a:rPr>
              <a:t> Veterinary school in 2019 by the University Guide</a:t>
            </a:r>
            <a:r>
              <a:rPr lang="en-US" sz="1200" baseline="30000" dirty="0">
                <a:solidFill>
                  <a:schemeClr val="tx1"/>
                </a:solidFill>
              </a:rPr>
              <a:t>4</a:t>
            </a:r>
            <a:endParaRPr lang="fr-FR" sz="1200" baseline="30000" dirty="0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598E003-7EE0-4518-91F9-F31DC56A70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3331" y="2340629"/>
            <a:ext cx="1541014" cy="27927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70EE5E0-6D4D-4C7E-A8A4-9DE1D666D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3331" y="3531153"/>
            <a:ext cx="1541014" cy="51133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5810BCC-3965-4CB1-B33C-0C6EBF17EA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331" y="4630268"/>
            <a:ext cx="1541014" cy="8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6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752</Words>
  <Application>Microsoft Office PowerPoint</Application>
  <PresentationFormat>Grand écran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Guess The Job</vt:lpstr>
      <vt:lpstr>Job of the Day</vt:lpstr>
      <vt:lpstr>Tasks</vt:lpstr>
      <vt:lpstr>Skills</vt:lpstr>
      <vt:lpstr>Qualities Required</vt:lpstr>
      <vt:lpstr>Studies and Qualifications</vt:lpstr>
      <vt:lpstr>Salary</vt:lpstr>
      <vt:lpstr>Famous People</vt:lpstr>
      <vt:lpstr>Famous Schools</vt:lpstr>
      <vt:lpstr>Quizz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Job</dc:title>
  <dc:creator>Quentin Cornier</dc:creator>
  <cp:lastModifiedBy>Quentin Cornier</cp:lastModifiedBy>
  <cp:revision>85</cp:revision>
  <dcterms:modified xsi:type="dcterms:W3CDTF">2019-01-26T15:31:27Z</dcterms:modified>
</cp:coreProperties>
</file>