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  <Override PartName="/ppt/media/media2.GIF" ContentType="video/unknown"/>
  <Override PartName="/ppt/media/media3.GIF" ContentType="video/unknown"/>
  <Override PartName="/ppt/media/image1.jpeg" ContentType="image/jpeg"/>
  <Override PartName="/ppt/media/image2.jpeg" ContentType="image/jpeg"/>
  <Override PartName="/ppt/media/media4.GIF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3" Type="http://schemas.microsoft.com/office/2007/relationships/media" Target="../media/media1.GIF"/><Relationship Id="rId4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GIF"/><Relationship Id="rId3" Type="http://schemas.microsoft.com/office/2007/relationships/media" Target="../media/media2.GIF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3.GIF"/><Relationship Id="rId3" Type="http://schemas.microsoft.com/office/2007/relationships/media" Target="../media/media3.GIF"/><Relationship Id="rId4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4.GIF"/><Relationship Id="rId3" Type="http://schemas.microsoft.com/office/2007/relationships/media" Target="../media/media4.GIF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Guess the job !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660132"/>
            <a:ext cx="10464800" cy="2393703"/>
          </a:xfrm>
          <a:prstGeom prst="rect">
            <a:avLst/>
          </a:prstGeom>
        </p:spPr>
        <p:txBody>
          <a:bodyPr/>
          <a:lstStyle/>
          <a:p>
            <a:pPr lvl="0" defTabSz="262888">
              <a:lnSpc>
                <a:spcPct val="150000"/>
              </a:lnSpc>
              <a:defRPr sz="1800"/>
            </a:pPr>
            <a:r>
              <a:rPr sz="3900">
                <a:latin typeface="Pleasewritemeasong"/>
                <a:ea typeface="Pleasewritemeasong"/>
                <a:cs typeface="Pleasewritemeasong"/>
                <a:sym typeface="Pleasewritemeasong"/>
              </a:rPr>
              <a:t>- linked to music</a:t>
            </a:r>
            <a:endParaRPr sz="3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62888">
              <a:lnSpc>
                <a:spcPct val="150000"/>
              </a:lnSpc>
              <a:defRPr sz="1800"/>
            </a:pPr>
            <a:r>
              <a:rPr sz="3900">
                <a:latin typeface="Pleasewritemeasong"/>
                <a:ea typeface="Pleasewritemeasong"/>
                <a:cs typeface="Pleasewritemeasong"/>
                <a:sym typeface="Pleasewritemeasong"/>
              </a:rPr>
              <a:t>- high level of playing an instrument required </a:t>
            </a:r>
            <a:endParaRPr sz="3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62888">
              <a:lnSpc>
                <a:spcPct val="150000"/>
              </a:lnSpc>
              <a:defRPr sz="1800"/>
            </a:pPr>
            <a:r>
              <a:rPr sz="3900">
                <a:latin typeface="Pleasewritemeasong"/>
                <a:ea typeface="Pleasewritemeasong"/>
                <a:cs typeface="Pleasewritemeasong"/>
                <a:sym typeface="Pleasewritemeasong"/>
              </a:rPr>
              <a:t>- work with a lot of people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-381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6600"/>
              <a:t>The answer was…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defTabSz="543305">
              <a:defRPr sz="7600">
                <a:latin typeface="Pleasewritemeasong"/>
                <a:ea typeface="Pleasewritemeasong"/>
                <a:cs typeface="Pleasewritemeasong"/>
                <a:sym typeface="Pleasewritemeasong"/>
              </a:defRPr>
            </a:lvl1pPr>
          </a:lstStyle>
          <a:p>
            <a:pPr lvl="0">
              <a:defRPr sz="1800"/>
            </a:pPr>
            <a:r>
              <a:rPr sz="7600"/>
              <a:t>Musician in an orchestra</a:t>
            </a:r>
          </a:p>
        </p:txBody>
      </p:sp>
      <p:pic>
        <p:nvPicPr>
          <p:cNvPr id="37" name="media1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628069" y="6906656"/>
            <a:ext cx="4046031" cy="2377045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build="whole" bldLvl="1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422400" y="15240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Studies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1270000" y="4749800"/>
            <a:ext cx="10464800" cy="2222550"/>
          </a:xfrm>
          <a:prstGeom prst="rect">
            <a:avLst/>
          </a:prstGeom>
        </p:spPr>
        <p:txBody>
          <a:bodyPr/>
          <a:lstStyle/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DEM in a Conservatory (=bac)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DNSPM in a graduate musical school (=bac+3)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DNESM in a National Conservatory (Paris,Lyon) (=bac+5)</a:t>
            </a:r>
          </a:p>
        </p:txBody>
      </p:sp>
      <p:sp>
        <p:nvSpPr>
          <p:cNvPr id="41" name="Shape 41"/>
          <p:cNvSpPr/>
          <p:nvPr/>
        </p:nvSpPr>
        <p:spPr>
          <a:xfrm>
            <a:off x="1914590" y="7634223"/>
            <a:ext cx="9175620" cy="58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Pleasewritemeasong"/>
                <a:ea typeface="Pleasewritemeasong"/>
                <a:cs typeface="Pleasewritemeasong"/>
                <a:sym typeface="Pleasewritemeasong"/>
              </a:defRPr>
            </a:lvl1pPr>
          </a:lstStyle>
          <a:p>
            <a:pPr lvl="0">
              <a:defRPr sz="1800"/>
            </a:pPr>
            <a:r>
              <a:rPr sz="3600"/>
              <a:t>Must begin as early as possible !!</a:t>
            </a:r>
          </a:p>
        </p:txBody>
      </p:sp>
      <p:pic>
        <p:nvPicPr>
          <p:cNvPr id="42" name="media2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85300" y="6983525"/>
            <a:ext cx="2794000" cy="1549402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Tasks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270000" y="5029200"/>
            <a:ext cx="10464800" cy="2241352"/>
          </a:xfrm>
          <a:prstGeom prst="rect">
            <a:avLst/>
          </a:prstGeom>
        </p:spPr>
        <p:txBody>
          <a:bodyPr/>
          <a:lstStyle/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practice at home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play your instrument with the orchestra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- perform at public hearings or contests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Skills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270000" y="5029199"/>
            <a:ext cx="10464800" cy="2256783"/>
          </a:xfrm>
          <a:prstGeom prst="rect">
            <a:avLst/>
          </a:prstGeom>
        </p:spPr>
        <p:txBody>
          <a:bodyPr/>
          <a:lstStyle/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ability to play an instrument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ability to read a music sheet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ability to perform on scene 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have a good level at music theory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ability to work with a lot of people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Qualities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270000" y="5029200"/>
            <a:ext cx="10464800" cy="2622550"/>
          </a:xfrm>
          <a:prstGeom prst="rect">
            <a:avLst/>
          </a:prstGeom>
        </p:spPr>
        <p:txBody>
          <a:bodyPr/>
          <a:lstStyle/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dedication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constant quest for perfection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incontestable love for music</a:t>
            </a:r>
            <a:endParaRPr sz="29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33679">
              <a:defRPr sz="1800"/>
            </a:pPr>
            <a:r>
              <a:rPr sz="2900">
                <a:latin typeface="Pleasewritemeasong"/>
                <a:ea typeface="Pleasewritemeasong"/>
                <a:cs typeface="Pleasewritemeasong"/>
                <a:sym typeface="Pleasewritemeasong"/>
              </a:rPr>
              <a:t>- sense of interaction with coworkers and public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Salary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270000" y="54356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210311">
              <a:defRPr sz="1800"/>
            </a:pPr>
            <a:r>
              <a:rPr sz="2609">
                <a:latin typeface="Pleasewritemeasong"/>
                <a:ea typeface="Pleasewritemeasong"/>
                <a:cs typeface="Pleasewritemeasong"/>
                <a:sym typeface="Pleasewritemeasong"/>
              </a:rPr>
              <a:t>tutti player : 2961 euros</a:t>
            </a: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r>
              <a:rPr sz="2609">
                <a:latin typeface="Pleasewritemeasong"/>
                <a:ea typeface="Pleasewritemeasong"/>
                <a:cs typeface="Pleasewritemeasong"/>
                <a:sym typeface="Pleasewritemeasong"/>
              </a:rPr>
              <a:t>solist : 3086 euros</a:t>
            </a: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r>
              <a:rPr sz="2609">
                <a:latin typeface="Pleasewritemeasong"/>
                <a:ea typeface="Pleasewritemeasong"/>
                <a:cs typeface="Pleasewritemeasong"/>
                <a:sym typeface="Pleasewritemeasong"/>
              </a:rPr>
              <a:t>if you are well known : 10 000 - 50 000 euros per public hearing</a:t>
            </a: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r>
              <a:rPr sz="2609">
                <a:latin typeface="Pleasewritemeasong"/>
                <a:ea typeface="Pleasewritemeasong"/>
                <a:cs typeface="Pleasewritemeasong"/>
                <a:sym typeface="Pleasewritemeasong"/>
              </a:rPr>
              <a:t>	</a:t>
            </a: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endParaRPr sz="2609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10311">
              <a:defRPr sz="1800"/>
            </a:pPr>
            <a:r>
              <a:rPr sz="2609">
                <a:latin typeface="Pleasewritemeasong"/>
                <a:ea typeface="Pleasewritemeasong"/>
                <a:cs typeface="Pleasewritemeasong"/>
                <a:sym typeface="Pleasewritemeasong"/>
              </a:rPr>
              <a:t>the most popular you are, a bigger earning you have</a:t>
            </a:r>
          </a:p>
        </p:txBody>
      </p:sp>
      <p:pic>
        <p:nvPicPr>
          <p:cNvPr id="55" name="media3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6795451"/>
            <a:ext cx="2422134" cy="2908996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1"/>
          </p:nvPr>
        </p:nvSpPr>
        <p:spPr>
          <a:xfrm>
            <a:off x="1270000" y="2247899"/>
            <a:ext cx="10464800" cy="4658918"/>
          </a:xfrm>
          <a:prstGeom prst="rect">
            <a:avLst/>
          </a:prstGeom>
        </p:spPr>
        <p:txBody>
          <a:bodyPr/>
          <a:lstStyle/>
          <a:p>
            <a:pPr lvl="0" algn="l" defTabSz="292100">
              <a:defRPr sz="1800"/>
            </a:pPr>
            <a:r>
              <a:rPr sz="3700">
                <a:latin typeface="Pleasewritemeasong"/>
                <a:ea typeface="Pleasewritemeasong"/>
                <a:cs typeface="Pleasewritemeasong"/>
                <a:sym typeface="Pleasewritemeasong"/>
              </a:rPr>
              <a:t>	The Philharmonic Orchestra of Vienna</a:t>
            </a: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endParaRPr sz="37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92100">
              <a:defRPr sz="1800"/>
            </a:pPr>
            <a:r>
              <a:rPr sz="3700">
                <a:latin typeface="Pleasewritemeasong"/>
                <a:ea typeface="Pleasewritemeasong"/>
                <a:cs typeface="Pleasewritemeasong"/>
                <a:sym typeface="Pleasewritemeasong"/>
              </a:rPr>
              <a:t>								The Philharmonic Orchestra of Munich</a:t>
            </a:r>
          </a:p>
        </p:txBody>
      </p:sp>
      <p:pic>
        <p:nvPicPr>
          <p:cNvPr id="58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773" y="3022239"/>
            <a:ext cx="4439635" cy="293243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251917" y="961323"/>
            <a:ext cx="7415365" cy="120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7100"/>
              <a:t>Famous orchestras</a:t>
            </a:r>
          </a:p>
        </p:txBody>
      </p:sp>
      <p:pic>
        <p:nvPicPr>
          <p:cNvPr id="60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7113" y="6798715"/>
            <a:ext cx="4405329" cy="2932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HandwritingCR"/>
                <a:ea typeface="HandwritingCR"/>
                <a:cs typeface="HandwritingCR"/>
                <a:sym typeface="HandwritingCR"/>
              </a:defRPr>
            </a:lvl1pPr>
          </a:lstStyle>
          <a:p>
            <a:pPr lvl="0">
              <a:defRPr sz="1800"/>
            </a:pPr>
            <a:r>
              <a:rPr sz="8000"/>
              <a:t>Quiz !1!1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1270000" y="50292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1. Name one skill required to become a musician in a orchestra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2. How much can you earn for one public hearing when you’re an internationally known artist ?</a:t>
            </a: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endParaRPr sz="3600">
              <a:latin typeface="Pleasewritemeasong"/>
              <a:ea typeface="Pleasewritemeasong"/>
              <a:cs typeface="Pleasewritemeasong"/>
              <a:sym typeface="Pleasewritemeasong"/>
            </a:endParaRPr>
          </a:p>
          <a:p>
            <a:pPr lvl="0" defTabSz="286258">
              <a:defRPr sz="1800"/>
            </a:pPr>
            <a:r>
              <a:rPr sz="3600">
                <a:latin typeface="Pleasewritemeasong"/>
                <a:ea typeface="Pleasewritemeasong"/>
                <a:cs typeface="Pleasewritemeasong"/>
                <a:sym typeface="Pleasewritemeasong"/>
              </a:rPr>
              <a:t>3. Name one famous orchestra</a:t>
            </a:r>
          </a:p>
        </p:txBody>
      </p:sp>
      <p:pic>
        <p:nvPicPr>
          <p:cNvPr id="64" name="media4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2152650"/>
            <a:ext cx="3302000" cy="24765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