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64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184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cidj.com/metiers/danseuse-danseu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cidj.com/metiers/danseuse-danseu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an you guess my future job ?"/>
          <p:cNvSpPr txBox="1"/>
          <p:nvPr/>
        </p:nvSpPr>
        <p:spPr>
          <a:xfrm>
            <a:off x="251859" y="721970"/>
            <a:ext cx="12501082" cy="830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0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Can you guess my future job ?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120" name="stickers-muraux-enfants-bebes-chaussures-de-ballet.jpg" descr="stickers-muraux-enfants-bebes-chaussures-de-ballet.jpg"/>
          <p:cNvPicPr>
            <a:picLocks noChangeAspect="1"/>
          </p:cNvPicPr>
          <p:nvPr/>
        </p:nvPicPr>
        <p:blipFill>
          <a:blip r:embed="rId2">
            <a:extLst/>
          </a:blip>
          <a:srcRect l="17364" r="19987"/>
          <a:stretch>
            <a:fillRect/>
          </a:stretch>
        </p:blipFill>
        <p:spPr>
          <a:xfrm>
            <a:off x="2067086" y="4304276"/>
            <a:ext cx="2598901" cy="41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➳"/>
          <p:cNvSpPr txBox="1"/>
          <p:nvPr/>
        </p:nvSpPr>
        <p:spPr>
          <a:xfrm>
            <a:off x="5453612" y="5940393"/>
            <a:ext cx="85902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➳</a:t>
            </a:r>
          </a:p>
        </p:txBody>
      </p:sp>
      <p:sp>
        <p:nvSpPr>
          <p:cNvPr id="122" name="?"/>
          <p:cNvSpPr txBox="1"/>
          <p:nvPr/>
        </p:nvSpPr>
        <p:spPr>
          <a:xfrm>
            <a:off x="11092183" y="5286343"/>
            <a:ext cx="833629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?</a:t>
            </a:r>
          </a:p>
        </p:txBody>
      </p:sp>
      <p:pic>
        <p:nvPicPr>
          <p:cNvPr id="123" name="dress-vector-hand-drawing-clothes-vintage-fashion-63051177.jpg" descr="dress-vector-hand-drawing-clothes-vintage-fashion-63051177.jpg"/>
          <p:cNvPicPr>
            <a:picLocks noChangeAspect="1"/>
          </p:cNvPicPr>
          <p:nvPr/>
        </p:nvPicPr>
        <p:blipFill>
          <a:blip r:embed="rId3">
            <a:extLst/>
          </a:blip>
          <a:srcRect l="8271" t="4473" r="8271" b="4473"/>
          <a:stretch>
            <a:fillRect/>
          </a:stretch>
        </p:blipFill>
        <p:spPr>
          <a:xfrm>
            <a:off x="7100423" y="4630706"/>
            <a:ext cx="3204031" cy="349570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amous Movies"/>
          <p:cNvSpPr txBox="1"/>
          <p:nvPr/>
        </p:nvSpPr>
        <p:spPr>
          <a:xfrm>
            <a:off x="2984245" y="493683"/>
            <a:ext cx="7036309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0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Famous Movies</a:t>
            </a:r>
          </a:p>
        </p:txBody>
      </p:sp>
      <p:pic>
        <p:nvPicPr>
          <p:cNvPr id="162" name="600x800_202275.jpg" descr="600x800_20227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2161" y="2311400"/>
            <a:ext cx="4843142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Billy, 11 years old, discovers with surprise that a dance class now shares the same premises as his boxing club.Initially intrigued and soon fascinated by the magic of dance, Billy abandons leather gloves to discreetly attend dance lessons.…"/>
          <p:cNvSpPr txBox="1"/>
          <p:nvPr/>
        </p:nvSpPr>
        <p:spPr>
          <a:xfrm>
            <a:off x="249948" y="2946400"/>
            <a:ext cx="7417821" cy="53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000" b="0">
                <a:solidFill>
                  <a:srgbClr val="333333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Billy, 11 years old, discovers with surprise that a dance class now shares the same premises as his boxing club.Initially intrigued and soon fascinated by the magic of dance, Billy abandons leather gloves to discreetly attend dance lessons.</a:t>
            </a:r>
          </a:p>
          <a:p>
            <a:pPr algn="l" defTabSz="457200">
              <a:defRPr sz="3000" b="0">
                <a:solidFill>
                  <a:srgbClr val="333333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But Billy's dad and his brother Tony get upset when they discover that Billy has spent the money of boxing classes for much less manly activities...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200" y="4461302"/>
            <a:ext cx="6502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 dirty="0"/>
              <a:t>=</a:t>
            </a:r>
            <a:r>
              <a:rPr lang="fr-FR" dirty="0" err="1"/>
              <a:t>phCEwSmHpOE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Quiz"/>
          <p:cNvSpPr txBox="1"/>
          <p:nvPr/>
        </p:nvSpPr>
        <p:spPr>
          <a:xfrm>
            <a:off x="5375909" y="713086"/>
            <a:ext cx="225298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0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Quiz</a:t>
            </a:r>
          </a:p>
        </p:txBody>
      </p:sp>
      <p:sp>
        <p:nvSpPr>
          <p:cNvPr id="169" name="Which are the tasks of a dancer?…"/>
          <p:cNvSpPr txBox="1"/>
          <p:nvPr/>
        </p:nvSpPr>
        <p:spPr>
          <a:xfrm>
            <a:off x="876744" y="2743200"/>
            <a:ext cx="11251312" cy="42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Which are the tasks of a dancer?</a:t>
            </a:r>
          </a:p>
          <a:p>
            <a:pPr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  <a:p>
            <a:pPr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Which are the 3 major dance schools in France?</a:t>
            </a:r>
          </a:p>
          <a:p>
            <a:pPr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  <a:p>
            <a:pPr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Which dance diploma does students have at the same time as the baccalaureate?</a:t>
            </a:r>
          </a:p>
          <a:p>
            <a:pPr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  <a:p>
            <a:pPr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Give me one task that dancers must do.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ank you for listening me and have a nice day !"/>
          <p:cNvSpPr txBox="1"/>
          <p:nvPr/>
        </p:nvSpPr>
        <p:spPr>
          <a:xfrm>
            <a:off x="95182" y="691401"/>
            <a:ext cx="12814437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Thank you for listening me and have a nice day !</a:t>
            </a:r>
          </a:p>
        </p:txBody>
      </p:sp>
      <p:pic>
        <p:nvPicPr>
          <p:cNvPr id="172" name="giphy.gif" descr="giphy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548" y="4373813"/>
            <a:ext cx="4666204" cy="466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giphy.gif" descr="giphy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813" y="5182915"/>
            <a:ext cx="6350001" cy="304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he job of  the day is...…"/>
          <p:cNvSpPr txBox="1"/>
          <p:nvPr/>
        </p:nvSpPr>
        <p:spPr>
          <a:xfrm>
            <a:off x="301542" y="125070"/>
            <a:ext cx="12401716" cy="950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pPr>
              <a:defRPr sz="8000" b="0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     The job of  the day is...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algn="l">
              <a:defRPr sz="4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  <a:p>
            <a:pPr algn="l">
              <a:defRPr sz="4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                 Professional ballet dancer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127" name="ballet-2882421_960_720.jpg" descr="ballet-2882421_960_720.jpg"/>
          <p:cNvPicPr>
            <a:picLocks noChangeAspect="1"/>
          </p:cNvPicPr>
          <p:nvPr/>
        </p:nvPicPr>
        <p:blipFill>
          <a:blip r:embed="rId2">
            <a:extLst/>
          </a:blip>
          <a:srcRect l="18019" r="18019"/>
          <a:stretch>
            <a:fillRect/>
          </a:stretch>
        </p:blipFill>
        <p:spPr>
          <a:xfrm>
            <a:off x="9616656" y="4662567"/>
            <a:ext cx="2947562" cy="460838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asks…"/>
          <p:cNvSpPr txBox="1"/>
          <p:nvPr/>
        </p:nvSpPr>
        <p:spPr>
          <a:xfrm>
            <a:off x="241885" y="323849"/>
            <a:ext cx="12521030" cy="910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000" b="0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Tasks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lvl="8" algn="l"/>
            <a:r>
              <a:t>⤳ </a:t>
            </a:r>
            <a:r>
              <a:rPr sz="4000" b="0"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Train every day.</a:t>
            </a:r>
            <a:endParaRPr b="0"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  <a:p>
            <a:pPr lvl="8" algn="l">
              <a:defRPr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⤳ </a:t>
            </a:r>
            <a:r>
              <a:rPr sz="4000"/>
              <a:t>Take care of their bodies.</a:t>
            </a:r>
          </a:p>
          <a:p>
            <a:pPr lvl="8" algn="l">
              <a:defRPr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⤳</a:t>
            </a:r>
            <a:r>
              <a:rPr sz="4000"/>
              <a:t> Focus only on dance.</a:t>
            </a:r>
          </a:p>
          <a:p>
            <a:endParaRPr sz="4000"/>
          </a:p>
          <a:p>
            <a:endParaRPr sz="4000"/>
          </a:p>
          <a:p>
            <a:endParaRPr sz="4000"/>
          </a:p>
          <a:p>
            <a:endParaRPr sz="4000"/>
          </a:p>
          <a:p>
            <a:endParaRPr sz="4000"/>
          </a:p>
          <a:p>
            <a:endParaRPr sz="4000"/>
          </a:p>
          <a:p>
            <a:endParaRPr sz="4000"/>
          </a:p>
          <a:p>
            <a:endParaRPr sz="4000"/>
          </a:p>
          <a:p>
            <a:endParaRPr sz="4000"/>
          </a:p>
          <a:p>
            <a:endParaRPr sz="4000"/>
          </a:p>
        </p:txBody>
      </p:sp>
      <p:sp>
        <p:nvSpPr>
          <p:cNvPr id="131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32" name="200w.gif" descr="200w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9787" y="6799802"/>
            <a:ext cx="3089298" cy="1730007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  <a:reflection stA="47306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kills…"/>
          <p:cNvSpPr txBox="1">
            <a:spLocks noGrp="1"/>
          </p:cNvSpPr>
          <p:nvPr>
            <p:ph type="subTitle" idx="1"/>
          </p:nvPr>
        </p:nvSpPr>
        <p:spPr>
          <a:xfrm>
            <a:off x="299425" y="129492"/>
            <a:ext cx="12405950" cy="9494616"/>
          </a:xfrm>
          <a:prstGeom prst="rect">
            <a:avLst/>
          </a:prstGeom>
        </p:spPr>
        <p:txBody>
          <a:bodyPr/>
          <a:lstStyle/>
          <a:p>
            <a:pPr algn="l">
              <a:defRPr sz="8000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     Skills</a:t>
            </a:r>
          </a:p>
          <a:p>
            <a:pPr lvl="3" indent="685800" algn="l">
              <a:defRPr sz="3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sz="3500"/>
              <a:t>⤳</a:t>
            </a:r>
            <a:r>
              <a:t>  </a:t>
            </a:r>
            <a:r>
              <a:rPr sz="3500"/>
              <a:t>be gifted in dance</a:t>
            </a:r>
          </a:p>
          <a:p>
            <a:pPr lvl="3" indent="685800" algn="l">
              <a:defRPr sz="35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⤳ know how to seize opportunities¹ </a:t>
            </a:r>
          </a:p>
          <a:p>
            <a:pPr lvl="3" indent="685800" algn="l">
              <a:defRPr sz="35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⤳ have rhythm sense²</a:t>
            </a:r>
          </a:p>
          <a:p>
            <a:pPr algn="l">
              <a:defRPr sz="13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                  </a:t>
            </a:r>
            <a:r>
              <a:rPr sz="7800"/>
              <a:t>Qualities</a:t>
            </a:r>
          </a:p>
          <a:p>
            <a:pPr lvl="1" indent="228600" algn="l">
              <a:defRPr sz="3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sz="2500"/>
              <a:t>Vocabulary </a:t>
            </a:r>
            <a:r>
              <a:t>:                                                               ⤳  </a:t>
            </a:r>
            <a:r>
              <a:rPr sz="3500"/>
              <a:t>be competitive</a:t>
            </a:r>
          </a:p>
          <a:p>
            <a:pPr lvl="1" indent="228600" algn="l">
              <a:defRPr sz="3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sz="2500"/>
              <a:t>¹ to seize opportunities = saisir des opportunités</a:t>
            </a:r>
            <a:r>
              <a:t>           ⤳ </a:t>
            </a:r>
            <a:r>
              <a:rPr sz="3500"/>
              <a:t>be persistent</a:t>
            </a:r>
            <a:endParaRPr sz="4000"/>
          </a:p>
          <a:p>
            <a:pPr lvl="1" indent="228600" algn="l">
              <a:defRPr sz="3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sz="2500"/>
              <a:t>² to have rhythm sense = avoir le sens du rythme</a:t>
            </a:r>
            <a:r>
              <a:rPr sz="4000"/>
              <a:t>        </a:t>
            </a:r>
            <a:r>
              <a:t>⤳</a:t>
            </a:r>
            <a:r>
              <a:rPr sz="4000"/>
              <a:t>  </a:t>
            </a:r>
            <a:r>
              <a:rPr sz="3500"/>
              <a:t>be sociable</a:t>
            </a:r>
            <a:r>
              <a:rPr sz="4000"/>
              <a:t>       </a:t>
            </a:r>
          </a:p>
          <a:p>
            <a:pPr lvl="2" indent="457200" algn="l">
              <a:defRPr sz="3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sz="4000"/>
              <a:t>                                                           </a:t>
            </a:r>
            <a:r>
              <a:t>⤳   </a:t>
            </a:r>
            <a:r>
              <a:rPr sz="3500"/>
              <a:t>love work in team</a:t>
            </a:r>
            <a:endParaRPr sz="4000">
              <a:latin typeface="A little sunshine"/>
              <a:ea typeface="A little sunshine"/>
              <a:cs typeface="A little sunshine"/>
              <a:sym typeface="A little sunshine"/>
            </a:endParaRPr>
          </a:p>
        </p:txBody>
      </p:sp>
      <p:pic>
        <p:nvPicPr>
          <p:cNvPr id="135" name="200.gif" descr="200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6948" y="957588"/>
            <a:ext cx="3460320" cy="2661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amous schools"/>
          <p:cNvSpPr txBox="1"/>
          <p:nvPr/>
        </p:nvSpPr>
        <p:spPr>
          <a:xfrm>
            <a:off x="85096" y="455961"/>
            <a:ext cx="12834609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8000" b="0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Famous schools</a:t>
            </a:r>
          </a:p>
        </p:txBody>
      </p:sp>
      <p:sp>
        <p:nvSpPr>
          <p:cNvPr id="138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148" name="Groupe"/>
          <p:cNvGrpSpPr/>
          <p:nvPr/>
        </p:nvGrpSpPr>
        <p:grpSpPr>
          <a:xfrm>
            <a:off x="2797073" y="3305057"/>
            <a:ext cx="7410654" cy="5582559"/>
            <a:chOff x="0" y="0"/>
            <a:chExt cx="7410653" cy="5582557"/>
          </a:xfrm>
        </p:grpSpPr>
        <p:sp>
          <p:nvSpPr>
            <p:cNvPr id="139" name="Rectangle aux angles arrondis"/>
            <p:cNvSpPr/>
            <p:nvPr/>
          </p:nvSpPr>
          <p:spPr>
            <a:xfrm>
              <a:off x="2599628" y="1204270"/>
              <a:ext cx="2400806" cy="4378288"/>
            </a:xfrm>
            <a:prstGeom prst="roundRect">
              <a:avLst>
                <a:gd name="adj" fmla="val 11379"/>
              </a:avLst>
            </a:prstGeom>
            <a:solidFill>
              <a:srgbClr val="EFB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Rectangle aux angles arrondis"/>
            <p:cNvSpPr/>
            <p:nvPr/>
          </p:nvSpPr>
          <p:spPr>
            <a:xfrm>
              <a:off x="186625" y="2595737"/>
              <a:ext cx="2897592" cy="2986821"/>
            </a:xfrm>
            <a:prstGeom prst="roundRect">
              <a:avLst>
                <a:gd name="adj" fmla="val 9428"/>
              </a:avLst>
            </a:prstGeom>
            <a:solidFill>
              <a:srgbClr val="EFB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Rectangle aux angles arrondis"/>
            <p:cNvSpPr/>
            <p:nvPr/>
          </p:nvSpPr>
          <p:spPr>
            <a:xfrm>
              <a:off x="4317119" y="2944650"/>
              <a:ext cx="3093535" cy="2637908"/>
            </a:xfrm>
            <a:prstGeom prst="roundRect">
              <a:avLst>
                <a:gd name="adj" fmla="val 10356"/>
              </a:avLst>
            </a:prstGeom>
            <a:solidFill>
              <a:srgbClr val="EFB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1"/>
            <p:cNvSpPr txBox="1"/>
            <p:nvPr/>
          </p:nvSpPr>
          <p:spPr>
            <a:xfrm>
              <a:off x="3475208" y="912873"/>
              <a:ext cx="450920" cy="2404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0" b="0">
                  <a:latin typeface="Christmas Wish"/>
                  <a:ea typeface="Christmas Wish"/>
                  <a:cs typeface="Christmas Wish"/>
                  <a:sym typeface="Christmas Wish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3" name="2"/>
            <p:cNvSpPr txBox="1"/>
            <p:nvPr/>
          </p:nvSpPr>
          <p:spPr>
            <a:xfrm>
              <a:off x="1082989" y="2887134"/>
              <a:ext cx="567224" cy="2404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0" b="0">
                  <a:latin typeface="Christmas Wish"/>
                  <a:ea typeface="Christmas Wish"/>
                  <a:cs typeface="Christmas Wish"/>
                  <a:sym typeface="Christmas Wish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4" name="3"/>
            <p:cNvSpPr txBox="1"/>
            <p:nvPr/>
          </p:nvSpPr>
          <p:spPr>
            <a:xfrm>
              <a:off x="5874814" y="2887134"/>
              <a:ext cx="600989" cy="2404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0" b="0">
                  <a:latin typeface="Christmas Wish"/>
                  <a:ea typeface="Christmas Wish"/>
                  <a:cs typeface="Christmas Wish"/>
                  <a:sym typeface="Christmas Wish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5" name="Paris National…"/>
            <p:cNvSpPr txBox="1"/>
            <p:nvPr/>
          </p:nvSpPr>
          <p:spPr>
            <a:xfrm>
              <a:off x="2456033" y="0"/>
              <a:ext cx="2478787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 b="0">
                  <a:latin typeface="Avenir Next Ultra Light"/>
                  <a:ea typeface="Avenir Next Ultra Light"/>
                  <a:cs typeface="Avenir Next Ultra Light"/>
                  <a:sym typeface="Avenir Next Ultra Light"/>
                </a:defRPr>
              </a:pPr>
              <a:r>
                <a:t>Paris National</a:t>
              </a:r>
            </a:p>
            <a:p>
              <a:pPr>
                <a:defRPr sz="3000" b="0">
                  <a:latin typeface="Avenir Next Ultra Light"/>
                  <a:ea typeface="Avenir Next Ultra Light"/>
                  <a:cs typeface="Avenir Next Ultra Light"/>
                  <a:sym typeface="Avenir Next Ultra Light"/>
                </a:defRPr>
              </a:pPr>
              <a:r>
                <a:t>Opera</a:t>
              </a:r>
            </a:p>
          </p:txBody>
        </p:sp>
        <p:sp>
          <p:nvSpPr>
            <p:cNvPr id="146" name="Paris National…"/>
            <p:cNvSpPr txBox="1"/>
            <p:nvPr/>
          </p:nvSpPr>
          <p:spPr>
            <a:xfrm>
              <a:off x="0" y="1321318"/>
              <a:ext cx="2574037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 b="0">
                  <a:latin typeface="Avenir Next Ultra Light"/>
                  <a:ea typeface="Avenir Next Ultra Light"/>
                  <a:cs typeface="Avenir Next Ultra Light"/>
                  <a:sym typeface="Avenir Next Ultra Light"/>
                </a:defRPr>
              </a:pPr>
              <a:r>
                <a:t>Paris National </a:t>
              </a:r>
            </a:p>
            <a:p>
              <a:pPr>
                <a:defRPr sz="3000" b="0">
                  <a:latin typeface="Avenir Next Ultra Light"/>
                  <a:ea typeface="Avenir Next Ultra Light"/>
                  <a:cs typeface="Avenir Next Ultra Light"/>
                  <a:sym typeface="Avenir Next Ultra Light"/>
                </a:defRPr>
              </a:pPr>
              <a:r>
                <a:t>Conservatory</a:t>
              </a:r>
            </a:p>
          </p:txBody>
        </p:sp>
        <p:sp>
          <p:nvSpPr>
            <p:cNvPr id="147" name="Rosella…"/>
            <p:cNvSpPr txBox="1"/>
            <p:nvPr/>
          </p:nvSpPr>
          <p:spPr>
            <a:xfrm>
              <a:off x="5187946" y="1724142"/>
              <a:ext cx="1974724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 b="0">
                  <a:latin typeface="Avenir Next Ultra Light"/>
                  <a:ea typeface="Avenir Next Ultra Light"/>
                  <a:cs typeface="Avenir Next Ultra Light"/>
                  <a:sym typeface="Avenir Next Ultra Light"/>
                </a:defRPr>
              </a:pPr>
              <a:r>
                <a:t>Rosella </a:t>
              </a:r>
            </a:p>
            <a:p>
              <a:pPr>
                <a:defRPr sz="3000" b="0">
                  <a:latin typeface="Avenir Next Ultra Light"/>
                  <a:ea typeface="Avenir Next Ultra Light"/>
                  <a:cs typeface="Avenir Next Ultra Light"/>
                  <a:sym typeface="Avenir Next Ultra Light"/>
                </a:defRPr>
              </a:pPr>
              <a:r>
                <a:t>Hightower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tudies and qualifications…"/>
          <p:cNvSpPr txBox="1"/>
          <p:nvPr/>
        </p:nvSpPr>
        <p:spPr>
          <a:xfrm>
            <a:off x="382157" y="242823"/>
            <a:ext cx="12240486" cy="926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pPr>
              <a:defRPr sz="8000" b="0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Studies and qualifications</a:t>
            </a:r>
          </a:p>
          <a:p>
            <a:pPr algn="just" defTabSz="457200">
              <a:defRPr sz="4000" b="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defTabSz="457200">
              <a:defRPr sz="4000" b="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⤳ </a:t>
            </a:r>
            <a:r>
              <a:rPr sz="3000"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DNSP¹ dancer (National Superior Professional Dancer Degree)</a:t>
            </a:r>
          </a:p>
          <a:p>
            <a:pPr defTabSz="457200"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⤳ TMD Techno Baccalaureate (Music and Dance Techniques)</a:t>
            </a:r>
          </a:p>
          <a:p>
            <a:pPr defTabSz="457200"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⤳ All baccalaureates offered by the school (L, S, ES).</a:t>
            </a:r>
          </a:p>
          <a:p>
            <a:pPr defTabSz="457200"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⤳ Bachelor's degree² in performing arts³. (Bac + 3)</a:t>
            </a:r>
          </a:p>
          <a:p>
            <a:pPr algn="l" defTabSz="457200">
              <a:defRPr sz="30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  <a:p>
            <a:pPr algn="l" defTabSz="457200">
              <a:defRPr sz="1500" b="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7200">
              <a:defRPr sz="1500" b="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7200">
              <a:defRPr sz="2500" b="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r>
              <a:t>     </a:t>
            </a:r>
          </a:p>
          <a:p>
            <a:pPr algn="l" defTabSz="457200">
              <a:defRPr sz="2500" b="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algn="l" defTabSz="457200">
              <a:defRPr sz="2500" b="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r>
              <a:t> </a:t>
            </a:r>
          </a:p>
          <a:p>
            <a:pPr algn="l" defTabSz="457200">
              <a:defRPr sz="2500" b="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algn="l" defTabSz="457200">
              <a:defRPr sz="2500" b="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r>
              <a:t>  </a:t>
            </a:r>
            <a:r>
              <a:rPr sz="3000"/>
              <a:t> </a:t>
            </a:r>
            <a:r>
              <a:rPr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Vocabulary </a:t>
            </a:r>
          </a:p>
          <a:p>
            <a:pPr algn="l" defTabSz="457200">
              <a:defRPr sz="25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¹ DNSP = acronyme français pour Dîplôme National Supérieur Professionnel</a:t>
            </a:r>
          </a:p>
          <a:p>
            <a:pPr algn="l" defTabSz="457200">
              <a:defRPr sz="25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² Bachelor's degree = Licence</a:t>
            </a:r>
          </a:p>
          <a:p>
            <a:pPr algn="l" defTabSz="457200">
              <a:defRPr sz="2500" b="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³ Performing arts = art du spectacle</a:t>
            </a:r>
          </a:p>
          <a:p>
            <a:pPr lvl="8" indent="4987636" algn="l" defTabSz="457200">
              <a:defRPr sz="1500"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                                                     </a:t>
            </a:r>
            <a:r>
              <a:rPr u="sng">
                <a:latin typeface="Avenir Next"/>
                <a:ea typeface="Avenir Next"/>
                <a:cs typeface="Avenir Next"/>
                <a:sym typeface="Avenir Next"/>
                <a:hlinkClick r:id="rId2"/>
              </a:rPr>
              <a:t>https://www.cidj.com/metiers/danseuse-danseur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alary…"/>
          <p:cNvSpPr txBox="1">
            <a:spLocks noGrp="1"/>
          </p:cNvSpPr>
          <p:nvPr>
            <p:ph type="subTitle" idx="1"/>
          </p:nvPr>
        </p:nvSpPr>
        <p:spPr>
          <a:xfrm>
            <a:off x="311474" y="407150"/>
            <a:ext cx="12381852" cy="8939300"/>
          </a:xfrm>
          <a:prstGeom prst="rect">
            <a:avLst/>
          </a:prstGeom>
        </p:spPr>
        <p:txBody>
          <a:bodyPr/>
          <a:lstStyle/>
          <a:p>
            <a:pPr defTabSz="374904">
              <a:defRPr sz="6560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Salary</a:t>
            </a:r>
          </a:p>
          <a:p>
            <a:pPr algn="l" defTabSz="374904">
              <a:defRPr sz="246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374904">
              <a:defRPr sz="328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algn="l" defTabSz="374904">
              <a:defRPr sz="328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algn="l" defTabSz="374904">
              <a:defRPr sz="328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r>
              <a:rPr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For a novice : from 1500€ to 4000 € per month.</a:t>
            </a:r>
          </a:p>
          <a:p>
            <a:pPr algn="l" defTabSz="374904">
              <a:defRPr sz="328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For a star dancer : from 8 000€ to 10000€ by external representation¹</a:t>
            </a:r>
          </a:p>
          <a:p>
            <a:pPr algn="l" defTabSz="374904">
              <a:defRPr sz="328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algn="l" defTabSz="374904">
              <a:defRPr sz="328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algn="l" defTabSz="374904">
              <a:defRPr sz="328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lvl="4" algn="l" defTabSz="374904">
              <a:defRPr sz="2460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r>
              <a:t>                                                                 </a:t>
            </a:r>
            <a:r>
              <a:rPr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Vocabulary :</a:t>
            </a:r>
          </a:p>
          <a:p>
            <a:pPr algn="l" defTabSz="374904">
              <a:defRPr sz="205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                                                                                </a:t>
            </a:r>
            <a:r>
              <a:rPr sz="2460"/>
              <a:t>¹external representation = représentation faite </a:t>
            </a:r>
          </a:p>
          <a:p>
            <a:pPr algn="l" defTabSz="374904">
              <a:defRPr sz="246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                                                                   en dehors de la maison où le danseur est employé.</a:t>
            </a:r>
          </a:p>
          <a:p>
            <a:pPr algn="l" defTabSz="374904">
              <a:defRPr sz="246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374904">
              <a:defRPr sz="123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374904">
              <a:defRPr sz="123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374904">
              <a:defRPr sz="123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374904">
              <a:defRPr sz="123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374904">
              <a:defRPr sz="123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2"/>
              </a:rPr>
              <a:t>https://www.cidj.com/metiers/danseuse-danseur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mous people…"/>
          <p:cNvSpPr txBox="1">
            <a:spLocks noGrp="1"/>
          </p:cNvSpPr>
          <p:nvPr>
            <p:ph type="subTitle" idx="1"/>
          </p:nvPr>
        </p:nvSpPr>
        <p:spPr>
          <a:xfrm>
            <a:off x="236202" y="301085"/>
            <a:ext cx="12532396" cy="9151430"/>
          </a:xfrm>
          <a:prstGeom prst="rect">
            <a:avLst/>
          </a:prstGeom>
        </p:spPr>
        <p:txBody>
          <a:bodyPr/>
          <a:lstStyle/>
          <a:p>
            <a:pPr defTabSz="578358">
              <a:defRPr sz="7919" i="1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Famous people</a:t>
            </a:r>
          </a:p>
          <a:p>
            <a:pPr defTabSz="452627">
              <a:defRPr sz="2475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52627">
              <a:defRPr sz="3959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defTabSz="452627">
              <a:defRPr sz="3959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     </a:t>
            </a:r>
          </a:p>
          <a:p>
            <a:pPr defTabSz="452627">
              <a:defRPr sz="3959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defTabSz="452627">
              <a:defRPr sz="3959">
                <a:latin typeface="A little sunshine"/>
                <a:ea typeface="A little sunshine"/>
                <a:cs typeface="A little sunshine"/>
                <a:sym typeface="A little sunshine"/>
              </a:defRPr>
            </a:pPr>
            <a:endParaRPr/>
          </a:p>
          <a:p>
            <a:pPr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algn="l" defTabSz="452627">
              <a:defRPr sz="1485" u="sng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https://www.operadeparis.fr/artistes/dorothee-gilbert</a:t>
            </a:r>
          </a:p>
        </p:txBody>
      </p:sp>
      <p:pic>
        <p:nvPicPr>
          <p:cNvPr id="155" name="Aurelie-Dupont-by-Sophie-Delaporte.jpg" descr="Aurelie-Dupont-by-Sophie-Delapor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874" y="2035225"/>
            <a:ext cx="4267201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Aurélie Dupont, star dancer"/>
          <p:cNvSpPr txBox="1"/>
          <p:nvPr/>
        </p:nvSpPr>
        <p:spPr>
          <a:xfrm>
            <a:off x="6404936" y="7580128"/>
            <a:ext cx="402854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Aurélie Dupont, </a:t>
            </a:r>
            <a:r>
              <a:rPr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star dancer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https://www.youtube.com/watch?v=WADsYml295w"/>
          <p:cNvSpPr txBox="1"/>
          <p:nvPr/>
        </p:nvSpPr>
        <p:spPr>
          <a:xfrm>
            <a:off x="60823" y="9250464"/>
            <a:ext cx="555633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 b="0" u="sng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https://www.youtube.com/watch?v=WADsYml295w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Macintosh PowerPoint</Application>
  <PresentationFormat>Personnalisé</PresentationFormat>
  <Paragraphs>153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H B</cp:lastModifiedBy>
  <cp:revision>1</cp:revision>
  <dcterms:modified xsi:type="dcterms:W3CDTF">2019-03-15T17:57:43Z</dcterms:modified>
</cp:coreProperties>
</file>