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30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18924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386230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151597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260595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209054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250749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407169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289534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265579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170372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61B2A6D3-346F-4BFE-B861-41138BF1ECE1}" type="datetimeFigureOut">
              <a:rPr lang="fr-FR" smtClean="0"/>
              <a:t>07/12/2016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4050071-0F4C-4D8F-B8F2-A38CABB7EB36}" type="slidenum">
              <a:rPr lang="fr-FR" smtClean="0"/>
              <a:t>‹N°›</a:t>
            </a:fld>
            <a:endParaRPr lang="fr-FR" dirty="0"/>
          </a:p>
        </p:txBody>
      </p:sp>
    </p:spTree>
    <p:extLst>
      <p:ext uri="{BB962C8B-B14F-4D97-AF65-F5344CB8AC3E}">
        <p14:creationId xmlns:p14="http://schemas.microsoft.com/office/powerpoint/2010/main" val="268550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1B2A6D3-346F-4BFE-B861-41138BF1ECE1}" type="datetimeFigureOut">
              <a:rPr lang="fr-FR" smtClean="0"/>
              <a:t>07/12/2016</a:t>
            </a:fld>
            <a:endParaRPr lang="fr-FR"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4050071-0F4C-4D8F-B8F2-A38CABB7EB36}" type="slidenum">
              <a:rPr lang="fr-FR" smtClean="0"/>
              <a:t>‹N°›</a:t>
            </a:fld>
            <a:endParaRPr lang="fr-FR" dirty="0"/>
          </a:p>
        </p:txBody>
      </p:sp>
    </p:spTree>
    <p:extLst>
      <p:ext uri="{BB962C8B-B14F-4D97-AF65-F5344CB8AC3E}">
        <p14:creationId xmlns:p14="http://schemas.microsoft.com/office/powerpoint/2010/main" val="1320656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3000" r="-53000"/>
          </a:stretch>
        </a:blipFill>
        <a:effectLst/>
      </p:bgPr>
    </p:bg>
    <p:spTree>
      <p:nvGrpSpPr>
        <p:cNvPr id="1" name=""/>
        <p:cNvGrpSpPr/>
        <p:nvPr/>
      </p:nvGrpSpPr>
      <p:grpSpPr>
        <a:xfrm>
          <a:off x="0" y="0"/>
          <a:ext cx="0" cy="0"/>
          <a:chOff x="0" y="0"/>
          <a:chExt cx="0" cy="0"/>
        </a:xfrm>
      </p:grpSpPr>
      <p:sp>
        <p:nvSpPr>
          <p:cNvPr id="4" name="Rectangle 3"/>
          <p:cNvSpPr/>
          <p:nvPr/>
        </p:nvSpPr>
        <p:spPr>
          <a:xfrm>
            <a:off x="391886" y="123350"/>
            <a:ext cx="6805748" cy="10321287"/>
          </a:xfrm>
          <a:prstGeom prst="rect">
            <a:avLst/>
          </a:prstGeom>
        </p:spPr>
        <p:txBody>
          <a:bodyPr wrap="square">
            <a:spAutoFit/>
          </a:bodyPr>
          <a:lstStyle/>
          <a:p>
            <a:pPr>
              <a:lnSpc>
                <a:spcPct val="107000"/>
              </a:lnSpc>
              <a:spcAft>
                <a:spcPts val="702"/>
              </a:spcAft>
            </a:pPr>
            <a:r>
              <a:rPr lang="fr-FR" sz="2400" dirty="0">
                <a:solidFill>
                  <a:srgbClr val="FF0000"/>
                </a:solidFill>
                <a:latin typeface="Lucida Calligraphy" panose="03010101010101010101" pitchFamily="66" charset="0"/>
                <a:ea typeface="Calibri" panose="020F0502020204030204" pitchFamily="34" charset="0"/>
                <a:cs typeface="Times New Roman" panose="02020603050405020304" pitchFamily="18" charset="0"/>
              </a:rPr>
              <a:t>Source</a:t>
            </a:r>
            <a:r>
              <a:rPr lang="fr-FR" sz="2400" dirty="0">
                <a:latin typeface="Lucida Calligraphy" panose="03010101010101010101" pitchFamily="66" charset="0"/>
                <a:ea typeface="Calibri" panose="020F0502020204030204" pitchFamily="34" charset="0"/>
                <a:cs typeface="Times New Roman" panose="02020603050405020304" pitchFamily="18" charset="0"/>
              </a:rPr>
              <a:t> : La Gazette</a:t>
            </a:r>
          </a:p>
          <a:p>
            <a:pPr>
              <a:lnSpc>
                <a:spcPct val="107000"/>
              </a:lnSpc>
              <a:spcAft>
                <a:spcPts val="702"/>
              </a:spcAft>
            </a:pPr>
            <a:r>
              <a:rPr lang="fr-FR" sz="2400" dirty="0">
                <a:solidFill>
                  <a:srgbClr val="FF0000"/>
                </a:solidFill>
                <a:latin typeface="Lucida Calligraphy" panose="03010101010101010101" pitchFamily="66" charset="0"/>
                <a:ea typeface="Calibri" panose="020F0502020204030204" pitchFamily="34" charset="0"/>
                <a:cs typeface="Times New Roman" panose="02020603050405020304" pitchFamily="18" charset="0"/>
              </a:rPr>
              <a:t>Date de publication</a:t>
            </a:r>
            <a:r>
              <a:rPr lang="fr-FR" sz="2400" dirty="0">
                <a:latin typeface="Lucida Calligraphy" panose="03010101010101010101" pitchFamily="66" charset="0"/>
                <a:ea typeface="Calibri" panose="020F0502020204030204" pitchFamily="34" charset="0"/>
                <a:cs typeface="Times New Roman" panose="02020603050405020304" pitchFamily="18" charset="0"/>
              </a:rPr>
              <a:t> : 28 mai 1871</a:t>
            </a:r>
          </a:p>
          <a:p>
            <a:pPr>
              <a:lnSpc>
                <a:spcPct val="107000"/>
              </a:lnSpc>
              <a:spcAft>
                <a:spcPts val="702"/>
              </a:spcAft>
            </a:pPr>
            <a:r>
              <a:rPr lang="fr-FR" sz="2400" dirty="0">
                <a:solidFill>
                  <a:srgbClr val="FF0000"/>
                </a:solidFill>
                <a:latin typeface="Lucida Calligraphy" panose="03010101010101010101" pitchFamily="66" charset="0"/>
                <a:ea typeface="Calibri" panose="020F0502020204030204" pitchFamily="34" charset="0"/>
                <a:cs typeface="Times New Roman" panose="02020603050405020304" pitchFamily="18" charset="0"/>
              </a:rPr>
              <a:t>Titre</a:t>
            </a:r>
            <a:r>
              <a:rPr lang="fr-FR" sz="2400" dirty="0">
                <a:latin typeface="Lucida Calligraphy" panose="03010101010101010101" pitchFamily="66" charset="0"/>
                <a:ea typeface="Calibri" panose="020F0502020204030204" pitchFamily="34" charset="0"/>
                <a:cs typeface="Times New Roman" panose="02020603050405020304" pitchFamily="18" charset="0"/>
              </a:rPr>
              <a:t> : Les Judas massacrent les derniers insurgés</a:t>
            </a:r>
          </a:p>
          <a:p>
            <a:pPr>
              <a:lnSpc>
                <a:spcPct val="107000"/>
              </a:lnSpc>
              <a:spcAft>
                <a:spcPts val="702"/>
              </a:spcAft>
            </a:pPr>
            <a:r>
              <a:rPr lang="fr-FR" sz="2400" dirty="0">
                <a:solidFill>
                  <a:srgbClr val="FF0000"/>
                </a:solidFill>
                <a:latin typeface="Lucida Calligraphy" panose="03010101010101010101" pitchFamily="66" charset="0"/>
                <a:ea typeface="Calibri" panose="020F0502020204030204" pitchFamily="34" charset="0"/>
                <a:cs typeface="Times New Roman" panose="02020603050405020304" pitchFamily="18" charset="0"/>
              </a:rPr>
              <a:t>Journaliste</a:t>
            </a:r>
            <a:r>
              <a:rPr lang="fr-FR" sz="2400" dirty="0">
                <a:latin typeface="Lucida Calligraphy" panose="03010101010101010101" pitchFamily="66" charset="0"/>
                <a:ea typeface="Calibri" panose="020F0502020204030204" pitchFamily="34" charset="0"/>
                <a:cs typeface="Times New Roman" panose="02020603050405020304" pitchFamily="18" charset="0"/>
              </a:rPr>
              <a:t> : Charlotte </a:t>
            </a:r>
            <a:r>
              <a:rPr lang="fr-FR" sz="2400" dirty="0" smtClean="0">
                <a:latin typeface="Lucida Calligraphy" panose="03010101010101010101" pitchFamily="66" charset="0"/>
                <a:ea typeface="Calibri" panose="020F0502020204030204" pitchFamily="34" charset="0"/>
                <a:cs typeface="Times New Roman" panose="02020603050405020304" pitchFamily="18" charset="0"/>
              </a:rPr>
              <a:t>Bourny</a:t>
            </a:r>
            <a:endParaRPr lang="fr-FR" sz="1200" dirty="0">
              <a:latin typeface="Lucida Calligraphy" panose="03010101010101010101" pitchFamily="66" charset="0"/>
              <a:ea typeface="Calibri" panose="020F0502020204030204" pitchFamily="34" charset="0"/>
              <a:cs typeface="Times New Roman" panose="02020603050405020304" pitchFamily="18" charset="0"/>
            </a:endParaRPr>
          </a:p>
          <a:p>
            <a:pPr>
              <a:lnSpc>
                <a:spcPct val="107000"/>
              </a:lnSpc>
              <a:spcAft>
                <a:spcPts val="702"/>
              </a:spcAft>
            </a:pPr>
            <a:endParaRPr lang="fr-FR" sz="1200" dirty="0">
              <a:latin typeface="Lucida Calligraphy" panose="03010101010101010101" pitchFamily="66" charset="0"/>
              <a:ea typeface="Calibri" panose="020F0502020204030204" pitchFamily="34" charset="0"/>
              <a:cs typeface="Times New Roman" panose="02020603050405020304" pitchFamily="18" charset="0"/>
            </a:endParaRPr>
          </a:p>
          <a:p>
            <a:pPr>
              <a:lnSpc>
                <a:spcPct val="107000"/>
              </a:lnSpc>
              <a:spcAft>
                <a:spcPts val="702"/>
              </a:spcAft>
            </a:pPr>
            <a:r>
              <a:rPr lang="fr-FR" dirty="0">
                <a:latin typeface="Lucida Calligraphy" panose="03010101010101010101" pitchFamily="66" charset="0"/>
                <a:ea typeface="Calibri" panose="020F0502020204030204" pitchFamily="34" charset="0"/>
                <a:cs typeface="Times New Roman" panose="02020603050405020304" pitchFamily="18" charset="0"/>
              </a:rPr>
              <a:t>	</a:t>
            </a:r>
            <a:r>
              <a:rPr lang="fr-FR" dirty="0" smtClean="0">
                <a:latin typeface="Lucida Calligraphy" panose="03010101010101010101" pitchFamily="66" charset="0"/>
                <a:ea typeface="Calibri" panose="020F0502020204030204" pitchFamily="34" charset="0"/>
                <a:cs typeface="Times New Roman" panose="02020603050405020304" pitchFamily="18" charset="0"/>
              </a:rPr>
              <a:t>Le </a:t>
            </a:r>
            <a:r>
              <a:rPr lang="fr-FR" dirty="0">
                <a:latin typeface="Lucida Calligraphy" panose="03010101010101010101" pitchFamily="66" charset="0"/>
                <a:ea typeface="Calibri" panose="020F0502020204030204" pitchFamily="34" charset="0"/>
                <a:cs typeface="Times New Roman" panose="02020603050405020304" pitchFamily="18" charset="0"/>
              </a:rPr>
              <a:t>27 mai 1871, Paris à feu et à sang. L’effroi s’empare de la ville mêlée à une mélancolie profonde de peuple innocent. Ce sont les dernières heures du conflit. Les quartiers de l’est ont dû se rendre face aux cruels soldats. Au Père Lachaise les résistants sont repoussés avec une grande violence. Nos insurgés sont massacrés. Quel acharnement ! Jamais je n’oublierai le bruit perçant des balles sifflant s’apprêtant à prendre la vie de nos camarades. Je me revois encore marchant pour Belleville, sur ce charnier, cet amas horrible de chair humaine. Je me souviens de ces faces convulsées… Quel atroce pincement de cœur. Parfois le pouvoir rend fou on tue sans compter ni raison. Ces vantards nous accusent de fautifs, chercheurs de bataille. Cette répugnante violence nous oblige à combattre jusqu’à la mort ! Ne voient-ils pas les cadavres innocents qu’ils laissent lâchement derrière eux ? Quel Léviathan diabolique qu’est le pouvoir. Paris assiégé se meurt à petit feu de l’’intérieur. Un incendie colossal dévore la ville. Là aussi, on nous accuse nous les Communards d’avoir présidé ce crime. Nous sommes enrôlés par des rumeurs créées par </a:t>
            </a:r>
            <a:r>
              <a:rPr lang="fr-FR" dirty="0" smtClean="0">
                <a:latin typeface="Lucida Calligraphy" panose="03010101010101010101" pitchFamily="66" charset="0"/>
                <a:ea typeface="Calibri" panose="020F0502020204030204" pitchFamily="34" charset="0"/>
                <a:cs typeface="Times New Roman" panose="02020603050405020304" pitchFamily="18" charset="0"/>
              </a:rPr>
              <a:t>nos félons ennemis </a:t>
            </a:r>
            <a:r>
              <a:rPr lang="fr-FR" dirty="0" smtClean="0">
                <a:latin typeface="Lucida Calligraphy" panose="03010101010101010101" pitchFamily="66" charset="0"/>
                <a:ea typeface="Calibri" panose="020F0502020204030204" pitchFamily="34" charset="0"/>
                <a:cs typeface="Times New Roman" panose="02020603050405020304" pitchFamily="18" charset="0"/>
              </a:rPr>
              <a:t>sans-doute</a:t>
            </a:r>
            <a:r>
              <a:rPr lang="fr-FR" dirty="0">
                <a:latin typeface="Lucida Calligraphy" panose="03010101010101010101" pitchFamily="66" charset="0"/>
                <a:ea typeface="Calibri" panose="020F0502020204030204" pitchFamily="34" charset="0"/>
                <a:cs typeface="Times New Roman" panose="02020603050405020304" pitchFamily="18" charset="0"/>
              </a:rPr>
              <a:t> ! Ces Judas ! Mais nul besoin d’organismes criminels quand on voit Ménilmontant, véritable champs de mine ! Le bon peuple n’ose sortir de peur d’assister à quelques explosions formidables détruisant les bâtiments et derniers murs croulants de la ville. Une société plus juste s’effondre sous les bruits des bottes, des colonnes infernales. Les Prussiens d’un côté, les </a:t>
            </a:r>
            <a:r>
              <a:rPr lang="fr-FR" dirty="0" smtClean="0">
                <a:latin typeface="Lucida Calligraphy" panose="03010101010101010101" pitchFamily="66" charset="0"/>
                <a:ea typeface="Calibri" panose="020F0502020204030204" pitchFamily="34" charset="0"/>
                <a:cs typeface="Times New Roman" panose="02020603050405020304" pitchFamily="18" charset="0"/>
              </a:rPr>
              <a:t>effrayantes troupes de </a:t>
            </a:r>
            <a:r>
              <a:rPr lang="fr-FR" dirty="0">
                <a:latin typeface="Lucida Calligraphy" panose="03010101010101010101" pitchFamily="66" charset="0"/>
                <a:ea typeface="Calibri" panose="020F0502020204030204" pitchFamily="34" charset="0"/>
                <a:cs typeface="Times New Roman" panose="02020603050405020304" pitchFamily="18" charset="0"/>
              </a:rPr>
              <a:t>l’autre, tous deux blâmables, ne voulant qu’une chose : marcher sur Paris. La ville dont le foisonnement intellectuel à céder au brasier de la guerre. Des ruines on ne voit plus que cadavres là où autrefois la senteur exaltait tout n’est plus qu’odeurs nauséabondes de putréfaction. Ô grand désespoir que de voir ma ville meurtrie. Là où la mort trône en grande maitresse sur son royaume mortifère de corps entassés, disloqués, décapités. Là git une mère, démembrée, auprès de ses enfants, mutilés, qu’elle-même n’aurait su reconnaitre. Abominable, horrible, affreux je ne saurai exprimer mon effroi et mon dégout dans une situation si dangereuse. Pauvre peuple innocent ! La justice elle-même n’est plus. Les tribunaux jugent, grande mascarade, de manière expéditive aux exécutions sommaires. Que l’avenir nous réserve-t-il ? Pourtant un peu d’espoir demeure en chacun de nous…</a:t>
            </a:r>
          </a:p>
        </p:txBody>
      </p:sp>
    </p:spTree>
    <p:extLst>
      <p:ext uri="{BB962C8B-B14F-4D97-AF65-F5344CB8AC3E}">
        <p14:creationId xmlns:p14="http://schemas.microsoft.com/office/powerpoint/2010/main" val="62071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3000" r="-53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54"/>
            <a:ext cx="4873015" cy="3566160"/>
          </a:xfrm>
          <a:prstGeom prst="rect">
            <a:avLst/>
          </a:prstGeom>
          <a:ln>
            <a:noFill/>
          </a:ln>
          <a:effectLst>
            <a:softEdge rad="112500"/>
          </a:effec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491175"/>
            <a:ext cx="4436218" cy="3226526"/>
          </a:xfrm>
          <a:prstGeom prst="rect">
            <a:avLst/>
          </a:prstGeom>
          <a:ln>
            <a:noFill/>
          </a:ln>
          <a:effectLst>
            <a:softEdge rad="112500"/>
          </a:effectLst>
        </p:spPr>
      </p:pic>
      <p:pic>
        <p:nvPicPr>
          <p:cNvPr id="1026" name="Picture 2" descr="https://upload.wikimedia.org/wikipedia/commons/thumb/8/8f/Disderi_1.jpg/220px-Disderi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034" y="4013217"/>
            <a:ext cx="4383022" cy="3187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873015" y="1708108"/>
            <a:ext cx="2686660" cy="830997"/>
          </a:xfrm>
          <a:prstGeom prst="rect">
            <a:avLst/>
          </a:prstGeom>
          <a:noFill/>
        </p:spPr>
        <p:txBody>
          <a:bodyPr wrap="square" rtlCol="0">
            <a:spAutoFit/>
          </a:bodyPr>
          <a:lstStyle/>
          <a:p>
            <a:r>
              <a:rPr lang="fr-FR" sz="2400" dirty="0" smtClean="0">
                <a:latin typeface="Lucida Handwriting" panose="03010101010101010101" pitchFamily="66" charset="0"/>
              </a:rPr>
              <a:t>Barricade à Ménilmontant </a:t>
            </a:r>
            <a:endParaRPr lang="fr-FR" sz="2400" dirty="0">
              <a:latin typeface="Lucida Handwriting" panose="03010101010101010101" pitchFamily="66" charset="0"/>
            </a:endParaRPr>
          </a:p>
        </p:txBody>
      </p:sp>
      <p:sp>
        <p:nvSpPr>
          <p:cNvPr id="6" name="ZoneTexte 5"/>
          <p:cNvSpPr txBox="1"/>
          <p:nvPr/>
        </p:nvSpPr>
        <p:spPr>
          <a:xfrm>
            <a:off x="4584396" y="8674984"/>
            <a:ext cx="2686660" cy="1200329"/>
          </a:xfrm>
          <a:prstGeom prst="rect">
            <a:avLst/>
          </a:prstGeom>
          <a:noFill/>
        </p:spPr>
        <p:txBody>
          <a:bodyPr wrap="square" rtlCol="0">
            <a:spAutoFit/>
          </a:bodyPr>
          <a:lstStyle/>
          <a:p>
            <a:r>
              <a:rPr lang="fr-FR" sz="2400" dirty="0" smtClean="0">
                <a:latin typeface="Lucida Handwriting" panose="03010101010101010101" pitchFamily="66" charset="0"/>
              </a:rPr>
              <a:t>L’émeute agonise au </a:t>
            </a:r>
            <a:r>
              <a:rPr lang="fr-FR" sz="2400" dirty="0">
                <a:latin typeface="Lucida Handwriting" panose="03010101010101010101" pitchFamily="66" charset="0"/>
              </a:rPr>
              <a:t>P</a:t>
            </a:r>
            <a:r>
              <a:rPr lang="fr-FR" sz="2400" dirty="0" smtClean="0">
                <a:latin typeface="Lucida Handwriting" panose="03010101010101010101" pitchFamily="66" charset="0"/>
              </a:rPr>
              <a:t>ère -Lachaise </a:t>
            </a:r>
            <a:endParaRPr lang="fr-FR" sz="2400" dirty="0">
              <a:latin typeface="Lucida Handwriting" panose="03010101010101010101" pitchFamily="66" charset="0"/>
            </a:endParaRPr>
          </a:p>
        </p:txBody>
      </p:sp>
      <p:sp>
        <p:nvSpPr>
          <p:cNvPr id="7" name="ZoneTexte 6"/>
          <p:cNvSpPr txBox="1"/>
          <p:nvPr/>
        </p:nvSpPr>
        <p:spPr>
          <a:xfrm>
            <a:off x="353774" y="5252496"/>
            <a:ext cx="2686660" cy="830997"/>
          </a:xfrm>
          <a:prstGeom prst="rect">
            <a:avLst/>
          </a:prstGeom>
          <a:noFill/>
        </p:spPr>
        <p:txBody>
          <a:bodyPr wrap="square" rtlCol="0">
            <a:spAutoFit/>
          </a:bodyPr>
          <a:lstStyle/>
          <a:p>
            <a:r>
              <a:rPr lang="fr-FR" sz="2400" dirty="0" smtClean="0">
                <a:latin typeface="Lucida Handwriting" panose="03010101010101010101" pitchFamily="66" charset="0"/>
              </a:rPr>
              <a:t>Cadavres des insurgés  </a:t>
            </a:r>
            <a:endParaRPr lang="fr-FR" sz="2400" dirty="0">
              <a:latin typeface="Lucida Handwriting" panose="03010101010101010101" pitchFamily="66" charset="0"/>
            </a:endParaRPr>
          </a:p>
        </p:txBody>
      </p:sp>
    </p:spTree>
    <p:extLst>
      <p:ext uri="{BB962C8B-B14F-4D97-AF65-F5344CB8AC3E}">
        <p14:creationId xmlns:p14="http://schemas.microsoft.com/office/powerpoint/2010/main" val="215388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13</Words>
  <Application>Microsoft Office PowerPoint</Application>
  <PresentationFormat>Personnalisé</PresentationFormat>
  <Paragraphs>9</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Arial</vt:lpstr>
      <vt:lpstr>Calibri</vt:lpstr>
      <vt:lpstr>Calibri Light</vt:lpstr>
      <vt:lpstr>Lucida Calligraphy</vt:lpstr>
      <vt:lpstr>Lucida Handwriting</vt:lpstr>
      <vt:lpstr>Times New Roman</vt:lpstr>
      <vt:lpstr>Thème Office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charlotte.bourny@gmail.com</dc:creator>
  <cp:lastModifiedBy>Patricia Bourny</cp:lastModifiedBy>
  <cp:revision>9</cp:revision>
  <dcterms:created xsi:type="dcterms:W3CDTF">2016-12-07T17:02:41Z</dcterms:created>
  <dcterms:modified xsi:type="dcterms:W3CDTF">2016-12-07T18:19:19Z</dcterms:modified>
</cp:coreProperties>
</file>