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61"/>
    <p:restoredTop sz="96405"/>
  </p:normalViewPr>
  <p:slideViewPr>
    <p:cSldViewPr snapToGrid="0" snapToObjects="1">
      <p:cViewPr varScale="1">
        <p:scale>
          <a:sx n="104" d="100"/>
          <a:sy n="104" d="100"/>
        </p:scale>
        <p:origin x="208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210B5-DF60-3842-876E-35BF106405E6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780D2-DA50-C742-93A4-200AFE38AF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018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7CDA-988D-7340-9409-3606B7E11CA4}" type="datetime1">
              <a:rPr lang="fr-FR" smtClean="0"/>
              <a:t>04/09/2024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793D-C924-D146-AB14-BEC2FE1DF7DB}" type="datetime1">
              <a:rPr lang="fr-FR" smtClean="0"/>
              <a:t>04/09/2024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B7DF-9CB2-5A47-A912-B99E6FFD7DCF}" type="datetime1">
              <a:rPr lang="fr-FR" smtClean="0"/>
              <a:t>04/09/2024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57DF-B051-E54B-8D3B-9B1D83027E06}" type="datetime1">
              <a:rPr lang="fr-FR" smtClean="0"/>
              <a:t>04/09/2024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13CE-ECF1-244D-82F3-73368654CA64}" type="datetime1">
              <a:rPr lang="fr-FR" smtClean="0"/>
              <a:t>04/09/2024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018B-8B7C-9943-ACF0-CE02309BFB39}" type="datetime1">
              <a:rPr lang="fr-FR" smtClean="0"/>
              <a:t>04/09/2024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2782-8487-8B43-AD01-958101B83AA9}" type="datetime1">
              <a:rPr lang="fr-FR" smtClean="0"/>
              <a:t>04/09/2024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58349-34F5-1047-B552-E27A74C3C01E}" type="datetime1">
              <a:rPr lang="fr-FR" smtClean="0"/>
              <a:t>04/09/2024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0B4-6983-804B-B42F-F602A85AEBB1}" type="datetime1">
              <a:rPr lang="fr-FR" smtClean="0"/>
              <a:t>04/09/2024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B738-BF4A-5748-ABAC-709A8BEB2147}" type="datetime1">
              <a:rPr lang="fr-FR" smtClean="0"/>
              <a:t>04/09/2024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6507-C571-674F-987A-6EDA59838E59}" type="datetime1">
              <a:rPr lang="fr-FR" smtClean="0"/>
              <a:t>04/09/2024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4BAA1C-BCA5-FB45-B984-ED71278BD023}" type="datetime1">
              <a:rPr lang="fr-FR" smtClean="0"/>
              <a:t>04/09/2024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Madame Theodoropoulos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DAF3EE-0A09-634C-832C-D663A41C8E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Anglais Monde Contemporain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4B3824-FD14-E945-8175-9105A145BA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12C8D66-FFA9-614A-8635-A74CF9CAC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556" y="721455"/>
            <a:ext cx="3746500" cy="189230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87EF9DC-9495-5145-B6CA-4FD4AC4E5AC4}"/>
              </a:ext>
            </a:extLst>
          </p:cNvPr>
          <p:cNvSpPr txBox="1"/>
          <p:nvPr/>
        </p:nvSpPr>
        <p:spPr>
          <a:xfrm>
            <a:off x="9160055" y="1156365"/>
            <a:ext cx="31237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b="1" dirty="0"/>
              <a:t>Objectifs et approche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b="1" dirty="0"/>
              <a:t>Supports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b="1" dirty="0"/>
              <a:t>Thématiques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b="1" dirty="0"/>
              <a:t>Examen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480611-4989-6844-8722-95AAF011B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800" b="1" dirty="0"/>
              <a:t>Madame </a:t>
            </a:r>
            <a:r>
              <a:rPr lang="en-US" sz="2800" b="1" dirty="0" err="1"/>
              <a:t>Theodoropoulos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7249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812C8D66-FFA9-614A-8635-A74CF9CAC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556" y="721455"/>
            <a:ext cx="3746500" cy="189230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BD4B3824-FD14-E945-8175-9105A145B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634" y="1708264"/>
            <a:ext cx="7315200" cy="4428281"/>
          </a:xfrm>
        </p:spPr>
        <p:txBody>
          <a:bodyPr/>
          <a:lstStyle/>
          <a:p>
            <a:pPr marL="457200" indent="-457200">
              <a:buClrTx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Exposition accrue à la langue: </a:t>
            </a:r>
          </a:p>
          <a:p>
            <a:pPr>
              <a:buClrTx/>
            </a:pPr>
            <a:r>
              <a:rPr lang="fr-FR" dirty="0">
                <a:solidFill>
                  <a:schemeClr val="tx1"/>
                </a:solidFill>
              </a:rPr>
              <a:t>        4h en première et 6h en Terminale</a:t>
            </a:r>
          </a:p>
          <a:p>
            <a:pPr marL="457200" indent="-457200">
              <a:buClrTx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Perfectionnement linguistique (lexique, grammaire, phonologie, initiation à la traduction)</a:t>
            </a:r>
          </a:p>
          <a:p>
            <a:pPr marL="457200" indent="-457200">
              <a:buClrTx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Niveau visé B2 en fin de Première et C1 en fin de Terminale</a:t>
            </a:r>
          </a:p>
          <a:p>
            <a:pPr marL="457200" indent="-457200">
              <a:buClrTx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Pratique de l’oral</a:t>
            </a:r>
          </a:p>
          <a:p>
            <a:pPr marL="457200" indent="-457200">
              <a:buClrTx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Enrichissement culturel</a:t>
            </a:r>
          </a:p>
          <a:p>
            <a:pPr marL="457200" indent="-457200">
              <a:buClrTx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Réalisation de projets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87EF9DC-9495-5145-B6CA-4FD4AC4E5AC4}"/>
              </a:ext>
            </a:extLst>
          </p:cNvPr>
          <p:cNvSpPr txBox="1"/>
          <p:nvPr/>
        </p:nvSpPr>
        <p:spPr>
          <a:xfrm>
            <a:off x="9160056" y="1156365"/>
            <a:ext cx="3031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b="1" dirty="0"/>
              <a:t>Objectifs et approche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>
                <a:solidFill>
                  <a:schemeClr val="bg1"/>
                </a:solidFill>
              </a:rPr>
              <a:t>Supports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>
                <a:solidFill>
                  <a:schemeClr val="bg1"/>
                </a:solidFill>
              </a:rPr>
              <a:t>Thématiques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>
                <a:solidFill>
                  <a:schemeClr val="bg1"/>
                </a:solidFill>
              </a:rPr>
              <a:t>Examen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B6C851D5-BB67-C34E-8485-651D96247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6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812C8D66-FFA9-614A-8635-A74CF9CAC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556" y="721455"/>
            <a:ext cx="3746500" cy="189230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BD4B3824-FD14-E945-8175-9105A145B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634" y="2136402"/>
            <a:ext cx="7315200" cy="4428281"/>
          </a:xfrm>
        </p:spPr>
        <p:txBody>
          <a:bodyPr/>
          <a:lstStyle/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Presse écrite et audiovisuelle</a:t>
            </a: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Discours</a:t>
            </a: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Films</a:t>
            </a: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Documents iconographiques</a:t>
            </a: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Sites d’information en ligne</a:t>
            </a: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Réalisation de projets</a:t>
            </a: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fr-FR" b="1" u="sng" dirty="0">
                <a:solidFill>
                  <a:schemeClr val="tx1"/>
                </a:solidFill>
              </a:rPr>
              <a:t>En lien avec l’actualité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87EF9DC-9495-5145-B6CA-4FD4AC4E5AC4}"/>
              </a:ext>
            </a:extLst>
          </p:cNvPr>
          <p:cNvSpPr txBox="1"/>
          <p:nvPr/>
        </p:nvSpPr>
        <p:spPr>
          <a:xfrm>
            <a:off x="9160056" y="1156365"/>
            <a:ext cx="3031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>
                <a:solidFill>
                  <a:schemeClr val="bg1"/>
                </a:solidFill>
              </a:rPr>
              <a:t>Objectifs et approche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b="1" dirty="0"/>
              <a:t>Supports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>
                <a:solidFill>
                  <a:schemeClr val="bg1"/>
                </a:solidFill>
              </a:rPr>
              <a:t>Thématiques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>
                <a:solidFill>
                  <a:schemeClr val="bg1"/>
                </a:solidFill>
              </a:rPr>
              <a:t>Examen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8F9E716E-D3BA-9A49-A7DA-92537F573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2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812C8D66-FFA9-614A-8635-A74CF9CAC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556" y="721455"/>
            <a:ext cx="3746500" cy="189230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BD4B3824-FD14-E945-8175-9105A145B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634" y="1509312"/>
            <a:ext cx="7315200" cy="505537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u="sng" dirty="0">
                <a:solidFill>
                  <a:schemeClr val="tx1"/>
                </a:solidFill>
              </a:rPr>
              <a:t>5 thématiques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En première: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1. Savoirs, créations et innovation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2. Représentations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En terminale: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3. Faire société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4. Environnements en mutation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5. Relation au monde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87EF9DC-9495-5145-B6CA-4FD4AC4E5AC4}"/>
              </a:ext>
            </a:extLst>
          </p:cNvPr>
          <p:cNvSpPr txBox="1"/>
          <p:nvPr/>
        </p:nvSpPr>
        <p:spPr>
          <a:xfrm>
            <a:off x="9160056" y="1156365"/>
            <a:ext cx="32118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>
                <a:solidFill>
                  <a:schemeClr val="bg1"/>
                </a:solidFill>
              </a:rPr>
              <a:t>Objectifs et approche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>
                <a:solidFill>
                  <a:schemeClr val="bg1"/>
                </a:solidFill>
              </a:rPr>
              <a:t>Supports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b="1" dirty="0"/>
              <a:t>Thématiques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>
                <a:solidFill>
                  <a:schemeClr val="bg1"/>
                </a:solidFill>
              </a:rPr>
              <a:t>Examen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6CB77663-D84D-9A4A-A1DA-F88964BF2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812C8D66-FFA9-614A-8635-A74CF9CAC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556" y="721455"/>
            <a:ext cx="3746500" cy="189230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BD4B3824-FD14-E945-8175-9105A145B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634" y="1751682"/>
            <a:ext cx="7315200" cy="481300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En première: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u="sng" dirty="0">
                <a:solidFill>
                  <a:schemeClr val="tx1"/>
                </a:solidFill>
              </a:rPr>
              <a:t>1. Savoirs, créations et innovation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- axe 1: Production &amp; circulation des savoirs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- axe 2: Sciences &amp; techniques, promesses &amp; défis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u="sng" dirty="0">
                <a:solidFill>
                  <a:schemeClr val="tx1"/>
                </a:solidFill>
              </a:rPr>
              <a:t>2. Représentations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- axe 1: faire entendre sa voix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- axe2: Informer &amp; s’informer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- axe 3: représenter le monde &amp; se représenter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87EF9DC-9495-5145-B6CA-4FD4AC4E5AC4}"/>
              </a:ext>
            </a:extLst>
          </p:cNvPr>
          <p:cNvSpPr txBox="1"/>
          <p:nvPr/>
        </p:nvSpPr>
        <p:spPr>
          <a:xfrm>
            <a:off x="9160056" y="1156365"/>
            <a:ext cx="31347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>
                <a:solidFill>
                  <a:schemeClr val="bg1"/>
                </a:solidFill>
              </a:rPr>
              <a:t>Objectifs et approche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>
                <a:solidFill>
                  <a:schemeClr val="bg1"/>
                </a:solidFill>
              </a:rPr>
              <a:t>Supports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b="1" dirty="0"/>
              <a:t>Thématiques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>
                <a:solidFill>
                  <a:schemeClr val="bg1"/>
                </a:solidFill>
              </a:rPr>
              <a:t>Examen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5AB23200-BE5A-E24B-B22B-1490E00B6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92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C3F344-D393-4D10-982D-DCB330C45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738130"/>
            <a:ext cx="10719881" cy="5354197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Exemples de</a:t>
            </a:r>
            <a:br>
              <a:rPr lang="fr-FR" b="1" dirty="0">
                <a:solidFill>
                  <a:schemeClr val="tx1"/>
                </a:solidFill>
              </a:rPr>
            </a:br>
            <a:r>
              <a:rPr lang="fr-FR" b="1" dirty="0">
                <a:solidFill>
                  <a:schemeClr val="tx1"/>
                </a:solidFill>
              </a:rPr>
              <a:t>sujets  traités </a:t>
            </a:r>
            <a:br>
              <a:rPr lang="fr-FR" b="1" dirty="0">
                <a:solidFill>
                  <a:schemeClr val="tx1"/>
                </a:solidFill>
              </a:rPr>
            </a:br>
            <a:r>
              <a:rPr lang="fr-FR" b="1" dirty="0">
                <a:solidFill>
                  <a:schemeClr val="tx1"/>
                </a:solidFill>
              </a:rPr>
              <a:t>en première: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AD6642-AC6A-4E9C-9A81-5578C532B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0313" y="738130"/>
            <a:ext cx="7714155" cy="5381740"/>
          </a:xfrm>
        </p:spPr>
        <p:txBody>
          <a:bodyPr>
            <a:normAutofit/>
          </a:bodyPr>
          <a:lstStyle/>
          <a:p>
            <a:pPr lvl="2"/>
            <a:endParaRPr lang="fr-FR" sz="2400" b="1" dirty="0">
              <a:solidFill>
                <a:schemeClr val="tx1"/>
              </a:solidFill>
            </a:endParaRPr>
          </a:p>
          <a:p>
            <a:pPr lvl="2"/>
            <a:r>
              <a:rPr lang="fr-FR" sz="2400" b="1" dirty="0">
                <a:solidFill>
                  <a:schemeClr val="tx1"/>
                </a:solidFill>
              </a:rPr>
              <a:t>Education in the UK and the USA</a:t>
            </a:r>
          </a:p>
          <a:p>
            <a:pPr lvl="2"/>
            <a:r>
              <a:rPr lang="fr-FR" sz="2400" b="1" dirty="0">
                <a:solidFill>
                  <a:schemeClr val="tx1"/>
                </a:solidFill>
              </a:rPr>
              <a:t>US </a:t>
            </a:r>
            <a:r>
              <a:rPr lang="fr-FR" sz="2400" b="1" dirty="0" err="1">
                <a:solidFill>
                  <a:schemeClr val="tx1"/>
                </a:solidFill>
              </a:rPr>
              <a:t>electoral</a:t>
            </a:r>
            <a:r>
              <a:rPr lang="fr-FR" sz="2400" b="1" dirty="0">
                <a:solidFill>
                  <a:schemeClr val="tx1"/>
                </a:solidFill>
              </a:rPr>
              <a:t> system</a:t>
            </a:r>
          </a:p>
          <a:p>
            <a:pPr lvl="2"/>
            <a:r>
              <a:rPr lang="fr-FR" sz="2400" b="1" dirty="0">
                <a:solidFill>
                  <a:schemeClr val="tx1"/>
                </a:solidFill>
              </a:rPr>
              <a:t>US and UK institutions</a:t>
            </a:r>
          </a:p>
          <a:p>
            <a:pPr lvl="2"/>
            <a:r>
              <a:rPr lang="fr-FR" sz="2400" b="1" dirty="0" err="1">
                <a:solidFill>
                  <a:schemeClr val="tx1"/>
                </a:solidFill>
              </a:rPr>
              <a:t>Investigative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journalism</a:t>
            </a:r>
            <a:endParaRPr lang="fr-FR" sz="2400" b="1" dirty="0">
              <a:solidFill>
                <a:schemeClr val="tx1"/>
              </a:solidFill>
            </a:endParaRPr>
          </a:p>
          <a:p>
            <a:pPr lvl="2"/>
            <a:r>
              <a:rPr lang="fr-FR" sz="2400" b="1" dirty="0">
                <a:solidFill>
                  <a:schemeClr val="tx1"/>
                </a:solidFill>
              </a:rPr>
              <a:t>Talk shows: information or </a:t>
            </a:r>
            <a:r>
              <a:rPr lang="fr-FR" sz="2400" b="1" dirty="0" err="1">
                <a:solidFill>
                  <a:schemeClr val="tx1"/>
                </a:solidFill>
              </a:rPr>
              <a:t>entertainment</a:t>
            </a:r>
            <a:r>
              <a:rPr lang="fr-FR" sz="2400" b="1" dirty="0">
                <a:solidFill>
                  <a:schemeClr val="tx1"/>
                </a:solidFill>
              </a:rPr>
              <a:t>?</a:t>
            </a:r>
          </a:p>
          <a:p>
            <a:pPr lvl="2"/>
            <a:r>
              <a:rPr lang="fr-FR" sz="2400" b="1" dirty="0" err="1">
                <a:solidFill>
                  <a:schemeClr val="tx1"/>
                </a:solidFill>
              </a:rPr>
              <a:t>Multicultural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cities</a:t>
            </a:r>
            <a:r>
              <a:rPr lang="fr-FR" sz="2400" b="1" dirty="0">
                <a:solidFill>
                  <a:schemeClr val="tx1"/>
                </a:solidFill>
              </a:rPr>
              <a:t>/ countries</a:t>
            </a:r>
          </a:p>
          <a:p>
            <a:pPr lvl="2"/>
            <a:r>
              <a:rPr lang="fr-FR" sz="2400" b="1" dirty="0">
                <a:solidFill>
                  <a:schemeClr val="tx1"/>
                </a:solidFill>
              </a:rPr>
              <a:t>Digital </a:t>
            </a:r>
            <a:r>
              <a:rPr lang="fr-FR" sz="2400" b="1" dirty="0" err="1">
                <a:solidFill>
                  <a:schemeClr val="tx1"/>
                </a:solidFill>
              </a:rPr>
              <a:t>activism</a:t>
            </a:r>
            <a:endParaRPr lang="fr-FR" sz="2400" b="1" dirty="0">
              <a:solidFill>
                <a:schemeClr val="tx1"/>
              </a:solidFill>
            </a:endParaRPr>
          </a:p>
          <a:p>
            <a:pPr lvl="2"/>
            <a:r>
              <a:rPr lang="fr-FR" sz="2400" b="1" dirty="0">
                <a:solidFill>
                  <a:schemeClr val="tx1"/>
                </a:solidFill>
              </a:rPr>
              <a:t>The British </a:t>
            </a:r>
            <a:r>
              <a:rPr lang="fr-FR" sz="2400" b="1" dirty="0" err="1">
                <a:solidFill>
                  <a:schemeClr val="tx1"/>
                </a:solidFill>
              </a:rPr>
              <a:t>monarchy</a:t>
            </a:r>
            <a:endParaRPr lang="fr-FR" sz="2400" b="1" dirty="0">
              <a:solidFill>
                <a:schemeClr val="tx1"/>
              </a:solidFill>
            </a:endParaRPr>
          </a:p>
          <a:p>
            <a:pPr lvl="2"/>
            <a:r>
              <a:rPr lang="fr-FR" sz="2400" b="1" dirty="0">
                <a:solidFill>
                  <a:schemeClr val="tx1"/>
                </a:solidFill>
              </a:rPr>
              <a:t>Art in the city</a:t>
            </a:r>
          </a:p>
          <a:p>
            <a:pPr lvl="2"/>
            <a:r>
              <a:rPr lang="fr-FR" sz="2400" b="1" dirty="0" err="1">
                <a:solidFill>
                  <a:schemeClr val="tx1"/>
                </a:solidFill>
              </a:rPr>
              <a:t>Artificial</a:t>
            </a:r>
            <a:r>
              <a:rPr lang="fr-FR" sz="2400" b="1" dirty="0">
                <a:solidFill>
                  <a:schemeClr val="tx1"/>
                </a:solidFill>
              </a:rPr>
              <a:t> Intelligence and robots</a:t>
            </a:r>
          </a:p>
          <a:p>
            <a:pPr lvl="2"/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B52FAF-94C7-B841-9A38-3BD88E6BE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30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87CB2D-48F9-7D4D-9FEC-CB95CD656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Fonctionne-</a:t>
            </a:r>
            <a:br>
              <a:rPr lang="fr-FR" dirty="0"/>
            </a:br>
            <a:r>
              <a:rPr lang="fr-FR" dirty="0"/>
              <a:t>ment du cours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DA242A-9120-2C45-BB4A-51F2A49D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L’enseignement est axé sur l’oral et les élèves sont encouragés à s’exprimer en anglais à chaque cours. L’entraînement par groupe de 2 ou 4 est privilégié car il favorise l’expression de tous.</a:t>
            </a:r>
          </a:p>
          <a:p>
            <a:r>
              <a:rPr lang="fr-FR" dirty="0"/>
              <a:t>Le travail est donné en classe et noté sur </a:t>
            </a:r>
            <a:r>
              <a:rPr lang="fr-FR" dirty="0" err="1"/>
              <a:t>Pronote</a:t>
            </a:r>
            <a:r>
              <a:rPr lang="fr-FR" dirty="0"/>
              <a:t>. Les élèves doivent apprendre leur cours et le lexique après chaque cours, ils sont systématiquement interrogés à l’oral en début de cours. Ils doivent souvent préparer une présentation orale de documents </a:t>
            </a:r>
            <a:r>
              <a:rPr lang="fr-FR" dirty="0" err="1"/>
              <a:t>étudiès</a:t>
            </a:r>
            <a:r>
              <a:rPr lang="fr-FR" dirty="0"/>
              <a:t> en cours.</a:t>
            </a:r>
          </a:p>
          <a:p>
            <a:r>
              <a:rPr lang="fr-FR" dirty="0"/>
              <a:t>Je leur demande de venir en cours avec leur cahier et leur ordinateur quand nous utilisons le  manuel.</a:t>
            </a:r>
          </a:p>
          <a:p>
            <a:r>
              <a:rPr lang="fr-FR" dirty="0"/>
              <a:t>Pour faciliter leur apprentissage, je leur recommande vivement de consulter </a:t>
            </a:r>
            <a:r>
              <a:rPr lang="fr-FR" b="1" dirty="0"/>
              <a:t>mon blog accessible </a:t>
            </a:r>
            <a:r>
              <a:rPr lang="fr-FR" dirty="0"/>
              <a:t>en tapant sur Google </a:t>
            </a:r>
            <a:r>
              <a:rPr lang="fr-FR" dirty="0" err="1"/>
              <a:t>jtheoprof</a:t>
            </a:r>
            <a:r>
              <a:rPr lang="fr-FR" dirty="0"/>
              <a:t> blog </a:t>
            </a:r>
            <a:r>
              <a:rPr lang="fr-FR" dirty="0" err="1"/>
              <a:t>versailles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Ils y retrouvent notamment des documents vus en cours, des documents supplémentaires à lire ou à visionner, des exercices pour mémoriser le lexique, réviser la grammaire…….</a:t>
            </a:r>
          </a:p>
          <a:p>
            <a:r>
              <a:rPr lang="fr-FR" i="0" u="none" strike="noStrike" dirty="0">
                <a:solidFill>
                  <a:srgbClr val="000000"/>
                </a:solidFill>
                <a:effectLst/>
              </a:rPr>
              <a:t>Je les encourage vivement à suivre l'actualité anglo-saxonne ,lire la presse anglo-saxonne et regarder les informations (BBC, CBS,NBC,ABC, NPR....)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0BFEE2-95B4-8649-849D-123A35F38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137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5B9719-CEA2-4446-A158-151B6F738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EVALUA-TIONS EN PREMIERE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7CFC2B-4069-2549-B0EC-CF48942F6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345989"/>
            <a:ext cx="7315200" cy="56387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ACTIVITES LANGAGIERES prenant appui sur le </a:t>
            </a:r>
            <a:r>
              <a:rPr lang="fr-FR" i="1" dirty="0"/>
              <a:t>Cadre européen commun de référence pour les langues</a:t>
            </a:r>
            <a:r>
              <a:rPr lang="fr-FR" dirty="0"/>
              <a:t> (CECRL) </a:t>
            </a:r>
          </a:p>
          <a:p>
            <a:pPr marL="0" indent="0">
              <a:buNone/>
            </a:pPr>
            <a:r>
              <a:rPr lang="fr-FR" dirty="0"/>
              <a:t>· compréhension de l’oral (C.O)</a:t>
            </a:r>
          </a:p>
          <a:p>
            <a:r>
              <a:rPr lang="fr-FR" dirty="0"/>
              <a:t>· expression orale en continu (E.O.C)</a:t>
            </a:r>
          </a:p>
          <a:p>
            <a:r>
              <a:rPr lang="fr-FR" dirty="0"/>
              <a:t>                                   en </a:t>
            </a:r>
            <a:r>
              <a:rPr lang="fr-FR" dirty="0" err="1"/>
              <a:t>intéraction</a:t>
            </a:r>
            <a:r>
              <a:rPr lang="fr-FR" dirty="0"/>
              <a:t> (E.O.I)</a:t>
            </a:r>
          </a:p>
          <a:p>
            <a:r>
              <a:rPr lang="fr-FR" dirty="0"/>
              <a:t>· expression écrite (E.E)</a:t>
            </a:r>
          </a:p>
          <a:p>
            <a:r>
              <a:rPr lang="fr-FR" dirty="0"/>
              <a:t>· compréhension de l’écrit (C.E)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Les élèves sont évalués au moins dans 3 activités langagières sur 5 par trimestre avec les grilles nationales .</a:t>
            </a:r>
          </a:p>
          <a:p>
            <a:r>
              <a:rPr lang="fr-FR" dirty="0"/>
              <a:t>A l’écrit, ils sont préparés à l’épreuve de synthèse de documents et de traduction qui a lieu en Terminale courant juin.</a:t>
            </a:r>
          </a:p>
          <a:p>
            <a:r>
              <a:rPr lang="fr-FR" dirty="0"/>
              <a:t>A l’oral, les élèves doivent s’exprimer avec des mots clefs et sont mis dans des situations dans lesquelles ils jouent un rôle mais réinvestissent leurs connaissances.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F219A2-2A04-4145-9282-5825055D2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600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34D1F9-2533-6E43-BE0C-DDDCF9313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CONTACT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3FBBAF-C622-454D-B371-C05358A9D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Vous pouvez me joindre par l’ENT pour toute question ou conseil.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3A7EB0-D4A6-1143-8F08-4F88F72F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Madame Theodoropoulos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06946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531</TotalTime>
  <Words>594</Words>
  <Application>Microsoft Macintosh PowerPoint</Application>
  <PresentationFormat>Grand écran</PresentationFormat>
  <Paragraphs>100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Corbel</vt:lpstr>
      <vt:lpstr>Wingdings</vt:lpstr>
      <vt:lpstr>Wingdings 2</vt:lpstr>
      <vt:lpstr>Cadre</vt:lpstr>
      <vt:lpstr>Anglais Monde Contemporain</vt:lpstr>
      <vt:lpstr>Présentation PowerPoint</vt:lpstr>
      <vt:lpstr>Présentation PowerPoint</vt:lpstr>
      <vt:lpstr>Présentation PowerPoint</vt:lpstr>
      <vt:lpstr>Présentation PowerPoint</vt:lpstr>
      <vt:lpstr>Exemples de sujets  traités  en première:</vt:lpstr>
      <vt:lpstr>Fonctionne- ment du cours</vt:lpstr>
      <vt:lpstr>EVALUA-TIONS EN PREMIERE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Anglais Monde Contemporain</dc:title>
  <dc:creator>anne crampes</dc:creator>
  <cp:lastModifiedBy>APOLLINE BOUSQUET</cp:lastModifiedBy>
  <cp:revision>43</cp:revision>
  <dcterms:created xsi:type="dcterms:W3CDTF">2020-07-09T13:25:22Z</dcterms:created>
  <dcterms:modified xsi:type="dcterms:W3CDTF">2024-09-04T14:49:25Z</dcterms:modified>
</cp:coreProperties>
</file>