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lvl1pPr defTabSz="457200">
      <a:defRPr sz="1200">
        <a:latin typeface="Helvetica"/>
        <a:ea typeface="Helvetica"/>
        <a:cs typeface="Helvetica"/>
        <a:sym typeface="Helvetica"/>
      </a:defRPr>
    </a:lvl1pPr>
    <a:lvl2pPr indent="228600" defTabSz="457200">
      <a:defRPr sz="1200">
        <a:latin typeface="Helvetica"/>
        <a:ea typeface="Helvetica"/>
        <a:cs typeface="Helvetica"/>
        <a:sym typeface="Helvetica"/>
      </a:defRPr>
    </a:lvl2pPr>
    <a:lvl3pPr indent="457200" defTabSz="457200">
      <a:defRPr sz="1200">
        <a:latin typeface="Helvetica"/>
        <a:ea typeface="Helvetica"/>
        <a:cs typeface="Helvetica"/>
        <a:sym typeface="Helvetica"/>
      </a:defRPr>
    </a:lvl3pPr>
    <a:lvl4pPr indent="685800" defTabSz="457200">
      <a:defRPr sz="1200">
        <a:latin typeface="Helvetica"/>
        <a:ea typeface="Helvetica"/>
        <a:cs typeface="Helvetica"/>
        <a:sym typeface="Helvetica"/>
      </a:defRPr>
    </a:lvl4pPr>
    <a:lvl5pPr indent="914400" defTabSz="457200">
      <a:defRPr sz="1200">
        <a:latin typeface="Helvetica"/>
        <a:ea typeface="Helvetica"/>
        <a:cs typeface="Helvetica"/>
        <a:sym typeface="Helvetica"/>
      </a:defRPr>
    </a:lvl5pPr>
    <a:lvl6pPr indent="1143000" defTabSz="457200">
      <a:defRPr sz="1200">
        <a:latin typeface="Helvetica"/>
        <a:ea typeface="Helvetica"/>
        <a:cs typeface="Helvetica"/>
        <a:sym typeface="Helvetica"/>
      </a:defRPr>
    </a:lvl6pPr>
    <a:lvl7pPr indent="1371600" defTabSz="457200">
      <a:defRPr sz="1200">
        <a:latin typeface="Helvetica"/>
        <a:ea typeface="Helvetica"/>
        <a:cs typeface="Helvetica"/>
        <a:sym typeface="Helvetica"/>
      </a:defRPr>
    </a:lvl7pPr>
    <a:lvl8pPr indent="1600200" defTabSz="457200">
      <a:defRPr sz="1200">
        <a:latin typeface="Helvetica"/>
        <a:ea typeface="Helvetica"/>
        <a:cs typeface="Helvetica"/>
        <a:sym typeface="Helvetica"/>
      </a:defRPr>
    </a:lvl8pPr>
    <a:lvl9pPr indent="1828800" defTabSz="457200">
      <a:defRPr sz="1200">
        <a:latin typeface="Helvetica"/>
        <a:ea typeface="Helvetica"/>
        <a:cs typeface="Helvetica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C8D8F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5" name="Shape 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Texte niveau 1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Texte niveau 2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Texte niveau 3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Texte niveau 4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Texte niveau 1</a:t>
            </a:r>
            <a:endParaRPr sz="3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Texte niveau 2</a:t>
            </a:r>
            <a:endParaRPr sz="3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Texte niveau 3</a:t>
            </a:r>
            <a:endParaRPr sz="3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Texte niveau 4</a:t>
            </a:r>
            <a:endParaRPr sz="3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Refle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Texte niveau 1</a:t>
            </a:r>
            <a:endParaRPr sz="3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Texte niveau 2</a:t>
            </a:r>
            <a:endParaRPr sz="3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Texte niveau 3</a:t>
            </a:r>
            <a:endParaRPr sz="3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Texte niveau 4</a:t>
            </a:r>
            <a:endParaRPr sz="3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</a:rPr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Texte niveau 1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Texte niveau 2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Texte niveau 3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Texte niveau 4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 -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Texte niveau 1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Texte niveau 2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Texte niveau 3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Texte niveau 4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 -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Texte niveau 1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Texte niveau 2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Texte niveau 3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Texte niveau 4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400"/>
              <a:t>Texte du titre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400"/>
              <a:t>Texte du titre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4200"/>
              <a:t>Texte niveau 1</a:t>
            </a:r>
            <a:endParaRPr sz="4200"/>
          </a:p>
          <a:p>
            <a:pPr lvl="1">
              <a:defRPr sz="1800"/>
            </a:pPr>
            <a:r>
              <a:rPr sz="4200"/>
              <a:t>Texte niveau 2</a:t>
            </a:r>
            <a:endParaRPr sz="4200"/>
          </a:p>
          <a:p>
            <a:pPr lvl="2">
              <a:defRPr sz="1800"/>
            </a:pPr>
            <a:r>
              <a:rPr sz="4200"/>
              <a:t>Texte niveau 3</a:t>
            </a:r>
            <a:endParaRPr sz="4200"/>
          </a:p>
          <a:p>
            <a:pPr lvl="3">
              <a:defRPr sz="1800"/>
            </a:pPr>
            <a:r>
              <a:rPr sz="4200"/>
              <a:t>Texte niveau 4</a:t>
            </a:r>
            <a:endParaRPr sz="4200"/>
          </a:p>
          <a:p>
            <a:pPr lvl="4">
              <a:defRPr sz="1800"/>
            </a:pPr>
            <a:r>
              <a:rPr sz="4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 sur 2 colonn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400"/>
              <a:t>Texte du titre</a:t>
            </a:r>
          </a:p>
        </p:txBody>
      </p:sp>
      <p:sp>
        <p:nvSpPr>
          <p:cNvPr id="47" name="Shape 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 numCol="2" spcCol="523240" anchor="t"/>
          <a:lstStyle>
            <a:lvl1pPr marL="812120" indent="-494620">
              <a:spcBef>
                <a:spcPts val="3800"/>
              </a:spcBef>
              <a:defRPr sz="3200">
                <a:solidFill>
                  <a:srgbClr val="000000"/>
                </a:solidFill>
              </a:defRPr>
            </a:lvl1pPr>
            <a:lvl2pPr marL="1256620" indent="-494620">
              <a:spcBef>
                <a:spcPts val="3800"/>
              </a:spcBef>
              <a:defRPr sz="3200">
                <a:solidFill>
                  <a:srgbClr val="000000"/>
                </a:solidFill>
              </a:defRPr>
            </a:lvl2pPr>
            <a:lvl3pPr marL="1701120" indent="-494620">
              <a:spcBef>
                <a:spcPts val="3800"/>
              </a:spcBef>
              <a:defRPr sz="3200">
                <a:solidFill>
                  <a:srgbClr val="000000"/>
                </a:solidFill>
              </a:defRPr>
            </a:lvl3pPr>
            <a:lvl4pPr marL="2145620" indent="-494620">
              <a:spcBef>
                <a:spcPts val="3800"/>
              </a:spcBef>
              <a:defRPr sz="3200">
                <a:solidFill>
                  <a:srgbClr val="000000"/>
                </a:solidFill>
              </a:defRPr>
            </a:lvl4pPr>
            <a:lvl5pPr marL="2590120" indent="-494620">
              <a:spcBef>
                <a:spcPts val="3800"/>
              </a:spcBef>
              <a:defRPr sz="3200"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c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>
            <a:lvl1pPr>
              <a:spcBef>
                <a:spcPts val="4800"/>
              </a:spcBef>
              <a:defRPr>
                <a:solidFill>
                  <a:srgbClr val="000000"/>
                </a:solidFill>
              </a:defRPr>
            </a:lvl1pPr>
            <a:lvl2pPr>
              <a:spcBef>
                <a:spcPts val="4800"/>
              </a:spcBef>
              <a:defRPr>
                <a:solidFill>
                  <a:srgbClr val="000000"/>
                </a:solidFill>
              </a:defRPr>
            </a:lvl2pPr>
            <a:lvl3pPr>
              <a:spcBef>
                <a:spcPts val="4800"/>
              </a:spcBef>
              <a:defRPr>
                <a:solidFill>
                  <a:srgbClr val="000000"/>
                </a:solidFill>
              </a:defRPr>
            </a:lvl3pPr>
            <a:lvl4pPr>
              <a:spcBef>
                <a:spcPts val="4800"/>
              </a:spcBef>
              <a:defRPr>
                <a:solidFill>
                  <a:srgbClr val="000000"/>
                </a:solidFill>
              </a:defRPr>
            </a:lvl4pPr>
            <a:lvl5pPr>
              <a:spcBef>
                <a:spcPts val="4800"/>
              </a:spcBef>
              <a:defRPr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4200"/>
              <a:t>Texte niveau 1</a:t>
            </a:r>
            <a:endParaRPr sz="4200"/>
          </a:p>
          <a:p>
            <a:pPr lvl="1">
              <a:defRPr sz="1800"/>
            </a:pPr>
            <a:r>
              <a:rPr sz="4200"/>
              <a:t>Texte niveau 2</a:t>
            </a:r>
            <a:endParaRPr sz="4200"/>
          </a:p>
          <a:p>
            <a:pPr lvl="2">
              <a:defRPr sz="1800"/>
            </a:pPr>
            <a:r>
              <a:rPr sz="4200"/>
              <a:t>Texte niveau 3</a:t>
            </a:r>
            <a:endParaRPr sz="4200"/>
          </a:p>
          <a:p>
            <a:pPr lvl="3">
              <a:defRPr sz="1800"/>
            </a:pPr>
            <a:r>
              <a:rPr sz="4200"/>
              <a:t>Texte niveau 4</a:t>
            </a:r>
            <a:endParaRPr sz="4200"/>
          </a:p>
          <a:p>
            <a:pPr lvl="4">
              <a:defRPr sz="1800"/>
            </a:pPr>
            <a:r>
              <a:rPr sz="4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Texte niveau 1</a:t>
            </a:r>
            <a:endParaRPr sz="4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Texte niveau 2</a:t>
            </a:r>
            <a:endParaRPr sz="4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Texte niveau 3</a:t>
            </a:r>
            <a:endParaRPr sz="4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Texte niveau 4</a:t>
            </a:r>
            <a:endParaRPr sz="4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Hau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4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Centré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4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4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Reflet horizontal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4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7000"/>
              <a:t>Texte du titre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3400"/>
              <a:t>Texte niveau 1</a:t>
            </a:r>
            <a:endParaRPr sz="3400"/>
          </a:p>
          <a:p>
            <a:pPr lvl="1">
              <a:defRPr sz="1800"/>
            </a:pPr>
            <a:r>
              <a:rPr sz="3400"/>
              <a:t>Texte niveau 2</a:t>
            </a:r>
            <a:endParaRPr sz="3400"/>
          </a:p>
          <a:p>
            <a:pPr lvl="2">
              <a:defRPr sz="1800"/>
            </a:pPr>
            <a:r>
              <a:rPr sz="3400"/>
              <a:t>Texte niveau 3</a:t>
            </a:r>
            <a:endParaRPr sz="3400"/>
          </a:p>
          <a:p>
            <a:pPr lvl="3">
              <a:defRPr sz="1800"/>
            </a:pPr>
            <a:r>
              <a:rPr sz="3400"/>
              <a:t>Texte niveau 4</a:t>
            </a:r>
            <a:endParaRPr sz="3400"/>
          </a:p>
          <a:p>
            <a:pPr lvl="4">
              <a:defRPr sz="1800"/>
            </a:pPr>
            <a:r>
              <a:rPr sz="34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Reflet vertical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7000"/>
              <a:t>Texte du titre</a:t>
            </a:r>
          </a:p>
        </p:txBody>
      </p:sp>
      <p:sp>
        <p:nvSpPr>
          <p:cNvPr id="64" name="Shape 64"/>
          <p:cNvSpPr/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3400"/>
              <a:t>Texte niveau 1</a:t>
            </a:r>
            <a:endParaRPr sz="3400"/>
          </a:p>
          <a:p>
            <a:pPr lvl="1">
              <a:defRPr sz="1800"/>
            </a:pPr>
            <a:r>
              <a:rPr sz="3400"/>
              <a:t>Texte niveau 2</a:t>
            </a:r>
            <a:endParaRPr sz="3400"/>
          </a:p>
          <a:p>
            <a:pPr lvl="2">
              <a:defRPr sz="1800"/>
            </a:pPr>
            <a:r>
              <a:rPr sz="3400"/>
              <a:t>Texte niveau 3</a:t>
            </a:r>
            <a:endParaRPr sz="3400"/>
          </a:p>
          <a:p>
            <a:pPr lvl="3">
              <a:defRPr sz="1800"/>
            </a:pPr>
            <a:r>
              <a:rPr sz="3400"/>
              <a:t>Texte niveau 4</a:t>
            </a:r>
            <a:endParaRPr sz="3400"/>
          </a:p>
          <a:p>
            <a:pPr lvl="4">
              <a:defRPr sz="1800"/>
            </a:pPr>
            <a:r>
              <a:rPr sz="34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400"/>
              <a:t>Texte du titre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>
                <a:solidFill>
                  <a:srgbClr val="000000"/>
                </a:solidFill>
              </a:defRPr>
            </a:lvl1pPr>
            <a:lvl2pPr marL="1256620" indent="-494620">
              <a:spcBef>
                <a:spcPts val="3800"/>
              </a:spcBef>
              <a:defRPr sz="3200">
                <a:solidFill>
                  <a:srgbClr val="000000"/>
                </a:solidFill>
              </a:defRPr>
            </a:lvl2pPr>
            <a:lvl3pPr marL="1701120" indent="-494620">
              <a:spcBef>
                <a:spcPts val="3800"/>
              </a:spcBef>
              <a:defRPr sz="3200">
                <a:solidFill>
                  <a:srgbClr val="000000"/>
                </a:solidFill>
              </a:defRPr>
            </a:lvl3pPr>
            <a:lvl4pPr marL="2145620" indent="-494620">
              <a:spcBef>
                <a:spcPts val="3800"/>
              </a:spcBef>
              <a:defRPr sz="3200">
                <a:solidFill>
                  <a:srgbClr val="000000"/>
                </a:solidFill>
              </a:defRPr>
            </a:lvl4pPr>
            <a:lvl5pPr marL="2590120" indent="-494620">
              <a:spcBef>
                <a:spcPts val="3800"/>
              </a:spcBef>
              <a:defRPr sz="3200"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 - Gauch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400"/>
              <a:t>Texte du titre</a:t>
            </a:r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>
                <a:solidFill>
                  <a:srgbClr val="000000"/>
                </a:solidFill>
              </a:defRPr>
            </a:lvl1pPr>
            <a:lvl2pPr marL="1256620" indent="-494620">
              <a:spcBef>
                <a:spcPts val="3800"/>
              </a:spcBef>
              <a:defRPr sz="3200">
                <a:solidFill>
                  <a:srgbClr val="000000"/>
                </a:solidFill>
              </a:defRPr>
            </a:lvl2pPr>
            <a:lvl3pPr marL="1701120" indent="-494620">
              <a:spcBef>
                <a:spcPts val="3800"/>
              </a:spcBef>
              <a:defRPr sz="3200">
                <a:solidFill>
                  <a:srgbClr val="000000"/>
                </a:solidFill>
              </a:defRPr>
            </a:lvl3pPr>
            <a:lvl4pPr marL="2145620" indent="-494620">
              <a:spcBef>
                <a:spcPts val="3800"/>
              </a:spcBef>
              <a:defRPr sz="3200">
                <a:solidFill>
                  <a:srgbClr val="000000"/>
                </a:solidFill>
              </a:defRPr>
            </a:lvl4pPr>
            <a:lvl5pPr marL="2590120" indent="-494620">
              <a:spcBef>
                <a:spcPts val="3800"/>
              </a:spcBef>
              <a:defRPr sz="3200"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 - Droit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400"/>
              <a:t>Texte du titre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>
                <a:solidFill>
                  <a:srgbClr val="000000"/>
                </a:solidFill>
              </a:defRPr>
            </a:lvl1pPr>
            <a:lvl2pPr marL="1256620" indent="-494620">
              <a:spcBef>
                <a:spcPts val="3800"/>
              </a:spcBef>
              <a:defRPr sz="3200">
                <a:solidFill>
                  <a:srgbClr val="000000"/>
                </a:solidFill>
              </a:defRPr>
            </a:lvl2pPr>
            <a:lvl3pPr marL="1701120" indent="-494620">
              <a:spcBef>
                <a:spcPts val="3800"/>
              </a:spcBef>
              <a:defRPr sz="3200">
                <a:solidFill>
                  <a:srgbClr val="000000"/>
                </a:solidFill>
              </a:defRPr>
            </a:lvl3pPr>
            <a:lvl4pPr marL="2145620" indent="-494620">
              <a:spcBef>
                <a:spcPts val="3800"/>
              </a:spcBef>
              <a:defRPr sz="3200">
                <a:solidFill>
                  <a:srgbClr val="000000"/>
                </a:solidFill>
              </a:defRPr>
            </a:lvl4pPr>
            <a:lvl5pPr marL="2590120" indent="-494620">
              <a:spcBef>
                <a:spcPts val="3800"/>
              </a:spcBef>
              <a:defRPr sz="3200"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 sur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Texte niveau 1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Texte niveau 2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Texte niveau 3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Texte niveau 4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>
            <a:lvl1pPr>
              <a:spcBef>
                <a:spcPts val="4800"/>
              </a:spcBef>
            </a:lvl1pPr>
            <a:lvl2pPr>
              <a:spcBef>
                <a:spcPts val="4800"/>
              </a:spcBef>
            </a:lvl2pPr>
            <a:lvl3pPr>
              <a:spcBef>
                <a:spcPts val="4800"/>
              </a:spcBef>
            </a:lvl3pPr>
            <a:lvl4pPr>
              <a:spcBef>
                <a:spcPts val="4800"/>
              </a:spcBef>
            </a:lvl4pPr>
            <a:lvl5pPr>
              <a:spcBef>
                <a:spcPts val="4800"/>
              </a:spcBef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Texte niveau 1</a:t>
            </a:r>
            <a:endParaRPr sz="4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Texte niveau 2</a:t>
            </a:r>
            <a:endParaRPr sz="4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Texte niveau 3</a:t>
            </a:r>
            <a:endParaRPr sz="4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Texte niveau 4</a:t>
            </a:r>
            <a:endParaRPr sz="4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Refle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Texte niveau 1</a:t>
            </a:r>
            <a:endParaRPr sz="4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Texte niveau 2</a:t>
            </a:r>
            <a:endParaRPr sz="4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Texte niveau 3</a:t>
            </a:r>
            <a:endParaRPr sz="4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Texte niveau 4</a:t>
            </a:r>
            <a:endParaRPr sz="4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Texte niveau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transition spd="med" advClick="1"/>
  <p:txStyles>
    <p:titleStyle>
      <a:lvl1pPr algn="ctr" defTabSz="584200">
        <a:defRPr sz="8400">
          <a:solidFill>
            <a:srgbClr val="FFFFFF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 sz="8400">
          <a:solidFill>
            <a:srgbClr val="FFFFFF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 sz="8400">
          <a:solidFill>
            <a:srgbClr val="FFFFFF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 sz="8400">
          <a:solidFill>
            <a:srgbClr val="FFFFFF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 sz="8400">
          <a:solidFill>
            <a:srgbClr val="FFFFFF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 sz="8400">
          <a:solidFill>
            <a:srgbClr val="FFFFFF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 sz="8400">
          <a:solidFill>
            <a:srgbClr val="FFFFFF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 sz="8400">
          <a:solidFill>
            <a:srgbClr val="FFFFFF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 sz="8400">
          <a:solidFill>
            <a:srgbClr val="FFFFFF"/>
          </a:solidFill>
          <a:latin typeface="+mn-lt"/>
          <a:ea typeface="+mn-ea"/>
          <a:cs typeface="+mn-cs"/>
          <a:sym typeface="Gill Sans"/>
        </a:defRPr>
      </a:lvl9pPr>
    </p:titleStyle>
    <p:bodyStyle>
      <a:lvl1pPr marL="889000" indent="-571500" defTabSz="584200">
        <a:spcBef>
          <a:spcPts val="2400"/>
        </a:spcBef>
        <a:buSzPct val="171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/>
        </a:defRPr>
      </a:lvl1pPr>
      <a:lvl2pPr marL="1333500" indent="-571500" defTabSz="584200">
        <a:spcBef>
          <a:spcPts val="2400"/>
        </a:spcBef>
        <a:buSzPct val="171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/>
        </a:defRPr>
      </a:lvl2pPr>
      <a:lvl3pPr marL="1778000" indent="-571500" defTabSz="584200">
        <a:spcBef>
          <a:spcPts val="2400"/>
        </a:spcBef>
        <a:buSzPct val="171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/>
        </a:defRPr>
      </a:lvl3pPr>
      <a:lvl4pPr marL="2222500" indent="-571500" defTabSz="584200">
        <a:spcBef>
          <a:spcPts val="2400"/>
        </a:spcBef>
        <a:buSzPct val="171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/>
        </a:defRPr>
      </a:lvl4pPr>
      <a:lvl5pPr marL="2667000" indent="-571500" defTabSz="584200">
        <a:spcBef>
          <a:spcPts val="2400"/>
        </a:spcBef>
        <a:buSzPct val="171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/>
        </a:defRPr>
      </a:lvl5pPr>
      <a:lvl6pPr marL="3022600" indent="-571500" defTabSz="584200">
        <a:spcBef>
          <a:spcPts val="2400"/>
        </a:spcBef>
        <a:buSzPct val="171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/>
        </a:defRPr>
      </a:lvl6pPr>
      <a:lvl7pPr marL="3378200" indent="-571500" defTabSz="584200">
        <a:spcBef>
          <a:spcPts val="2400"/>
        </a:spcBef>
        <a:buSzPct val="171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/>
        </a:defRPr>
      </a:lvl7pPr>
      <a:lvl8pPr marL="3733800" indent="-571500" defTabSz="584200">
        <a:spcBef>
          <a:spcPts val="2400"/>
        </a:spcBef>
        <a:buSzPct val="171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/>
        </a:defRPr>
      </a:lvl8pPr>
      <a:lvl9pPr marL="4089400" indent="-571500" defTabSz="584200">
        <a:spcBef>
          <a:spcPts val="2400"/>
        </a:spcBef>
        <a:buSzPct val="171000"/>
        <a:buChar char="•"/>
        <a:defRPr sz="4200">
          <a:solidFill>
            <a:srgbClr val="FFFFFF"/>
          </a:solidFill>
          <a:latin typeface="+mn-lt"/>
          <a:ea typeface="+mn-ea"/>
          <a:cs typeface="+mn-cs"/>
          <a:sym typeface="Gill Sans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1217072" y="4508500"/>
            <a:ext cx="10561701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42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Monarchie constitutionnelle (3 septembre 1791)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457200" y="7226300"/>
            <a:ext cx="12077700" cy="2374900"/>
          </a:xfrm>
          <a:prstGeom prst="roundRect">
            <a:avLst>
              <a:gd name="adj" fmla="val 8021"/>
            </a:avLst>
          </a:prstGeom>
          <a:gradFill>
            <a:gsLst>
              <a:gs pos="0">
                <a:srgbClr val="FFFFFF"/>
              </a:gs>
              <a:gs pos="100000">
                <a:srgbClr val="58596B"/>
              </a:gs>
            </a:gsLst>
            <a:lin ang="5400000"/>
          </a:gra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 defTabSz="584200">
              <a:defRPr sz="1800"/>
            </a:pPr>
            <a:endParaRPr sz="40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  <a:p>
            <a:pPr lvl="0" algn="ctr" defTabSz="584200">
              <a:defRPr sz="1800"/>
            </a:pPr>
            <a:endParaRPr sz="40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  <a:p>
            <a:pPr lvl="0" algn="ctr" defTabSz="584200">
              <a:defRPr sz="1800"/>
            </a:pPr>
            <a:r>
              <a: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Population Masculine de plus de 21 ans (7 millions)</a:t>
            </a:r>
          </a:p>
        </p:txBody>
      </p:sp>
      <p:sp>
        <p:nvSpPr>
          <p:cNvPr id="80" name="Shape 80"/>
          <p:cNvSpPr/>
          <p:nvPr/>
        </p:nvSpPr>
        <p:spPr>
          <a:xfrm>
            <a:off x="114300" y="50800"/>
            <a:ext cx="3695700" cy="3797300"/>
          </a:xfrm>
          <a:prstGeom prst="rect">
            <a:avLst/>
          </a:prstGeom>
          <a:gradFill>
            <a:gsLst>
              <a:gs pos="0">
                <a:srgbClr val="0096FF"/>
              </a:gs>
              <a:gs pos="100000">
                <a:srgbClr val="58596B"/>
              </a:gs>
            </a:gsLst>
            <a:lin ang="5400000"/>
          </a:gradFill>
          <a:ln w="25400" cap="rnd">
            <a:solidFill>
              <a:srgbClr val="FFFFFF"/>
            </a:solidFill>
            <a:custDash>
              <a:ds d="100000" sp="200000"/>
            </a:custDash>
            <a:miter lim="400000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 algn="ctr" defTabSz="58420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</a:p>
        </p:txBody>
      </p:sp>
      <p:sp>
        <p:nvSpPr>
          <p:cNvPr id="81" name="Shape 81"/>
          <p:cNvSpPr/>
          <p:nvPr/>
        </p:nvSpPr>
        <p:spPr>
          <a:xfrm>
            <a:off x="457200" y="901700"/>
            <a:ext cx="2717800" cy="546100"/>
          </a:xfrm>
          <a:prstGeom prst="roundRect">
            <a:avLst>
              <a:gd name="adj" fmla="val 34884"/>
            </a:avLst>
          </a:prstGeom>
          <a:solidFill>
            <a:srgbClr val="0433FF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 defTabSz="584200">
              <a:def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rPr>
              <a:t>Le Roi des Français</a:t>
            </a:r>
          </a:p>
        </p:txBody>
      </p:sp>
      <p:sp>
        <p:nvSpPr>
          <p:cNvPr id="82" name="Shape 82"/>
          <p:cNvSpPr/>
          <p:nvPr/>
        </p:nvSpPr>
        <p:spPr>
          <a:xfrm>
            <a:off x="4064000" y="50800"/>
            <a:ext cx="4140200" cy="3797300"/>
          </a:xfrm>
          <a:prstGeom prst="rect">
            <a:avLst/>
          </a:prstGeom>
          <a:gradFill>
            <a:gsLst>
              <a:gs pos="0">
                <a:srgbClr val="FF7E79">
                  <a:alpha val="94000"/>
                </a:srgbClr>
              </a:gs>
              <a:gs pos="100000">
                <a:srgbClr val="58596B">
                  <a:alpha val="94000"/>
                </a:srgbClr>
              </a:gs>
            </a:gsLst>
            <a:lin ang="5400000"/>
          </a:gradFill>
          <a:ln w="25400" cap="rnd">
            <a:solidFill>
              <a:srgbClr val="FFFFFF">
                <a:alpha val="94000"/>
              </a:srgbClr>
            </a:solidFill>
            <a:custDash>
              <a:ds d="100000" sp="200000"/>
            </a:custDash>
            <a:miter lim="400000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 algn="ctr" defTabSz="58420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</a:p>
        </p:txBody>
      </p:sp>
      <p:sp>
        <p:nvSpPr>
          <p:cNvPr id="83" name="Shape 83"/>
          <p:cNvSpPr/>
          <p:nvPr/>
        </p:nvSpPr>
        <p:spPr>
          <a:xfrm>
            <a:off x="8458200" y="50800"/>
            <a:ext cx="3695700" cy="3797300"/>
          </a:xfrm>
          <a:prstGeom prst="rect">
            <a:avLst/>
          </a:prstGeom>
          <a:gradFill>
            <a:gsLst>
              <a:gs pos="0">
                <a:srgbClr val="73FA79">
                  <a:alpha val="94000"/>
                </a:srgbClr>
              </a:gs>
              <a:gs pos="100000">
                <a:srgbClr val="58596B">
                  <a:alpha val="94000"/>
                </a:srgbClr>
              </a:gs>
            </a:gsLst>
            <a:lin ang="5400000"/>
          </a:gradFill>
          <a:ln w="25400" cap="rnd">
            <a:solidFill>
              <a:srgbClr val="FFFFFF">
                <a:alpha val="94000"/>
              </a:srgbClr>
            </a:solidFill>
            <a:custDash>
              <a:ds d="100000" sp="200000"/>
            </a:custDash>
            <a:miter lim="400000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 algn="ctr" defTabSz="58420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</a:p>
        </p:txBody>
      </p:sp>
      <p:sp>
        <p:nvSpPr>
          <p:cNvPr id="84" name="Shape 84"/>
          <p:cNvSpPr/>
          <p:nvPr/>
        </p:nvSpPr>
        <p:spPr>
          <a:xfrm>
            <a:off x="5152826" y="177799"/>
            <a:ext cx="1953593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42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4200"/>
              <a:t>Législatif</a:t>
            </a:r>
          </a:p>
        </p:txBody>
      </p:sp>
      <p:sp>
        <p:nvSpPr>
          <p:cNvPr id="85" name="Shape 85"/>
          <p:cNvSpPr/>
          <p:nvPr/>
        </p:nvSpPr>
        <p:spPr>
          <a:xfrm>
            <a:off x="972101" y="177800"/>
            <a:ext cx="1831443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42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4200"/>
              <a:t>Exécutif</a:t>
            </a:r>
          </a:p>
        </p:txBody>
      </p:sp>
      <p:sp>
        <p:nvSpPr>
          <p:cNvPr id="86" name="Shape 86"/>
          <p:cNvSpPr/>
          <p:nvPr/>
        </p:nvSpPr>
        <p:spPr>
          <a:xfrm>
            <a:off x="9302142" y="177800"/>
            <a:ext cx="2043709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42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4200"/>
              <a:t>Judiciaire</a:t>
            </a:r>
          </a:p>
        </p:txBody>
      </p:sp>
      <p:sp>
        <p:nvSpPr>
          <p:cNvPr id="87" name="Shape 87"/>
          <p:cNvSpPr/>
          <p:nvPr/>
        </p:nvSpPr>
        <p:spPr>
          <a:xfrm>
            <a:off x="457200" y="2641600"/>
            <a:ext cx="2717800" cy="546100"/>
          </a:xfrm>
          <a:prstGeom prst="roundRect">
            <a:avLst>
              <a:gd name="adj" fmla="val 34884"/>
            </a:avLst>
          </a:prstGeom>
          <a:solidFill>
            <a:srgbClr val="0433FF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 defTabSz="584200">
              <a:def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rPr>
              <a:t>Les ministres</a:t>
            </a:r>
          </a:p>
        </p:txBody>
      </p:sp>
      <p:sp>
        <p:nvSpPr>
          <p:cNvPr id="88" name="Shape 88"/>
          <p:cNvSpPr/>
          <p:nvPr/>
        </p:nvSpPr>
        <p:spPr>
          <a:xfrm>
            <a:off x="4864100" y="901700"/>
            <a:ext cx="2527300" cy="2527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2600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 defTabSz="584200">
              <a:defRPr sz="1800"/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Assemblée nationale (2 ans) </a:t>
            </a:r>
            <a:r>
              <a:rPr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proposent, discutent, votent les lois</a:t>
            </a:r>
          </a:p>
        </p:txBody>
      </p:sp>
      <p:sp>
        <p:nvSpPr>
          <p:cNvPr id="89" name="Shape 89"/>
          <p:cNvSpPr/>
          <p:nvPr/>
        </p:nvSpPr>
        <p:spPr>
          <a:xfrm>
            <a:off x="9080500" y="812800"/>
            <a:ext cx="2171700" cy="228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73FA7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 defTabSz="584200">
              <a:def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rPr>
              <a:t>Les juges</a:t>
            </a:r>
          </a:p>
        </p:txBody>
      </p:sp>
      <p:sp>
        <p:nvSpPr>
          <p:cNvPr id="90" name="Shape 90"/>
          <p:cNvSpPr/>
          <p:nvPr/>
        </p:nvSpPr>
        <p:spPr>
          <a:xfrm>
            <a:off x="876300" y="7315200"/>
            <a:ext cx="11239500" cy="1460500"/>
          </a:xfrm>
          <a:prstGeom prst="roundRect">
            <a:avLst>
              <a:gd name="adj" fmla="val 13043"/>
            </a:avLst>
          </a:prstGeom>
          <a:gradFill>
            <a:gsLst>
              <a:gs pos="0">
                <a:srgbClr val="D6D6D6"/>
              </a:gs>
              <a:gs pos="100000">
                <a:srgbClr val="424242"/>
              </a:gs>
            </a:gsLst>
            <a:lin ang="5400000"/>
          </a:gra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 defTabSz="58420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rPr>
              <a:t>Citoyens Actifs (seuils, d’impôts ou de cens, soit 4 millions)Agé d’au moins 25 ans </a:t>
            </a:r>
          </a:p>
        </p:txBody>
      </p:sp>
      <p:sp>
        <p:nvSpPr>
          <p:cNvPr id="91" name="Shape 91"/>
          <p:cNvSpPr/>
          <p:nvPr/>
        </p:nvSpPr>
        <p:spPr>
          <a:xfrm>
            <a:off x="4572000" y="4267200"/>
            <a:ext cx="3111500" cy="1803400"/>
          </a:xfrm>
          <a:prstGeom prst="roundRect">
            <a:avLst>
              <a:gd name="adj" fmla="val 10563"/>
            </a:avLst>
          </a:prstGeom>
          <a:gradFill>
            <a:gsLst>
              <a:gs pos="0">
                <a:srgbClr val="FF2600"/>
              </a:gs>
              <a:gs pos="100000">
                <a:srgbClr val="58596B"/>
              </a:gs>
            </a:gsLst>
            <a:lin ang="5400000"/>
          </a:gra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 defTabSz="584200">
              <a:defRPr sz="1800"/>
            </a:pPr>
            <a:r>
              <a:rPr sz="25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50000 Electeurs</a:t>
            </a:r>
            <a:endParaRPr sz="25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  <a:p>
            <a:pPr lvl="0" algn="ctr" defTabSz="584200">
              <a:defRPr sz="1800"/>
            </a:pPr>
            <a:endParaRPr sz="25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  <a:p>
            <a:pPr lvl="0" algn="ctr" defTabSz="584200">
              <a:defRPr sz="1800"/>
            </a:pPr>
            <a:r>
              <a:rPr sz="25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(impôts= 10 jours de travail) </a:t>
            </a:r>
          </a:p>
        </p:txBody>
      </p:sp>
      <p:sp>
        <p:nvSpPr>
          <p:cNvPr id="92" name="Shape 92"/>
          <p:cNvSpPr/>
          <p:nvPr/>
        </p:nvSpPr>
        <p:spPr>
          <a:xfrm>
            <a:off x="6108700" y="5600700"/>
            <a:ext cx="52090" cy="1889820"/>
          </a:xfrm>
          <a:prstGeom prst="line">
            <a:avLst/>
          </a:prstGeom>
          <a:solidFill>
            <a:srgbClr val="FFD479">
              <a:alpha val="58999"/>
            </a:srgbClr>
          </a:solidFill>
          <a:ln w="279400">
            <a:solidFill>
              <a:srgbClr val="FFFFFF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3" name="Shape 93"/>
          <p:cNvSpPr/>
          <p:nvPr/>
        </p:nvSpPr>
        <p:spPr>
          <a:xfrm>
            <a:off x="6096000" y="2641600"/>
            <a:ext cx="52090" cy="1889820"/>
          </a:xfrm>
          <a:prstGeom prst="line">
            <a:avLst/>
          </a:prstGeom>
          <a:solidFill>
            <a:srgbClr val="FFD479">
              <a:alpha val="58999"/>
            </a:srgbClr>
          </a:solidFill>
          <a:ln w="279400">
            <a:solidFill>
              <a:srgbClr val="FFFFFF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4" name="Shape 94"/>
          <p:cNvSpPr/>
          <p:nvPr/>
        </p:nvSpPr>
        <p:spPr>
          <a:xfrm>
            <a:off x="10147300" y="2641600"/>
            <a:ext cx="98971" cy="4946949"/>
          </a:xfrm>
          <a:prstGeom prst="line">
            <a:avLst/>
          </a:prstGeom>
          <a:solidFill>
            <a:srgbClr val="FFD479">
              <a:alpha val="58999"/>
            </a:srgbClr>
          </a:solidFill>
          <a:ln w="279400">
            <a:solidFill>
              <a:srgbClr val="FFFFFF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5" name="Shape 95"/>
          <p:cNvSpPr/>
          <p:nvPr/>
        </p:nvSpPr>
        <p:spPr>
          <a:xfrm flipH="1" flipV="1">
            <a:off x="1389365" y="1449911"/>
            <a:ext cx="20335" cy="1369489"/>
          </a:xfrm>
          <a:prstGeom prst="line">
            <a:avLst/>
          </a:prstGeom>
          <a:solidFill>
            <a:srgbClr val="FFD479">
              <a:alpha val="58999"/>
            </a:srgbClr>
          </a:solidFill>
          <a:ln w="279400">
            <a:solidFill>
              <a:srgbClr val="FFFFFF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6" name="Shape 96"/>
          <p:cNvSpPr/>
          <p:nvPr/>
        </p:nvSpPr>
        <p:spPr>
          <a:xfrm flipH="1" flipV="1">
            <a:off x="3057525" y="1135905"/>
            <a:ext cx="2098676" cy="870998"/>
          </a:xfrm>
          <a:prstGeom prst="line">
            <a:avLst/>
          </a:prstGeom>
          <a:solidFill>
            <a:srgbClr val="FFD479">
              <a:alpha val="58999"/>
            </a:srgbClr>
          </a:solidFill>
          <a:ln w="279400">
            <a:solidFill>
              <a:srgbClr val="FFFFFF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7" name="Shape 97"/>
          <p:cNvSpPr/>
          <p:nvPr/>
        </p:nvSpPr>
        <p:spPr>
          <a:xfrm rot="1389642">
            <a:off x="2898936" y="1333500"/>
            <a:ext cx="2270374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18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/>
            <a:r>
              <a:t>Droit de veto suspensif</a:t>
            </a:r>
          </a:p>
        </p:txBody>
      </p:sp>
      <p:sp>
        <p:nvSpPr>
          <p:cNvPr id="98" name="Shape 98"/>
          <p:cNvSpPr/>
          <p:nvPr/>
        </p:nvSpPr>
        <p:spPr>
          <a:xfrm>
            <a:off x="335756" y="1955800"/>
            <a:ext cx="2621534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18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/>
            <a:r>
              <a:t>nomme, révoque librement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9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9" grpId="6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presetClass="entr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16" presetID="23" grpId="1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presetClass="entr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presetClass="entr" presetSubtype="16" presetID="23" grpId="16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presetClass="entr" presetSubtype="16" presetID="23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presetClass="entr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presetClass="entr" presetSubtype="16" presetID="23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presetClass="entr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6" grpId="7"/>
      <p:bldP build="whole" bldLvl="1" animBg="1" rev="0" advAuto="0" spid="96" grpId="17"/>
      <p:bldP build="whole" bldLvl="1" animBg="1" rev="0" advAuto="0" spid="91" grpId="10"/>
      <p:bldP build="whole" bldLvl="1" animBg="1" rev="0" advAuto="0" spid="84" grpId="5"/>
      <p:bldP build="whole" bldLvl="1" animBg="1" rev="0" advAuto="0" spid="80" grpId="2"/>
      <p:bldP build="whole" bldLvl="1" animBg="1" rev="0" advAuto="0" spid="89" grpId="20"/>
      <p:bldP build="whole" bldLvl="1" animBg="1" rev="0" advAuto="0" spid="92" grpId="9"/>
      <p:bldP build="whole" bldLvl="1" animBg="1" rev="0" advAuto="0" spid="90" grpId="8"/>
      <p:bldP build="whole" bldLvl="1" animBg="1" rev="0" advAuto="0" spid="81" grpId="13"/>
      <p:bldP build="whole" bldLvl="1" animBg="1" rev="0" advAuto="0" spid="82" grpId="4"/>
      <p:bldP build="whole" bldLvl="1" animBg="1" rev="0" advAuto="0" spid="83" grpId="6"/>
      <p:bldP build="whole" bldLvl="1" animBg="1" rev="0" advAuto="0" spid="88" grpId="12"/>
      <p:bldP build="whole" bldLvl="1" animBg="1" rev="0" advAuto="0" spid="85" grpId="3"/>
      <p:bldP build="whole" bldLvl="1" animBg="1" rev="0" advAuto="0" spid="79" grpId="1"/>
      <p:bldP build="whole" bldLvl="1" animBg="1" rev="0" advAuto="0" spid="98" grpId="15"/>
      <p:bldP build="whole" bldLvl="1" animBg="1" rev="0" advAuto="0" spid="97" grpId="18"/>
      <p:bldP build="whole" bldLvl="1" animBg="1" rev="0" advAuto="0" spid="93" grpId="11"/>
      <p:bldP build="whole" bldLvl="1" animBg="1" rev="0" advAuto="0" spid="95" grpId="14"/>
      <p:bldP build="whole" bldLvl="1" animBg="1" rev="0" advAuto="0" spid="87" grpId="16"/>
      <p:bldP build="whole" bldLvl="1" animBg="1" rev="0" advAuto="0" spid="94" grpId="19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2502259" y="4508500"/>
            <a:ext cx="7991327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42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Constitution de l’an I (24 juin 1793) </a:t>
            </a:r>
          </a:p>
        </p:txBody>
      </p:sp>
      <p:sp>
        <p:nvSpPr>
          <p:cNvPr id="101" name="Shape 101"/>
          <p:cNvSpPr/>
          <p:nvPr/>
        </p:nvSpPr>
        <p:spPr>
          <a:xfrm>
            <a:off x="4743946" y="609600"/>
            <a:ext cx="3507954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42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Ière République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457200" y="7226300"/>
            <a:ext cx="12077700" cy="2374900"/>
          </a:xfrm>
          <a:prstGeom prst="roundRect">
            <a:avLst>
              <a:gd name="adj" fmla="val 8021"/>
            </a:avLst>
          </a:prstGeom>
          <a:gradFill>
            <a:gsLst>
              <a:gs pos="0">
                <a:srgbClr val="FFFFFF"/>
              </a:gs>
              <a:gs pos="100000">
                <a:srgbClr val="58596B"/>
              </a:gs>
            </a:gsLst>
            <a:lin ang="5400000"/>
          </a:gra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 defTabSz="58420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rPr>
              <a:t>Population Masculine de plus de 21 ans (7 millions)</a:t>
            </a:r>
          </a:p>
        </p:txBody>
      </p:sp>
      <p:sp>
        <p:nvSpPr>
          <p:cNvPr id="104" name="Shape 104"/>
          <p:cNvSpPr/>
          <p:nvPr/>
        </p:nvSpPr>
        <p:spPr>
          <a:xfrm>
            <a:off x="114300" y="50800"/>
            <a:ext cx="3695700" cy="3797300"/>
          </a:xfrm>
          <a:prstGeom prst="rect">
            <a:avLst/>
          </a:prstGeom>
          <a:gradFill>
            <a:gsLst>
              <a:gs pos="0">
                <a:srgbClr val="0096FF"/>
              </a:gs>
              <a:gs pos="100000">
                <a:srgbClr val="58596B"/>
              </a:gs>
            </a:gsLst>
            <a:lin ang="5400000"/>
          </a:gradFill>
          <a:ln w="25400" cap="rnd">
            <a:solidFill>
              <a:srgbClr val="FFFFFF"/>
            </a:solidFill>
            <a:custDash>
              <a:ds d="100000" sp="200000"/>
            </a:custDash>
            <a:miter lim="400000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 algn="ctr" defTabSz="58420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</a:p>
        </p:txBody>
      </p:sp>
      <p:sp>
        <p:nvSpPr>
          <p:cNvPr id="105" name="Shape 105"/>
          <p:cNvSpPr/>
          <p:nvPr/>
        </p:nvSpPr>
        <p:spPr>
          <a:xfrm>
            <a:off x="457200" y="901700"/>
            <a:ext cx="2717800" cy="1003300"/>
          </a:xfrm>
          <a:prstGeom prst="roundRect">
            <a:avLst>
              <a:gd name="adj" fmla="val 18987"/>
            </a:avLst>
          </a:prstGeom>
          <a:solidFill>
            <a:srgbClr val="0433FF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 defTabSz="584200">
              <a:defRPr sz="1800"/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Conseil exécutif</a:t>
            </a:r>
            <a:endParaRPr sz="22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  <a:p>
            <a:pPr lvl="0" algn="ctr" defTabSz="584200">
              <a:defRPr sz="1800"/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24 membres)</a:t>
            </a:r>
          </a:p>
        </p:txBody>
      </p:sp>
      <p:sp>
        <p:nvSpPr>
          <p:cNvPr id="106" name="Shape 106"/>
          <p:cNvSpPr/>
          <p:nvPr/>
        </p:nvSpPr>
        <p:spPr>
          <a:xfrm>
            <a:off x="4064000" y="50800"/>
            <a:ext cx="4140200" cy="3797300"/>
          </a:xfrm>
          <a:prstGeom prst="rect">
            <a:avLst/>
          </a:prstGeom>
          <a:gradFill>
            <a:gsLst>
              <a:gs pos="0">
                <a:srgbClr val="FF7E79">
                  <a:alpha val="94000"/>
                </a:srgbClr>
              </a:gs>
              <a:gs pos="100000">
                <a:srgbClr val="58596B">
                  <a:alpha val="94000"/>
                </a:srgbClr>
              </a:gs>
            </a:gsLst>
            <a:lin ang="5400000"/>
          </a:gradFill>
          <a:ln w="25400" cap="rnd">
            <a:solidFill>
              <a:srgbClr val="FFFFFF">
                <a:alpha val="94000"/>
              </a:srgbClr>
            </a:solidFill>
            <a:custDash>
              <a:ds d="100000" sp="200000"/>
            </a:custDash>
            <a:miter lim="400000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 algn="ctr" defTabSz="58420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</a:p>
        </p:txBody>
      </p:sp>
      <p:sp>
        <p:nvSpPr>
          <p:cNvPr id="107" name="Shape 107"/>
          <p:cNvSpPr/>
          <p:nvPr/>
        </p:nvSpPr>
        <p:spPr>
          <a:xfrm>
            <a:off x="8458200" y="50800"/>
            <a:ext cx="3695700" cy="3797300"/>
          </a:xfrm>
          <a:prstGeom prst="rect">
            <a:avLst/>
          </a:prstGeom>
          <a:gradFill>
            <a:gsLst>
              <a:gs pos="0">
                <a:srgbClr val="73FA79">
                  <a:alpha val="94000"/>
                </a:srgbClr>
              </a:gs>
              <a:gs pos="100000">
                <a:srgbClr val="58596B">
                  <a:alpha val="94000"/>
                </a:srgbClr>
              </a:gs>
            </a:gsLst>
            <a:lin ang="5400000"/>
          </a:gradFill>
          <a:ln w="25400" cap="rnd">
            <a:solidFill>
              <a:srgbClr val="FFFFFF">
                <a:alpha val="94000"/>
              </a:srgbClr>
            </a:solidFill>
            <a:custDash>
              <a:ds d="100000" sp="200000"/>
            </a:custDash>
            <a:miter lim="400000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 algn="ctr" defTabSz="58420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</a:p>
        </p:txBody>
      </p:sp>
      <p:sp>
        <p:nvSpPr>
          <p:cNvPr id="108" name="Shape 108"/>
          <p:cNvSpPr/>
          <p:nvPr/>
        </p:nvSpPr>
        <p:spPr>
          <a:xfrm>
            <a:off x="5152826" y="177799"/>
            <a:ext cx="1953593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42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4200"/>
              <a:t>Législatif</a:t>
            </a:r>
          </a:p>
        </p:txBody>
      </p:sp>
      <p:sp>
        <p:nvSpPr>
          <p:cNvPr id="109" name="Shape 109"/>
          <p:cNvSpPr/>
          <p:nvPr/>
        </p:nvSpPr>
        <p:spPr>
          <a:xfrm>
            <a:off x="972101" y="177800"/>
            <a:ext cx="1831443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42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4200"/>
              <a:t>Exécutif</a:t>
            </a:r>
          </a:p>
        </p:txBody>
      </p:sp>
      <p:sp>
        <p:nvSpPr>
          <p:cNvPr id="110" name="Shape 110"/>
          <p:cNvSpPr/>
          <p:nvPr/>
        </p:nvSpPr>
        <p:spPr>
          <a:xfrm>
            <a:off x="9302142" y="177800"/>
            <a:ext cx="2043709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42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4200"/>
              <a:t>Judiciaire</a:t>
            </a:r>
          </a:p>
        </p:txBody>
      </p:sp>
      <p:sp>
        <p:nvSpPr>
          <p:cNvPr id="111" name="Shape 111"/>
          <p:cNvSpPr/>
          <p:nvPr/>
        </p:nvSpPr>
        <p:spPr>
          <a:xfrm>
            <a:off x="4864100" y="901700"/>
            <a:ext cx="2527300" cy="2527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2600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 defTabSz="584200">
              <a:defRPr sz="1800"/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La Convention:</a:t>
            </a:r>
            <a:endParaRPr sz="22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  <a:p>
            <a:pPr lvl="0" algn="ctr" defTabSz="584200">
              <a:defRPr sz="1800"/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Assemblée nationale (2 ans) </a:t>
            </a:r>
            <a:r>
              <a:rPr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proposent, discutent, votent les lois</a:t>
            </a:r>
          </a:p>
        </p:txBody>
      </p:sp>
      <p:sp>
        <p:nvSpPr>
          <p:cNvPr id="112" name="Shape 112"/>
          <p:cNvSpPr/>
          <p:nvPr/>
        </p:nvSpPr>
        <p:spPr>
          <a:xfrm>
            <a:off x="9080500" y="812800"/>
            <a:ext cx="2171700" cy="228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73FA7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 defTabSz="584200">
              <a:def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rPr>
              <a:t>Les juges</a:t>
            </a:r>
          </a:p>
        </p:txBody>
      </p:sp>
      <p:sp>
        <p:nvSpPr>
          <p:cNvPr id="113" name="Shape 113"/>
          <p:cNvSpPr/>
          <p:nvPr/>
        </p:nvSpPr>
        <p:spPr>
          <a:xfrm>
            <a:off x="6119514" y="2920999"/>
            <a:ext cx="41276" cy="4569521"/>
          </a:xfrm>
          <a:prstGeom prst="line">
            <a:avLst/>
          </a:prstGeom>
          <a:solidFill>
            <a:srgbClr val="FFD479">
              <a:alpha val="58999"/>
            </a:srgbClr>
          </a:solidFill>
          <a:ln w="279400">
            <a:solidFill>
              <a:srgbClr val="FFFFFF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14" name="Shape 114"/>
          <p:cNvSpPr/>
          <p:nvPr/>
        </p:nvSpPr>
        <p:spPr>
          <a:xfrm>
            <a:off x="10147300" y="2641600"/>
            <a:ext cx="98971" cy="4946949"/>
          </a:xfrm>
          <a:prstGeom prst="line">
            <a:avLst/>
          </a:prstGeom>
          <a:solidFill>
            <a:srgbClr val="FFD479">
              <a:alpha val="58999"/>
            </a:srgbClr>
          </a:solidFill>
          <a:ln w="279400">
            <a:solidFill>
              <a:srgbClr val="FFFFFF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15" name="Shape 115"/>
          <p:cNvSpPr/>
          <p:nvPr/>
        </p:nvSpPr>
        <p:spPr>
          <a:xfrm>
            <a:off x="2962919" y="1297086"/>
            <a:ext cx="2051299" cy="572692"/>
          </a:xfrm>
          <a:prstGeom prst="line">
            <a:avLst/>
          </a:prstGeom>
          <a:solidFill>
            <a:srgbClr val="FFD479">
              <a:alpha val="58999"/>
            </a:srgbClr>
          </a:solidFill>
          <a:ln w="279400">
            <a:solidFill>
              <a:srgbClr val="FFFFFF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9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9" grpId="6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16" presetID="23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presetClass="entr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16" presetID="23" grpId="1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presetClass="entr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4" grpId="12"/>
      <p:bldP build="whole" bldLvl="1" animBg="1" rev="0" advAuto="0" spid="112" grpId="13"/>
      <p:bldP build="whole" bldLvl="1" animBg="1" rev="0" advAuto="0" spid="108" grpId="5"/>
      <p:bldP build="whole" bldLvl="1" animBg="1" rev="0" advAuto="0" spid="113" grpId="8"/>
      <p:bldP build="whole" bldLvl="1" animBg="1" rev="0" advAuto="0" spid="106" grpId="4"/>
      <p:bldP build="whole" bldLvl="1" animBg="1" rev="0" advAuto="0" spid="111" grpId="9"/>
      <p:bldP build="whole" bldLvl="1" animBg="1" rev="0" advAuto="0" spid="107" grpId="6"/>
      <p:bldP build="whole" bldLvl="1" animBg="1" rev="0" advAuto="0" spid="103" grpId="1"/>
      <p:bldP build="whole" bldLvl="1" animBg="1" rev="0" advAuto="0" spid="110" grpId="7"/>
      <p:bldP build="whole" bldLvl="1" animBg="1" rev="0" advAuto="0" spid="115" grpId="10"/>
      <p:bldP build="whole" bldLvl="1" animBg="1" rev="0" advAuto="0" spid="109" grpId="3"/>
      <p:bldP build="whole" bldLvl="1" animBg="1" rev="0" advAuto="0" spid="104" grpId="2"/>
      <p:bldP build="whole" bldLvl="1" animBg="1" rev="0" advAuto="0" spid="105" grpId="1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2878608" y="4508500"/>
            <a:ext cx="7238629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42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Directoire: Consitution de l’an III</a:t>
            </a:r>
          </a:p>
        </p:txBody>
      </p:sp>
      <p:sp>
        <p:nvSpPr>
          <p:cNvPr id="118" name="Shape 118"/>
          <p:cNvSpPr/>
          <p:nvPr/>
        </p:nvSpPr>
        <p:spPr>
          <a:xfrm>
            <a:off x="4743946" y="609600"/>
            <a:ext cx="3507954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42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Ière République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457200" y="7226300"/>
            <a:ext cx="12077700" cy="2298700"/>
          </a:xfrm>
          <a:prstGeom prst="roundRect">
            <a:avLst>
              <a:gd name="adj" fmla="val 8287"/>
            </a:avLst>
          </a:prstGeom>
          <a:gradFill>
            <a:gsLst>
              <a:gs pos="0">
                <a:srgbClr val="FFFFFF"/>
              </a:gs>
              <a:gs pos="100000">
                <a:srgbClr val="58596B"/>
              </a:gs>
            </a:gsLst>
            <a:lin ang="5400000"/>
          </a:gra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 defTabSz="584200">
              <a:defRPr sz="1800"/>
            </a:pPr>
            <a:endParaRPr sz="40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  <a:p>
            <a:pPr lvl="0" algn="ctr" defTabSz="584200">
              <a:defRPr sz="1800"/>
            </a:pPr>
            <a:endParaRPr sz="40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  <a:p>
            <a:pPr lvl="0" algn="ctr" defTabSz="584200">
              <a:defRPr sz="1800"/>
            </a:pPr>
            <a:r>
              <a: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Population Masculine de plus de 21 ans (7 millions)</a:t>
            </a:r>
          </a:p>
        </p:txBody>
      </p:sp>
      <p:sp>
        <p:nvSpPr>
          <p:cNvPr id="121" name="Shape 121"/>
          <p:cNvSpPr/>
          <p:nvPr/>
        </p:nvSpPr>
        <p:spPr>
          <a:xfrm>
            <a:off x="114300" y="50800"/>
            <a:ext cx="3695700" cy="3797300"/>
          </a:xfrm>
          <a:prstGeom prst="rect">
            <a:avLst/>
          </a:prstGeom>
          <a:gradFill>
            <a:gsLst>
              <a:gs pos="0">
                <a:srgbClr val="0096FF"/>
              </a:gs>
              <a:gs pos="100000">
                <a:srgbClr val="58596B"/>
              </a:gs>
            </a:gsLst>
            <a:lin ang="5400000"/>
          </a:gradFill>
          <a:ln w="25400" cap="rnd">
            <a:solidFill>
              <a:srgbClr val="FFFFFF"/>
            </a:solidFill>
            <a:custDash>
              <a:ds d="100000" sp="200000"/>
            </a:custDash>
            <a:miter lim="400000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 algn="ctr" defTabSz="58420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</a:p>
        </p:txBody>
      </p:sp>
      <p:sp>
        <p:nvSpPr>
          <p:cNvPr id="122" name="Shape 122"/>
          <p:cNvSpPr/>
          <p:nvPr/>
        </p:nvSpPr>
        <p:spPr>
          <a:xfrm>
            <a:off x="457200" y="901700"/>
            <a:ext cx="2806700" cy="1371600"/>
          </a:xfrm>
          <a:prstGeom prst="roundRect">
            <a:avLst>
              <a:gd name="adj" fmla="val 13889"/>
            </a:avLst>
          </a:prstGeom>
          <a:solidFill>
            <a:srgbClr val="0433FF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 defTabSz="584200">
              <a:defRPr sz="1800"/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5 Directeurs</a:t>
            </a:r>
            <a:endParaRPr sz="22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  <a:p>
            <a:pPr lvl="0" algn="ctr" defTabSz="584200">
              <a:defRPr sz="1800"/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décisions prises à la majorité</a:t>
            </a:r>
          </a:p>
        </p:txBody>
      </p:sp>
      <p:sp>
        <p:nvSpPr>
          <p:cNvPr id="123" name="Shape 123"/>
          <p:cNvSpPr/>
          <p:nvPr/>
        </p:nvSpPr>
        <p:spPr>
          <a:xfrm>
            <a:off x="3835400" y="50800"/>
            <a:ext cx="5080000" cy="3797300"/>
          </a:xfrm>
          <a:prstGeom prst="rect">
            <a:avLst/>
          </a:prstGeom>
          <a:gradFill>
            <a:gsLst>
              <a:gs pos="0">
                <a:srgbClr val="FF7E79">
                  <a:alpha val="94000"/>
                </a:srgbClr>
              </a:gs>
              <a:gs pos="100000">
                <a:srgbClr val="58596B">
                  <a:alpha val="94000"/>
                </a:srgbClr>
              </a:gs>
            </a:gsLst>
            <a:lin ang="5400000"/>
          </a:gradFill>
          <a:ln w="25400" cap="rnd">
            <a:solidFill>
              <a:srgbClr val="FFFFFF">
                <a:alpha val="94000"/>
              </a:srgbClr>
            </a:solidFill>
            <a:custDash>
              <a:ds d="100000" sp="200000"/>
            </a:custDash>
            <a:miter lim="400000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 algn="ctr" defTabSz="58420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</a:p>
        </p:txBody>
      </p:sp>
      <p:sp>
        <p:nvSpPr>
          <p:cNvPr id="124" name="Shape 124"/>
          <p:cNvSpPr/>
          <p:nvPr/>
        </p:nvSpPr>
        <p:spPr>
          <a:xfrm>
            <a:off x="9017000" y="50800"/>
            <a:ext cx="3695700" cy="3797300"/>
          </a:xfrm>
          <a:prstGeom prst="rect">
            <a:avLst/>
          </a:prstGeom>
          <a:gradFill>
            <a:gsLst>
              <a:gs pos="0">
                <a:srgbClr val="73FA79">
                  <a:alpha val="94000"/>
                </a:srgbClr>
              </a:gs>
              <a:gs pos="100000">
                <a:srgbClr val="58596B">
                  <a:alpha val="94000"/>
                </a:srgbClr>
              </a:gs>
            </a:gsLst>
            <a:lin ang="5400000"/>
          </a:gradFill>
          <a:ln w="25400" cap="rnd">
            <a:solidFill>
              <a:srgbClr val="FFFFFF">
                <a:alpha val="94000"/>
              </a:srgbClr>
            </a:solidFill>
            <a:custDash>
              <a:ds d="100000" sp="200000"/>
            </a:custDash>
            <a:miter lim="400000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 algn="ctr" defTabSz="58420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</a:p>
        </p:txBody>
      </p:sp>
      <p:sp>
        <p:nvSpPr>
          <p:cNvPr id="125" name="Shape 125"/>
          <p:cNvSpPr/>
          <p:nvPr/>
        </p:nvSpPr>
        <p:spPr>
          <a:xfrm>
            <a:off x="5152826" y="177799"/>
            <a:ext cx="1953593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42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4200"/>
              <a:t>Législatif</a:t>
            </a:r>
          </a:p>
        </p:txBody>
      </p:sp>
      <p:sp>
        <p:nvSpPr>
          <p:cNvPr id="126" name="Shape 126"/>
          <p:cNvSpPr/>
          <p:nvPr/>
        </p:nvSpPr>
        <p:spPr>
          <a:xfrm>
            <a:off x="972101" y="177800"/>
            <a:ext cx="1831443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42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4200"/>
              <a:t>Exécutif</a:t>
            </a:r>
          </a:p>
        </p:txBody>
      </p:sp>
      <p:sp>
        <p:nvSpPr>
          <p:cNvPr id="127" name="Shape 127"/>
          <p:cNvSpPr/>
          <p:nvPr/>
        </p:nvSpPr>
        <p:spPr>
          <a:xfrm>
            <a:off x="10026042" y="177800"/>
            <a:ext cx="2043709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42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4200"/>
              <a:t>Judiciaire</a:t>
            </a:r>
          </a:p>
        </p:txBody>
      </p:sp>
      <p:sp>
        <p:nvSpPr>
          <p:cNvPr id="128" name="Shape 128"/>
          <p:cNvSpPr/>
          <p:nvPr/>
        </p:nvSpPr>
        <p:spPr>
          <a:xfrm>
            <a:off x="6654800" y="1066799"/>
            <a:ext cx="2171701" cy="213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2600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 defTabSz="584200">
              <a:defRPr sz="1800"/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Conseil des Cinq-Cents</a:t>
            </a:r>
            <a:endParaRPr sz="22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  <a:p>
            <a:pPr lvl="0" algn="ctr" defTabSz="584200">
              <a:defRPr sz="1800"/>
            </a:pPr>
            <a:r>
              <a:rPr sz="1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Proposent, discutent votent les lois </a:t>
            </a:r>
            <a:endParaRPr sz="16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  <a:p>
            <a:pPr lvl="0" algn="ctr" defTabSz="584200">
              <a:defRPr sz="1800"/>
            </a:pPr>
            <a:r>
              <a:rPr sz="1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(1ère lecture</a:t>
            </a:r>
          </a:p>
        </p:txBody>
      </p:sp>
      <p:sp>
        <p:nvSpPr>
          <p:cNvPr id="129" name="Shape 129"/>
          <p:cNvSpPr/>
          <p:nvPr/>
        </p:nvSpPr>
        <p:spPr>
          <a:xfrm>
            <a:off x="9893300" y="812800"/>
            <a:ext cx="2171700" cy="228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73FA7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 defTabSz="584200">
              <a:def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rPr>
              <a:t>Les juges</a:t>
            </a:r>
          </a:p>
        </p:txBody>
      </p:sp>
      <p:sp>
        <p:nvSpPr>
          <p:cNvPr id="130" name="Shape 130"/>
          <p:cNvSpPr/>
          <p:nvPr/>
        </p:nvSpPr>
        <p:spPr>
          <a:xfrm>
            <a:off x="876300" y="7315200"/>
            <a:ext cx="11239500" cy="1371600"/>
          </a:xfrm>
          <a:prstGeom prst="roundRect">
            <a:avLst>
              <a:gd name="adj" fmla="val 13889"/>
            </a:avLst>
          </a:prstGeom>
          <a:gradFill>
            <a:gsLst>
              <a:gs pos="0">
                <a:srgbClr val="D6D6D6"/>
              </a:gs>
              <a:gs pos="100000">
                <a:srgbClr val="424242"/>
              </a:gs>
            </a:gsLst>
            <a:lin ang="5400000"/>
          </a:gra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 defTabSz="58420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rPr>
              <a:t>Citoyens Actifs (seuils, d’impôts ou de cens) 25 ans et +</a:t>
            </a:r>
          </a:p>
        </p:txBody>
      </p:sp>
      <p:sp>
        <p:nvSpPr>
          <p:cNvPr id="131" name="Shape 131"/>
          <p:cNvSpPr/>
          <p:nvPr/>
        </p:nvSpPr>
        <p:spPr>
          <a:xfrm>
            <a:off x="5284390" y="3187700"/>
            <a:ext cx="38200" cy="4302820"/>
          </a:xfrm>
          <a:prstGeom prst="line">
            <a:avLst/>
          </a:prstGeom>
          <a:solidFill>
            <a:srgbClr val="FFD479">
              <a:alpha val="58999"/>
            </a:srgbClr>
          </a:solidFill>
          <a:ln w="279400">
            <a:solidFill>
              <a:srgbClr val="FFFFFF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32" name="Shape 132"/>
          <p:cNvSpPr/>
          <p:nvPr/>
        </p:nvSpPr>
        <p:spPr>
          <a:xfrm>
            <a:off x="10807700" y="2641600"/>
            <a:ext cx="98971" cy="4946949"/>
          </a:xfrm>
          <a:prstGeom prst="line">
            <a:avLst/>
          </a:prstGeom>
          <a:solidFill>
            <a:srgbClr val="FFD479">
              <a:alpha val="58999"/>
            </a:srgbClr>
          </a:solidFill>
          <a:ln w="279400">
            <a:solidFill>
              <a:srgbClr val="FFFFFF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33" name="Shape 133"/>
          <p:cNvSpPr/>
          <p:nvPr/>
        </p:nvSpPr>
        <p:spPr>
          <a:xfrm>
            <a:off x="3255019" y="1144686"/>
            <a:ext cx="1705888" cy="550144"/>
          </a:xfrm>
          <a:prstGeom prst="line">
            <a:avLst/>
          </a:prstGeom>
          <a:solidFill>
            <a:srgbClr val="FFD479">
              <a:alpha val="58999"/>
            </a:srgbClr>
          </a:solidFill>
          <a:ln w="279400">
            <a:solidFill>
              <a:srgbClr val="FFFFFF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34" name="Shape 134"/>
          <p:cNvSpPr/>
          <p:nvPr/>
        </p:nvSpPr>
        <p:spPr>
          <a:xfrm>
            <a:off x="4203700" y="1066799"/>
            <a:ext cx="2171701" cy="213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2600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 defTabSz="584200">
              <a:defRPr sz="1800"/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Conseil des Anciens </a:t>
            </a:r>
            <a:endParaRPr sz="22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  <a:p>
            <a:pPr lvl="0" algn="ctr" defTabSz="584200">
              <a:defRPr sz="1800"/>
            </a:pPr>
            <a:r>
              <a:rPr sz="1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250 membres de 40 ans et +</a:t>
            </a:r>
            <a:endParaRPr sz="16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  <a:p>
            <a:pPr lvl="0" algn="ctr" defTabSz="584200">
              <a:defRPr sz="1800"/>
            </a:pPr>
            <a:r>
              <a:rPr sz="1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2eme lecture</a:t>
            </a:r>
          </a:p>
        </p:txBody>
      </p:sp>
      <p:sp>
        <p:nvSpPr>
          <p:cNvPr id="135" name="Shape 135"/>
          <p:cNvSpPr/>
          <p:nvPr/>
        </p:nvSpPr>
        <p:spPr>
          <a:xfrm>
            <a:off x="7810500" y="3187700"/>
            <a:ext cx="38199" cy="4302820"/>
          </a:xfrm>
          <a:prstGeom prst="line">
            <a:avLst/>
          </a:prstGeom>
          <a:solidFill>
            <a:srgbClr val="FFD479">
              <a:alpha val="58999"/>
            </a:srgbClr>
          </a:solidFill>
          <a:ln w="279400">
            <a:solidFill>
              <a:srgbClr val="FFFFFF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9" grpId="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9" grpId="5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9" grpId="7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presetClass="entr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presetClass="entr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presetClass="entr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nodeType="clickEffect" presetClass="entr" presetSubtype="16" presetID="23" grpId="1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clickEffect" presetClass="entr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after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6" grpId="4"/>
      <p:bldP build="whole" bldLvl="1" animBg="1" rev="0" advAuto="0" spid="121" grpId="3"/>
      <p:bldP build="whole" bldLvl="1" animBg="1" rev="0" advAuto="0" spid="131" grpId="11"/>
      <p:bldP build="whole" bldLvl="1" animBg="1" rev="0" advAuto="0" spid="135" grpId="10"/>
      <p:bldP build="whole" bldLvl="1" animBg="1" rev="0" advAuto="0" spid="133" grpId="12"/>
      <p:bldP build="whole" bldLvl="1" animBg="1" rev="0" advAuto="0" spid="134" grpId="9"/>
      <p:bldP build="whole" bldLvl="1" animBg="1" rev="0" advAuto="0" spid="125" grpId="6"/>
      <p:bldP build="whole" bldLvl="1" animBg="1" rev="0" advAuto="0" spid="122" grpId="13"/>
      <p:bldP build="whole" bldLvl="1" animBg="1" rev="0" advAuto="0" spid="130" grpId="2"/>
      <p:bldP build="whole" bldLvl="1" animBg="1" rev="0" advAuto="0" spid="132" grpId="14"/>
      <p:bldP build="whole" bldLvl="1" animBg="1" rev="0" advAuto="0" spid="127" grpId="16"/>
      <p:bldP build="whole" bldLvl="1" animBg="1" rev="0" advAuto="0" spid="129" grpId="15"/>
      <p:bldP build="whole" bldLvl="1" animBg="1" rev="0" advAuto="0" spid="123" grpId="5"/>
      <p:bldP build="whole" bldLvl="1" animBg="1" rev="0" advAuto="0" spid="124" grpId="7"/>
      <p:bldP build="whole" bldLvl="1" animBg="1" rev="0" advAuto="0" spid="120" grpId="1"/>
      <p:bldP build="whole" bldLvl="1" animBg="1" rev="0" advAuto="0" spid="128" grpId="8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5474375" y="4152900"/>
            <a:ext cx="2047095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42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Consulat</a:t>
            </a:r>
          </a:p>
        </p:txBody>
      </p:sp>
      <p:sp>
        <p:nvSpPr>
          <p:cNvPr id="138" name="Shape 138"/>
          <p:cNvSpPr/>
          <p:nvPr/>
        </p:nvSpPr>
        <p:spPr>
          <a:xfrm>
            <a:off x="4743946" y="609600"/>
            <a:ext cx="3507954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42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Ière République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457200" y="7226300"/>
            <a:ext cx="12077700" cy="2374900"/>
          </a:xfrm>
          <a:prstGeom prst="roundRect">
            <a:avLst>
              <a:gd name="adj" fmla="val 8021"/>
            </a:avLst>
          </a:prstGeom>
          <a:gradFill>
            <a:gsLst>
              <a:gs pos="0">
                <a:srgbClr val="FFFFFF"/>
              </a:gs>
              <a:gs pos="100000">
                <a:srgbClr val="58596B"/>
              </a:gs>
            </a:gsLst>
            <a:lin ang="5400000"/>
          </a:gra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 defTabSz="58420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rPr>
              <a:t>Population Masculine de plus de 21 ans (7 millions)</a:t>
            </a:r>
          </a:p>
        </p:txBody>
      </p:sp>
      <p:sp>
        <p:nvSpPr>
          <p:cNvPr id="141" name="Shape 141"/>
          <p:cNvSpPr/>
          <p:nvPr/>
        </p:nvSpPr>
        <p:spPr>
          <a:xfrm>
            <a:off x="114300" y="50800"/>
            <a:ext cx="3695700" cy="3797300"/>
          </a:xfrm>
          <a:prstGeom prst="rect">
            <a:avLst/>
          </a:prstGeom>
          <a:gradFill>
            <a:gsLst>
              <a:gs pos="0">
                <a:srgbClr val="0096FF"/>
              </a:gs>
              <a:gs pos="100000">
                <a:srgbClr val="58596B"/>
              </a:gs>
            </a:gsLst>
            <a:lin ang="5400000"/>
          </a:gradFill>
          <a:ln w="25400" cap="rnd">
            <a:solidFill>
              <a:srgbClr val="FFFFFF"/>
            </a:solidFill>
            <a:custDash>
              <a:ds d="100000" sp="200000"/>
            </a:custDash>
            <a:miter lim="400000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 algn="ctr" defTabSz="58420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</a:p>
        </p:txBody>
      </p:sp>
      <p:sp>
        <p:nvSpPr>
          <p:cNvPr id="142" name="Shape 142"/>
          <p:cNvSpPr/>
          <p:nvPr/>
        </p:nvSpPr>
        <p:spPr>
          <a:xfrm>
            <a:off x="3835400" y="50800"/>
            <a:ext cx="6083300" cy="4279900"/>
          </a:xfrm>
          <a:prstGeom prst="rect">
            <a:avLst/>
          </a:prstGeom>
          <a:gradFill>
            <a:gsLst>
              <a:gs pos="0">
                <a:srgbClr val="FF7E79">
                  <a:alpha val="94000"/>
                </a:srgbClr>
              </a:gs>
              <a:gs pos="100000">
                <a:srgbClr val="58596B">
                  <a:alpha val="94000"/>
                </a:srgbClr>
              </a:gs>
            </a:gsLst>
            <a:lin ang="5400000"/>
          </a:gradFill>
          <a:ln w="25400" cap="rnd">
            <a:solidFill>
              <a:srgbClr val="FFFFFF">
                <a:alpha val="94000"/>
              </a:srgbClr>
            </a:solidFill>
            <a:custDash>
              <a:ds d="100000" sp="200000"/>
            </a:custDash>
            <a:miter lim="400000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 algn="ctr" defTabSz="58420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</a:p>
        </p:txBody>
      </p:sp>
      <p:sp>
        <p:nvSpPr>
          <p:cNvPr id="143" name="Shape 143"/>
          <p:cNvSpPr/>
          <p:nvPr/>
        </p:nvSpPr>
        <p:spPr>
          <a:xfrm>
            <a:off x="9931400" y="50800"/>
            <a:ext cx="2933700" cy="3797300"/>
          </a:xfrm>
          <a:prstGeom prst="rect">
            <a:avLst/>
          </a:prstGeom>
          <a:gradFill>
            <a:gsLst>
              <a:gs pos="0">
                <a:srgbClr val="73FA79">
                  <a:alpha val="94000"/>
                </a:srgbClr>
              </a:gs>
              <a:gs pos="100000">
                <a:srgbClr val="58596B">
                  <a:alpha val="94000"/>
                </a:srgbClr>
              </a:gs>
            </a:gsLst>
            <a:lin ang="5400000"/>
          </a:gradFill>
          <a:ln w="25400" cap="rnd">
            <a:solidFill>
              <a:srgbClr val="FFFFFF">
                <a:alpha val="94000"/>
              </a:srgbClr>
            </a:solidFill>
            <a:custDash>
              <a:ds d="100000" sp="200000"/>
            </a:custDash>
            <a:miter lim="400000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 algn="ctr" defTabSz="58420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</a:p>
        </p:txBody>
      </p:sp>
      <p:sp>
        <p:nvSpPr>
          <p:cNvPr id="144" name="Shape 144"/>
          <p:cNvSpPr/>
          <p:nvPr/>
        </p:nvSpPr>
        <p:spPr>
          <a:xfrm>
            <a:off x="5851326" y="38099"/>
            <a:ext cx="1953593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42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4200"/>
              <a:t>Législatif</a:t>
            </a:r>
          </a:p>
        </p:txBody>
      </p:sp>
      <p:sp>
        <p:nvSpPr>
          <p:cNvPr id="145" name="Shape 145"/>
          <p:cNvSpPr/>
          <p:nvPr/>
        </p:nvSpPr>
        <p:spPr>
          <a:xfrm>
            <a:off x="972101" y="177800"/>
            <a:ext cx="1831443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42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4200"/>
              <a:t>Exécutif</a:t>
            </a:r>
          </a:p>
        </p:txBody>
      </p:sp>
      <p:sp>
        <p:nvSpPr>
          <p:cNvPr id="146" name="Shape 146"/>
          <p:cNvSpPr/>
          <p:nvPr/>
        </p:nvSpPr>
        <p:spPr>
          <a:xfrm>
            <a:off x="10381642" y="177800"/>
            <a:ext cx="2043709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42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4200"/>
              <a:t>Judiciaire</a:t>
            </a:r>
          </a:p>
        </p:txBody>
      </p:sp>
      <p:sp>
        <p:nvSpPr>
          <p:cNvPr id="147" name="Shape 147"/>
          <p:cNvSpPr/>
          <p:nvPr/>
        </p:nvSpPr>
        <p:spPr>
          <a:xfrm>
            <a:off x="241300" y="1219200"/>
            <a:ext cx="3365500" cy="2019300"/>
          </a:xfrm>
          <a:prstGeom prst="roundRect">
            <a:avLst>
              <a:gd name="adj" fmla="val 9434"/>
            </a:avLst>
          </a:prstGeom>
          <a:solidFill>
            <a:srgbClr val="0433FF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 defTabSz="584200">
              <a:defRPr sz="1800"/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2 Consuls à voix consultative</a:t>
            </a:r>
            <a:endParaRPr sz="22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  <a:p>
            <a:pPr lvl="0" algn="ctr" defTabSz="584200">
              <a:defRPr sz="1800"/>
            </a:pPr>
            <a:endParaRPr sz="22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  <a:p>
            <a:pPr lvl="0" algn="ctr" defTabSz="584200">
              <a:defRPr sz="1800"/>
            </a:pPr>
            <a:endParaRPr sz="22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7975600" y="901700"/>
            <a:ext cx="1879601" cy="1816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2600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 defTabSz="584200">
              <a:defRPr sz="1800"/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Tribunat</a:t>
            </a:r>
            <a:endParaRPr sz="22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  <a:p>
            <a:pPr lvl="0" algn="ctr" defTabSz="584200">
              <a:defRPr sz="1800"/>
            </a:pPr>
            <a:r>
              <a:rPr sz="1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 discutent les lois </a:t>
            </a:r>
            <a:endParaRPr sz="16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  <a:p>
            <a:pPr lvl="0" algn="ctr" defTabSz="584200">
              <a:defRPr sz="1800"/>
            </a:pPr>
            <a:r>
              <a:rPr sz="1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(1ère lecture</a:t>
            </a:r>
          </a:p>
        </p:txBody>
      </p:sp>
      <p:sp>
        <p:nvSpPr>
          <p:cNvPr id="149" name="Shape 149"/>
          <p:cNvSpPr/>
          <p:nvPr/>
        </p:nvSpPr>
        <p:spPr>
          <a:xfrm>
            <a:off x="10363200" y="812800"/>
            <a:ext cx="2171700" cy="228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73FA7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 defTabSz="584200">
              <a:def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rPr>
              <a:t>Les juges</a:t>
            </a:r>
          </a:p>
        </p:txBody>
      </p:sp>
      <p:sp>
        <p:nvSpPr>
          <p:cNvPr id="150" name="Shape 150"/>
          <p:cNvSpPr/>
          <p:nvPr/>
        </p:nvSpPr>
        <p:spPr>
          <a:xfrm>
            <a:off x="6718498" y="6045200"/>
            <a:ext cx="26492" cy="1178620"/>
          </a:xfrm>
          <a:prstGeom prst="line">
            <a:avLst/>
          </a:prstGeom>
          <a:solidFill>
            <a:srgbClr val="FFD479">
              <a:alpha val="58999"/>
            </a:srgbClr>
          </a:solidFill>
          <a:ln w="279400">
            <a:solidFill>
              <a:srgbClr val="FFFFFF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51" name="Shape 151"/>
          <p:cNvSpPr/>
          <p:nvPr/>
        </p:nvSpPr>
        <p:spPr>
          <a:xfrm flipH="1">
            <a:off x="9581881" y="2641600"/>
            <a:ext cx="1797320" cy="3052366"/>
          </a:xfrm>
          <a:prstGeom prst="line">
            <a:avLst/>
          </a:prstGeom>
          <a:solidFill>
            <a:srgbClr val="FFD479">
              <a:alpha val="58999"/>
            </a:srgbClr>
          </a:solidFill>
          <a:ln w="279400">
            <a:solidFill>
              <a:srgbClr val="FFFFFF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52" name="Shape 152"/>
          <p:cNvSpPr/>
          <p:nvPr/>
        </p:nvSpPr>
        <p:spPr>
          <a:xfrm>
            <a:off x="6070599" y="901700"/>
            <a:ext cx="1854202" cy="1816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2600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 defTabSz="584200">
              <a:defRPr sz="1800"/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Corps Législatif</a:t>
            </a:r>
            <a:endParaRPr sz="22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  <a:p>
            <a:pPr lvl="0" algn="ctr" defTabSz="584200">
              <a:defRPr sz="1800"/>
            </a:pPr>
            <a:r>
              <a:rPr sz="1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Votent les Lois</a:t>
            </a:r>
          </a:p>
        </p:txBody>
      </p:sp>
      <p:sp>
        <p:nvSpPr>
          <p:cNvPr id="153" name="Shape 153"/>
          <p:cNvSpPr/>
          <p:nvPr/>
        </p:nvSpPr>
        <p:spPr>
          <a:xfrm>
            <a:off x="304800" y="2489200"/>
            <a:ext cx="2717800" cy="546100"/>
          </a:xfrm>
          <a:prstGeom prst="roundRect">
            <a:avLst>
              <a:gd name="adj" fmla="val 34884"/>
            </a:avLst>
          </a:prstGeom>
          <a:solidFill>
            <a:srgbClr val="00549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 defTabSz="584200">
              <a:def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rPr>
              <a:t>Premier Consul</a:t>
            </a:r>
          </a:p>
        </p:txBody>
      </p:sp>
      <p:sp>
        <p:nvSpPr>
          <p:cNvPr id="154" name="Shape 154"/>
          <p:cNvSpPr/>
          <p:nvPr/>
        </p:nvSpPr>
        <p:spPr>
          <a:xfrm>
            <a:off x="3683000" y="5029200"/>
            <a:ext cx="6388100" cy="1270000"/>
          </a:xfrm>
          <a:prstGeom prst="roundRect">
            <a:avLst>
              <a:gd name="adj" fmla="val 15000"/>
            </a:avLst>
          </a:prstGeom>
          <a:blipFill>
            <a:blip r:embed="rId2"/>
          </a:blip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58420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rPr>
              <a:t>Listes de Candidats</a:t>
            </a:r>
          </a:p>
        </p:txBody>
      </p:sp>
      <p:sp>
        <p:nvSpPr>
          <p:cNvPr id="155" name="Shape 155"/>
          <p:cNvSpPr/>
          <p:nvPr/>
        </p:nvSpPr>
        <p:spPr>
          <a:xfrm>
            <a:off x="4051299" y="457200"/>
            <a:ext cx="1854202" cy="1816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2600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 defTabSz="584200">
              <a:defRPr sz="1800"/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Conseil d’Etat</a:t>
            </a:r>
            <a:endParaRPr sz="22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  <a:p>
            <a:pPr lvl="0" algn="ctr" defTabSz="584200">
              <a:defRPr sz="1800"/>
            </a:pPr>
            <a:r>
              <a:rPr sz="1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Rédige les lois</a:t>
            </a:r>
          </a:p>
        </p:txBody>
      </p:sp>
      <p:sp>
        <p:nvSpPr>
          <p:cNvPr id="156" name="Shape 156"/>
          <p:cNvSpPr/>
          <p:nvPr/>
        </p:nvSpPr>
        <p:spPr>
          <a:xfrm flipH="1">
            <a:off x="2684166" y="1816100"/>
            <a:ext cx="1763910" cy="943757"/>
          </a:xfrm>
          <a:prstGeom prst="line">
            <a:avLst/>
          </a:prstGeom>
          <a:solidFill>
            <a:srgbClr val="FFD479">
              <a:alpha val="58999"/>
            </a:srgbClr>
          </a:solidFill>
          <a:ln w="279400">
            <a:solidFill>
              <a:srgbClr val="FF2F92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57" name="Shape 157"/>
          <p:cNvSpPr/>
          <p:nvPr/>
        </p:nvSpPr>
        <p:spPr>
          <a:xfrm>
            <a:off x="1333996" y="5664200"/>
            <a:ext cx="37703" cy="1877120"/>
          </a:xfrm>
          <a:prstGeom prst="line">
            <a:avLst/>
          </a:prstGeom>
          <a:solidFill>
            <a:srgbClr val="FF2600">
              <a:alpha val="58999"/>
            </a:srgbClr>
          </a:solidFill>
          <a:ln w="279400">
            <a:solidFill>
              <a:srgbClr val="FF2600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58" name="Shape 158"/>
          <p:cNvSpPr/>
          <p:nvPr/>
        </p:nvSpPr>
        <p:spPr>
          <a:xfrm>
            <a:off x="584200" y="5219700"/>
            <a:ext cx="1270000" cy="546100"/>
          </a:xfrm>
          <a:prstGeom prst="rect">
            <a:avLst/>
          </a:prstGeom>
          <a:gradFill>
            <a:gsLst>
              <a:gs pos="0">
                <a:srgbClr val="FF2600"/>
              </a:gs>
              <a:gs pos="100000">
                <a:srgbClr val="58596B"/>
              </a:gs>
            </a:gsLst>
            <a:lin ang="5400000"/>
          </a:gra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 defTabSz="584200">
              <a:defRPr sz="17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17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rPr>
              <a:t>Plébiscite</a:t>
            </a:r>
          </a:p>
        </p:txBody>
      </p:sp>
      <p:sp>
        <p:nvSpPr>
          <p:cNvPr id="159" name="Shape 159"/>
          <p:cNvSpPr/>
          <p:nvPr/>
        </p:nvSpPr>
        <p:spPr>
          <a:xfrm flipH="1" flipV="1">
            <a:off x="1206500" y="2959100"/>
            <a:ext cx="27214" cy="2381747"/>
          </a:xfrm>
          <a:prstGeom prst="line">
            <a:avLst/>
          </a:prstGeom>
          <a:solidFill>
            <a:srgbClr val="FFD479">
              <a:alpha val="58999"/>
            </a:srgbClr>
          </a:solidFill>
          <a:ln w="279400">
            <a:solidFill>
              <a:srgbClr val="FF40FF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60" name="Shape 160"/>
          <p:cNvSpPr/>
          <p:nvPr/>
        </p:nvSpPr>
        <p:spPr>
          <a:xfrm rot="20139269">
            <a:off x="2836279" y="2171699"/>
            <a:ext cx="104140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584200">
              <a:defRPr sz="18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/>
            <a:r>
              <a:t>nomme</a:t>
            </a:r>
          </a:p>
        </p:txBody>
      </p:sp>
      <p:sp>
        <p:nvSpPr>
          <p:cNvPr id="161" name="Shape 161"/>
          <p:cNvSpPr/>
          <p:nvPr/>
        </p:nvSpPr>
        <p:spPr>
          <a:xfrm>
            <a:off x="943179" y="6540500"/>
            <a:ext cx="1025687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18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/>
            <a:r>
              <a:t>Approuve</a:t>
            </a:r>
          </a:p>
        </p:txBody>
      </p:sp>
      <p:sp>
        <p:nvSpPr>
          <p:cNvPr id="162" name="Shape 162"/>
          <p:cNvSpPr/>
          <p:nvPr/>
        </p:nvSpPr>
        <p:spPr>
          <a:xfrm>
            <a:off x="746751" y="3860800"/>
            <a:ext cx="954584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defRPr sz="18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/>
            <a:r>
              <a:t>Consulte</a:t>
            </a:r>
          </a:p>
        </p:txBody>
      </p:sp>
      <p:sp>
        <p:nvSpPr>
          <p:cNvPr id="163" name="Shape 163"/>
          <p:cNvSpPr/>
          <p:nvPr/>
        </p:nvSpPr>
        <p:spPr>
          <a:xfrm>
            <a:off x="4051299" y="2489200"/>
            <a:ext cx="1955801" cy="1854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2600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 defTabSz="584200">
              <a:defRPr sz="1800"/>
            </a:pPr>
            <a:r>
              <a:rPr sz="22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Sénat</a:t>
            </a:r>
            <a:endParaRPr sz="2200">
              <a:solidFill>
                <a:srgbClr val="FFFFFF"/>
              </a:solidFill>
              <a:effectLst>
                <a:outerShdw sx="100000" sy="100000" kx="0" ky="0" algn="b" rotWithShape="0" blurRad="38100" dist="12700" dir="5400000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  <a:sym typeface="Gill Sans"/>
            </a:endParaRPr>
          </a:p>
          <a:p>
            <a:pPr lvl="0" algn="ctr" defTabSz="584200">
              <a:defRPr sz="1800"/>
            </a:pPr>
            <a:r>
              <a:rPr sz="1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rPr>
              <a:t>Vérifie les lois, choisis les membres des deux assemblées parmi la liste</a:t>
            </a:r>
          </a:p>
        </p:txBody>
      </p:sp>
      <p:sp>
        <p:nvSpPr>
          <p:cNvPr id="164" name="Shape 164"/>
          <p:cNvSpPr/>
          <p:nvPr/>
        </p:nvSpPr>
        <p:spPr>
          <a:xfrm>
            <a:off x="7122068" y="2235200"/>
            <a:ext cx="596159" cy="2855991"/>
          </a:xfrm>
          <a:prstGeom prst="line">
            <a:avLst/>
          </a:prstGeom>
          <a:solidFill>
            <a:srgbClr val="FFD479">
              <a:alpha val="58999"/>
            </a:srgbClr>
          </a:solidFill>
          <a:ln w="279400">
            <a:solidFill>
              <a:srgbClr val="9437FF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65" name="Shape 165"/>
          <p:cNvSpPr/>
          <p:nvPr/>
        </p:nvSpPr>
        <p:spPr>
          <a:xfrm flipH="1" flipV="1">
            <a:off x="5872227" y="4062852"/>
            <a:ext cx="1811273" cy="1156849"/>
          </a:xfrm>
          <a:prstGeom prst="line">
            <a:avLst/>
          </a:prstGeom>
          <a:solidFill>
            <a:srgbClr val="FFD479">
              <a:alpha val="58999"/>
            </a:srgbClr>
          </a:solidFill>
          <a:ln w="279400">
            <a:solidFill>
              <a:srgbClr val="9437FF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66" name="Shape 166"/>
          <p:cNvSpPr/>
          <p:nvPr/>
        </p:nvSpPr>
        <p:spPr>
          <a:xfrm flipH="1">
            <a:off x="7721600" y="2363142"/>
            <a:ext cx="1291134" cy="2726903"/>
          </a:xfrm>
          <a:prstGeom prst="line">
            <a:avLst/>
          </a:prstGeom>
          <a:solidFill>
            <a:srgbClr val="FFD479">
              <a:alpha val="58999"/>
            </a:srgbClr>
          </a:solidFill>
          <a:ln w="279400">
            <a:solidFill>
              <a:srgbClr val="9437FF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67" name="Shape 167"/>
          <p:cNvSpPr/>
          <p:nvPr/>
        </p:nvSpPr>
        <p:spPr>
          <a:xfrm flipH="1" flipV="1">
            <a:off x="2692400" y="3037568"/>
            <a:ext cx="1525737" cy="523105"/>
          </a:xfrm>
          <a:prstGeom prst="line">
            <a:avLst/>
          </a:prstGeom>
          <a:solidFill>
            <a:srgbClr val="FFD479">
              <a:alpha val="58999"/>
            </a:srgbClr>
          </a:solidFill>
          <a:ln w="279400">
            <a:solidFill>
              <a:srgbClr val="FF2F92">
                <a:alpha val="58999"/>
              </a:srgbClr>
            </a:solidFill>
            <a:miter lim="400000"/>
            <a:headEnd type="stealth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68" name="Shape 168"/>
          <p:cNvSpPr/>
          <p:nvPr/>
        </p:nvSpPr>
        <p:spPr>
          <a:xfrm rot="1025004">
            <a:off x="2798768" y="3039523"/>
            <a:ext cx="104140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584200">
              <a:defRPr sz="18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/>
            <a:r>
              <a:t>nomme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9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9" grpId="6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presetClass="entr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presetClass="entr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presetClass="entr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presetClass="entr" presetSubtype="16" presetID="23" grpId="17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presetClass="entr" presetSubtype="16" presetID="23" grpId="18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presetClass="entr" presetSubtype="16" presetID="23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presetClass="entr" presetSubtype="16" presetID="23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presetClass="entr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presetClass="entr" presetSubtype="16" presetID="23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presetClass="entr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presetClass="entr" presetSubtype="16" presetID="23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presetClass="entr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presetClass="entr" presetSubtype="16" presetID="23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presetClass="entr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2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8" grpId="21"/>
      <p:bldP build="whole" bldLvl="1" animBg="1" rev="0" advAuto="0" spid="147" grpId="18"/>
      <p:bldP build="whole" bldLvl="1" animBg="1" rev="0" advAuto="0" spid="141" grpId="2"/>
      <p:bldP build="whole" bldLvl="1" animBg="1" rev="0" advAuto="0" spid="157" grpId="20"/>
      <p:bldP build="whole" bldLvl="1" animBg="1" rev="0" advAuto="0" spid="151" grpId="26"/>
      <p:bldP build="whole" bldLvl="1" animBg="1" rev="0" advAuto="0" spid="163" grpId="11"/>
      <p:bldP build="whole" bldLvl="1" animBg="1" rev="0" advAuto="0" spid="165" grpId="14"/>
      <p:bldP build="whole" bldLvl="1" animBg="1" rev="0" advAuto="0" spid="143" grpId="6"/>
      <p:bldP build="whole" bldLvl="1" animBg="1" rev="0" advAuto="0" spid="152" grpId="10"/>
      <p:bldP build="whole" bldLvl="1" animBg="1" rev="0" advAuto="0" spid="145" grpId="3"/>
      <p:bldP build="whole" bldLvl="1" animBg="1" rev="0" advAuto="0" spid="153" grpId="17"/>
      <p:bldP build="whole" bldLvl="1" animBg="1" rev="0" advAuto="0" spid="164" grpId="16"/>
      <p:bldP build="whole" bldLvl="1" animBg="1" rev="0" advAuto="0" spid="144" grpId="5"/>
      <p:bldP build="whole" bldLvl="1" animBg="1" rev="0" advAuto="0" spid="146" grpId="7"/>
      <p:bldP build="whole" bldLvl="1" animBg="1" rev="0" advAuto="0" spid="167" grpId="22"/>
      <p:bldP build="whole" bldLvl="1" animBg="1" rev="0" advAuto="0" spid="156" grpId="24"/>
      <p:bldP build="whole" bldLvl="1" animBg="1" rev="0" advAuto="0" spid="149" grpId="27"/>
      <p:bldP build="whole" bldLvl="1" animBg="1" rev="0" advAuto="0" spid="155" grpId="8"/>
      <p:bldP build="whole" bldLvl="1" animBg="1" rev="0" advAuto="0" spid="166" grpId="15"/>
      <p:bldP build="whole" bldLvl="1" animBg="1" rev="0" advAuto="0" spid="159" grpId="19"/>
      <p:bldP build="whole" bldLvl="1" animBg="1" rev="0" advAuto="0" spid="142" grpId="4"/>
      <p:bldP build="whole" bldLvl="1" animBg="1" rev="0" advAuto="0" spid="148" grpId="9"/>
      <p:bldP build="whole" bldLvl="1" animBg="1" rev="0" advAuto="0" spid="168" grpId="23"/>
      <p:bldP build="whole" bldLvl="1" animBg="1" rev="0" advAuto="0" spid="154" grpId="13"/>
      <p:bldP build="whole" bldLvl="1" animBg="1" rev="0" advAuto="0" spid="140" grpId="1"/>
      <p:bldP build="whole" bldLvl="1" animBg="1" rev="0" advAuto="0" spid="160" grpId="25"/>
      <p:bldP build="whole" bldLvl="1" animBg="1" rev="0" advAuto="0" spid="150" grpId="12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000000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