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1pPr>
    <a:lvl2pPr marL="0" marR="0" indent="3429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2pPr>
    <a:lvl3pPr marL="0" marR="0" indent="685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3pPr>
    <a:lvl4pPr marL="0" marR="0" indent="10287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4pPr>
    <a:lvl5pPr marL="0" marR="0" indent="1371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5pPr>
    <a:lvl6pPr marL="0" marR="0" indent="17145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6pPr>
    <a:lvl7pPr marL="0" marR="0" indent="2057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7pPr>
    <a:lvl8pPr marL="0" marR="0" indent="24003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8pPr>
    <a:lvl9pPr marL="0" marR="0" indent="2743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def" i="def">
        <a:font>
          <a:latin typeface="Chalkduster"/>
          <a:ea typeface="Chalkduster"/>
          <a:cs typeface="Chalkduster"/>
        </a:font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" name="Shape 11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25654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2070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type="pic" sz="quarter" idx="13"/>
          </p:nvPr>
        </p:nvSpPr>
        <p:spPr>
          <a:xfrm>
            <a:off x="7124700" y="3073400"/>
            <a:ext cx="4140200" cy="548640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89" name="Shape 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90" name="Shape 90"/>
          <p:cNvSpPr/>
          <p:nvPr>
            <p:ph type="body" sz="half" idx="1"/>
          </p:nvPr>
        </p:nvSpPr>
        <p:spPr>
          <a:xfrm>
            <a:off x="1270000" y="2946400"/>
            <a:ext cx="5105400" cy="5740400"/>
          </a:xfrm>
          <a:prstGeom prst="rect">
            <a:avLst/>
          </a:prstGeom>
        </p:spPr>
        <p:txBody>
          <a:bodyPr/>
          <a:lstStyle>
            <a:lvl1pPr marL="863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1pPr>
            <a:lvl2pPr marL="14099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2pPr>
            <a:lvl3pPr marL="19433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3pPr>
            <a:lvl4pPr marL="2514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4pPr>
            <a:lvl5pPr marL="30990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91" name="Shape 91"/>
          <p:cNvSpPr/>
          <p:nvPr>
            <p:ph type="sldNum" sz="quarter" idx="2"/>
          </p:nvPr>
        </p:nvSpPr>
        <p:spPr>
          <a:xfrm>
            <a:off x="6337301" y="9258300"/>
            <a:ext cx="329261" cy="390669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 -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99" name="Shape 99"/>
          <p:cNvSpPr/>
          <p:nvPr>
            <p:ph type="body" sz="half" idx="1"/>
          </p:nvPr>
        </p:nvSpPr>
        <p:spPr>
          <a:xfrm>
            <a:off x="1270000" y="2946400"/>
            <a:ext cx="5105400" cy="5740400"/>
          </a:xfrm>
          <a:prstGeom prst="rect">
            <a:avLst/>
          </a:prstGeom>
        </p:spPr>
        <p:txBody>
          <a:bodyPr/>
          <a:lstStyle>
            <a:lvl1pPr marL="863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1pPr>
            <a:lvl2pPr marL="14099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2pPr>
            <a:lvl3pPr marL="19433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3pPr>
            <a:lvl4pPr marL="2514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4pPr>
            <a:lvl5pPr marL="30990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00" name="Shape 10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 -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108" name="Shape 108"/>
          <p:cNvSpPr/>
          <p:nvPr>
            <p:ph type="body" sz="quarter" idx="1"/>
          </p:nvPr>
        </p:nvSpPr>
        <p:spPr>
          <a:xfrm>
            <a:off x="7607300" y="2946400"/>
            <a:ext cx="4127500" cy="5740400"/>
          </a:xfrm>
          <a:prstGeom prst="rect">
            <a:avLst/>
          </a:prstGeom>
        </p:spPr>
        <p:txBody>
          <a:bodyPr/>
          <a:lstStyle>
            <a:lvl1pPr marL="863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1pPr>
            <a:lvl2pPr marL="14099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2pPr>
            <a:lvl3pPr marL="19433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3pPr>
            <a:lvl4pPr marL="2514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4pPr>
            <a:lvl5pPr marL="30990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09" name="Shape 10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xfrm>
            <a:off x="1270000" y="2946400"/>
            <a:ext cx="10464800" cy="5740400"/>
          </a:xfrm>
          <a:prstGeom prst="rect">
            <a:avLst/>
          </a:prstGeom>
        </p:spPr>
        <p:txBody>
          <a:bodyPr/>
          <a:lstStyle>
            <a:lvl1pPr>
              <a:spcBef>
                <a:spcPts val="3000"/>
              </a:spcBef>
              <a:buBlip>
                <a:blip r:embed="rId2"/>
              </a:buBlip>
            </a:lvl1pPr>
            <a:lvl2pPr>
              <a:spcBef>
                <a:spcPts val="3000"/>
              </a:spcBef>
              <a:buBlip>
                <a:blip r:embed="rId2"/>
              </a:buBlip>
            </a:lvl2pPr>
            <a:lvl3pPr>
              <a:spcBef>
                <a:spcPts val="3000"/>
              </a:spcBef>
              <a:buBlip>
                <a:blip r:embed="rId2"/>
              </a:buBlip>
            </a:lvl3pPr>
            <a:lvl4pPr>
              <a:spcBef>
                <a:spcPts val="3000"/>
              </a:spcBef>
              <a:buBlip>
                <a:blip r:embed="rId2"/>
              </a:buBlip>
            </a:lvl4pPr>
            <a:lvl5pPr>
              <a:spcBef>
                <a:spcPts val="3000"/>
              </a:spcBef>
              <a:buBlip>
                <a:blip r:embed="rId2"/>
              </a:buBlip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 sur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30" name="Shape 30"/>
          <p:cNvSpPr/>
          <p:nvPr>
            <p:ph type="body" idx="1"/>
          </p:nvPr>
        </p:nvSpPr>
        <p:spPr>
          <a:xfrm>
            <a:off x="1270000" y="2946400"/>
            <a:ext cx="10464800" cy="5740400"/>
          </a:xfrm>
          <a:prstGeom prst="rect">
            <a:avLst/>
          </a:prstGeom>
        </p:spPr>
        <p:txBody>
          <a:bodyPr numCol="2" spcCol="523240" anchor="t"/>
          <a:lstStyle>
            <a:lvl1pPr marL="863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1pPr>
            <a:lvl2pPr marL="14099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2pPr>
            <a:lvl3pPr marL="19433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3pPr>
            <a:lvl4pPr marL="2514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4pPr>
            <a:lvl5pPr marL="30990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39" name="Shape 3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54" name="Shape 5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62" name="Shape 6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type="pic" sz="quarter" idx="13"/>
          </p:nvPr>
        </p:nvSpPr>
        <p:spPr>
          <a:xfrm>
            <a:off x="3771900" y="2673350"/>
            <a:ext cx="5461000" cy="412750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0" name="Shape 70"/>
          <p:cNvSpPr/>
          <p:nvPr>
            <p:ph type="title"/>
          </p:nvPr>
        </p:nvSpPr>
        <p:spPr>
          <a:xfrm>
            <a:off x="1270000" y="7366000"/>
            <a:ext cx="10464800" cy="1828800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71" name="Shape 7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pic" sz="quarter" idx="13"/>
          </p:nvPr>
        </p:nvSpPr>
        <p:spPr>
          <a:xfrm>
            <a:off x="7124700" y="2133600"/>
            <a:ext cx="4140200" cy="548640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9" name="Shape 79"/>
          <p:cNvSpPr/>
          <p:nvPr>
            <p:ph type="title"/>
          </p:nvPr>
        </p:nvSpPr>
        <p:spPr>
          <a:xfrm>
            <a:off x="596900" y="1790700"/>
            <a:ext cx="6032500" cy="30480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Texte du titre</a:t>
            </a:r>
          </a:p>
        </p:txBody>
      </p:sp>
      <p:sp>
        <p:nvSpPr>
          <p:cNvPr id="80" name="Shape 80"/>
          <p:cNvSpPr/>
          <p:nvPr>
            <p:ph type="body" sz="quarter" idx="1"/>
          </p:nvPr>
        </p:nvSpPr>
        <p:spPr>
          <a:xfrm>
            <a:off x="596900" y="4940300"/>
            <a:ext cx="6032500" cy="3048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81" name="Shape 8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Texte du titre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37300" y="9258300"/>
            <a:ext cx="329261" cy="39066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9pPr>
    </p:titleStyle>
    <p:bodyStyle>
      <a:lvl1pPr marL="8936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1pPr>
      <a:lvl2pPr marL="14397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2pPr>
      <a:lvl3pPr marL="19731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3pPr>
      <a:lvl4pPr marL="25446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4pPr>
      <a:lvl5pPr marL="31288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5pPr>
      <a:lvl6pPr marL="34844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6pPr>
      <a:lvl7pPr marL="38400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7pPr>
      <a:lvl8pPr marL="41956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8pPr>
      <a:lvl9pPr marL="45512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9pPr>
    </p:bodyStyle>
    <p:other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1pPr>
      <a:lvl2pPr marL="0" marR="0" indent="228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2pPr>
      <a:lvl3pPr marL="0" marR="0" indent="457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3pPr>
      <a:lvl4pPr marL="0" marR="0" indent="685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4pPr>
      <a:lvl5pPr marL="0" marR="0" indent="9144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5pPr>
      <a:lvl6pPr marL="0" marR="0" indent="11430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6pPr>
      <a:lvl7pPr marL="0" marR="0" indent="1371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7pPr>
      <a:lvl8pPr marL="0" marR="0" indent="1600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8pPr>
      <a:lvl9pPr marL="0" marR="0" indent="1828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4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12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eg"/><Relationship Id="rId3" Type="http://schemas.openxmlformats.org/officeDocument/2006/relationships/image" Target="../media/image13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eg"/><Relationship Id="rId3" Type="http://schemas.openxmlformats.org/officeDocument/2006/relationships/image" Target="../media/image14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12.jpeg"/><Relationship Id="rId9" Type="http://schemas.openxmlformats.org/officeDocument/2006/relationships/image" Target="../media/image15.jpeg"/><Relationship Id="rId10" Type="http://schemas.openxmlformats.org/officeDocument/2006/relationships/image" Target="../media/image16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jpeg"/><Relationship Id="rId3" Type="http://schemas.openxmlformats.org/officeDocument/2006/relationships/image" Target="../media/image15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gif"/><Relationship Id="rId3" Type="http://schemas.openxmlformats.org/officeDocument/2006/relationships/image" Target="../media/image6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/>
        </p:nvSpPr>
        <p:spPr>
          <a:xfrm>
            <a:off x="-1432" y="454386"/>
            <a:ext cx="12992101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II) L’inégal accès à l’eau</a:t>
            </a:r>
          </a:p>
        </p:txBody>
      </p:sp>
      <p:sp>
        <p:nvSpPr>
          <p:cNvPr id="119" name="Shape 119"/>
          <p:cNvSpPr/>
          <p:nvPr/>
        </p:nvSpPr>
        <p:spPr>
          <a:xfrm>
            <a:off x="3196106" y="1470386"/>
            <a:ext cx="6597027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 1) Des ressources inégales</a:t>
            </a:r>
          </a:p>
        </p:txBody>
      </p:sp>
      <p:pic>
        <p:nvPicPr>
          <p:cNvPr id="120" name="Capture d’écran 2010-11-18 à 05.38.5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87800" y="2485282"/>
            <a:ext cx="8636000" cy="5960219"/>
          </a:xfrm>
          <a:prstGeom prst="rect">
            <a:avLst/>
          </a:prstGeom>
          <a:ln w="88900">
            <a:miter lim="400000"/>
          </a:ln>
        </p:spPr>
      </p:pic>
      <p:sp>
        <p:nvSpPr>
          <p:cNvPr id="121" name="Shape 121"/>
          <p:cNvSpPr/>
          <p:nvPr/>
        </p:nvSpPr>
        <p:spPr>
          <a:xfrm>
            <a:off x="304800" y="3390900"/>
            <a:ext cx="2895600" cy="295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/>
            </a:pPr>
            <a:r>
              <a:t>. L’eau est donc abondante</a:t>
            </a:r>
          </a:p>
          <a:p>
            <a:pPr>
              <a:defRPr sz="3600"/>
            </a:pPr>
            <a:r>
              <a:t>.Elle est renouvelable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8" grpId="1"/>
      <p:bldP build="whole" bldLvl="1" animBg="1" rev="0" advAuto="0" spid="121" grpId="4"/>
      <p:bldP build="whole" bldLvl="1" animBg="1" rev="0" advAuto="0" spid="119" grpId="2"/>
      <p:bldP build="whole" bldLvl="1" animBg="1" rev="0" advAuto="0" spid="120" grpId="3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2D424528-F177-4111-9679-22F0D69778C5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12012"/>
            <a:ext cx="13004800" cy="8329576"/>
          </a:xfrm>
          <a:prstGeom prst="rect">
            <a:avLst/>
          </a:prstGeom>
          <a:ln w="88900">
            <a:miter lim="400000"/>
          </a:ln>
        </p:spPr>
      </p:pic>
      <p:sp>
        <p:nvSpPr>
          <p:cNvPr id="243" name="Shape 243"/>
          <p:cNvSpPr/>
          <p:nvPr/>
        </p:nvSpPr>
        <p:spPr>
          <a:xfrm>
            <a:off x="1787535" y="-139518"/>
            <a:ext cx="7531228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Bassin-versant du fleuve Sénégal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Capture d’écran 2010-12-01 à 18.26.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05000" y="0"/>
            <a:ext cx="16827500" cy="9753600"/>
          </a:xfrm>
          <a:prstGeom prst="rect">
            <a:avLst/>
          </a:prstGeom>
          <a:ln w="88900">
            <a:miter lim="400000"/>
          </a:ln>
        </p:spPr>
      </p:pic>
      <p:sp>
        <p:nvSpPr>
          <p:cNvPr id="246" name="Shape 246"/>
          <p:cNvSpPr/>
          <p:nvPr/>
        </p:nvSpPr>
        <p:spPr>
          <a:xfrm>
            <a:off x="5514803" y="4480286"/>
            <a:ext cx="1985032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Sénégal</a:t>
            </a:r>
          </a:p>
        </p:txBody>
      </p:sp>
      <p:sp>
        <p:nvSpPr>
          <p:cNvPr id="247" name="Shape 247"/>
          <p:cNvSpPr/>
          <p:nvPr/>
        </p:nvSpPr>
        <p:spPr>
          <a:xfrm>
            <a:off x="5554180" y="60686"/>
            <a:ext cx="2871478" cy="1466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Mauritanie</a:t>
            </a:r>
          </a:p>
        </p:txBody>
      </p:sp>
      <p:sp>
        <p:nvSpPr>
          <p:cNvPr id="248" name="Shape 248"/>
          <p:cNvSpPr/>
          <p:nvPr/>
        </p:nvSpPr>
        <p:spPr>
          <a:xfrm>
            <a:off x="3505200" y="1841500"/>
            <a:ext cx="66675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983" y="16632"/>
                </a:moveTo>
                <a:lnTo>
                  <a:pt x="3983" y="21600"/>
                </a:lnTo>
                <a:lnTo>
                  <a:pt x="0" y="10800"/>
                </a:lnTo>
                <a:lnTo>
                  <a:pt x="3983" y="0"/>
                </a:lnTo>
                <a:lnTo>
                  <a:pt x="3983" y="4968"/>
                </a:lnTo>
                <a:lnTo>
                  <a:pt x="21600" y="4968"/>
                </a:lnTo>
                <a:lnTo>
                  <a:pt x="21600" y="16632"/>
                </a:lnTo>
                <a:close/>
              </a:path>
            </a:pathLst>
          </a:custGeom>
          <a:solidFill>
            <a:srgbClr val="73FCD6">
              <a:alpha val="33000"/>
            </a:srgbClr>
          </a:solidFill>
          <a:ln w="25400">
            <a:solidFill>
              <a:srgbClr val="FFFFFF">
                <a:alpha val="33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49" name="Shape 249"/>
          <p:cNvSpPr/>
          <p:nvPr/>
        </p:nvSpPr>
        <p:spPr>
          <a:xfrm>
            <a:off x="4425279" y="2425700"/>
            <a:ext cx="1207842" cy="1148726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FF2600">
              <a:alpha val="44000"/>
            </a:srgbClr>
          </a:solidFill>
          <a:ln w="25400">
            <a:solidFill>
              <a:srgbClr val="FFFFFF">
                <a:alpha val="44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23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8" grpId="1"/>
      <p:bldP build="whole" bldLvl="1" animBg="1" rev="0" advAuto="0" spid="249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E9709033-1865-46E2-8D7D-6DD39BA77DB4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Capture d’écran 2010-12-01 à 19.40.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30400" y="0"/>
            <a:ext cx="16865600" cy="97536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Capture d’écran 2010-12-01 à 19.46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30400" y="0"/>
            <a:ext cx="16865600" cy="9753600"/>
          </a:xfrm>
          <a:prstGeom prst="rect">
            <a:avLst/>
          </a:prstGeom>
          <a:ln w="88900">
            <a:miter lim="400000"/>
          </a:ln>
        </p:spPr>
      </p:pic>
      <p:sp>
        <p:nvSpPr>
          <p:cNvPr id="256" name="Shape 256"/>
          <p:cNvSpPr/>
          <p:nvPr/>
        </p:nvSpPr>
        <p:spPr>
          <a:xfrm>
            <a:off x="6235700" y="2032000"/>
            <a:ext cx="914400" cy="939800"/>
          </a:xfrm>
          <a:prstGeom prst="ellipse">
            <a:avLst/>
          </a:prstGeom>
          <a:solidFill>
            <a:srgbClr val="FF2600">
              <a:alpha val="15000"/>
            </a:srgbClr>
          </a:solidFill>
          <a:ln w="25400">
            <a:solidFill>
              <a:srgbClr val="FFFFFF">
                <a:alpha val="1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57" name="Shape 257"/>
          <p:cNvSpPr/>
          <p:nvPr/>
        </p:nvSpPr>
        <p:spPr>
          <a:xfrm>
            <a:off x="-838200" y="7416800"/>
            <a:ext cx="3175000" cy="3111500"/>
          </a:xfrm>
          <a:prstGeom prst="ellipse">
            <a:avLst/>
          </a:prstGeom>
          <a:solidFill>
            <a:srgbClr val="0096FF">
              <a:alpha val="36000"/>
            </a:srgbClr>
          </a:solidFill>
          <a:ln w="25400">
            <a:solidFill>
              <a:srgbClr val="FFFFFF">
                <a:alpha val="3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58" name="Shape 258"/>
          <p:cNvSpPr/>
          <p:nvPr/>
        </p:nvSpPr>
        <p:spPr>
          <a:xfrm>
            <a:off x="10159" y="1280160"/>
            <a:ext cx="6085842" cy="79044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796" y="21600"/>
                </a:moveTo>
                <a:lnTo>
                  <a:pt x="4435" y="20517"/>
                </a:lnTo>
                <a:lnTo>
                  <a:pt x="5986" y="19934"/>
                </a:lnTo>
                <a:lnTo>
                  <a:pt x="5734" y="18352"/>
                </a:lnTo>
                <a:lnTo>
                  <a:pt x="4904" y="17519"/>
                </a:lnTo>
                <a:lnTo>
                  <a:pt x="2596" y="16547"/>
                </a:lnTo>
                <a:lnTo>
                  <a:pt x="1226" y="16103"/>
                </a:lnTo>
                <a:lnTo>
                  <a:pt x="0" y="15603"/>
                </a:lnTo>
                <a:lnTo>
                  <a:pt x="36" y="361"/>
                </a:lnTo>
                <a:lnTo>
                  <a:pt x="577" y="0"/>
                </a:lnTo>
                <a:lnTo>
                  <a:pt x="1911" y="0"/>
                </a:lnTo>
                <a:lnTo>
                  <a:pt x="6707" y="3581"/>
                </a:lnTo>
                <a:lnTo>
                  <a:pt x="12441" y="1610"/>
                </a:lnTo>
                <a:lnTo>
                  <a:pt x="14676" y="1499"/>
                </a:lnTo>
                <a:lnTo>
                  <a:pt x="16443" y="2054"/>
                </a:lnTo>
                <a:lnTo>
                  <a:pt x="17886" y="2804"/>
                </a:lnTo>
                <a:lnTo>
                  <a:pt x="18787" y="3526"/>
                </a:lnTo>
                <a:lnTo>
                  <a:pt x="19797" y="3026"/>
                </a:lnTo>
                <a:lnTo>
                  <a:pt x="21600" y="3526"/>
                </a:lnTo>
                <a:lnTo>
                  <a:pt x="19797" y="4997"/>
                </a:lnTo>
                <a:lnTo>
                  <a:pt x="19977" y="6413"/>
                </a:lnTo>
                <a:lnTo>
                  <a:pt x="19436" y="6996"/>
                </a:lnTo>
                <a:lnTo>
                  <a:pt x="19509" y="8079"/>
                </a:lnTo>
                <a:lnTo>
                  <a:pt x="18138" y="8579"/>
                </a:lnTo>
                <a:lnTo>
                  <a:pt x="17020" y="8634"/>
                </a:lnTo>
                <a:lnTo>
                  <a:pt x="16984" y="9745"/>
                </a:lnTo>
                <a:cubicBezTo>
                  <a:pt x="16984" y="9745"/>
                  <a:pt x="17814" y="10050"/>
                  <a:pt x="17886" y="10050"/>
                </a:cubicBezTo>
                <a:cubicBezTo>
                  <a:pt x="17958" y="10050"/>
                  <a:pt x="18571" y="10772"/>
                  <a:pt x="18571" y="10883"/>
                </a:cubicBezTo>
                <a:cubicBezTo>
                  <a:pt x="18571" y="10994"/>
                  <a:pt x="18210" y="11300"/>
                  <a:pt x="18174" y="11355"/>
                </a:cubicBezTo>
                <a:cubicBezTo>
                  <a:pt x="18138" y="11411"/>
                  <a:pt x="17778" y="11439"/>
                  <a:pt x="17706" y="11411"/>
                </a:cubicBezTo>
                <a:cubicBezTo>
                  <a:pt x="17633" y="11383"/>
                  <a:pt x="16948" y="10828"/>
                  <a:pt x="16948" y="10828"/>
                </a:cubicBezTo>
                <a:cubicBezTo>
                  <a:pt x="16948" y="10828"/>
                  <a:pt x="16840" y="10633"/>
                  <a:pt x="16479" y="10856"/>
                </a:cubicBezTo>
                <a:cubicBezTo>
                  <a:pt x="16119" y="11078"/>
                  <a:pt x="15903" y="11494"/>
                  <a:pt x="15903" y="11494"/>
                </a:cubicBezTo>
                <a:lnTo>
                  <a:pt x="15975" y="12105"/>
                </a:lnTo>
                <a:lnTo>
                  <a:pt x="15758" y="12799"/>
                </a:lnTo>
                <a:lnTo>
                  <a:pt x="15975" y="14021"/>
                </a:lnTo>
                <a:cubicBezTo>
                  <a:pt x="15975" y="14021"/>
                  <a:pt x="15506" y="14992"/>
                  <a:pt x="15434" y="15048"/>
                </a:cubicBezTo>
                <a:cubicBezTo>
                  <a:pt x="15362" y="15103"/>
                  <a:pt x="14352" y="15464"/>
                  <a:pt x="14027" y="15492"/>
                </a:cubicBezTo>
                <a:cubicBezTo>
                  <a:pt x="13703" y="15520"/>
                  <a:pt x="12982" y="15492"/>
                  <a:pt x="12801" y="15603"/>
                </a:cubicBezTo>
                <a:cubicBezTo>
                  <a:pt x="12621" y="15714"/>
                  <a:pt x="11611" y="16769"/>
                  <a:pt x="11611" y="16769"/>
                </a:cubicBezTo>
                <a:lnTo>
                  <a:pt x="11792" y="17269"/>
                </a:lnTo>
                <a:cubicBezTo>
                  <a:pt x="11792" y="17269"/>
                  <a:pt x="10926" y="17824"/>
                  <a:pt x="10854" y="17880"/>
                </a:cubicBezTo>
                <a:cubicBezTo>
                  <a:pt x="10782" y="17935"/>
                  <a:pt x="4796" y="21600"/>
                  <a:pt x="4796" y="21600"/>
                </a:cubicBezTo>
                <a:close/>
              </a:path>
            </a:pathLst>
          </a:custGeom>
          <a:solidFill>
            <a:srgbClr val="8EFA00">
              <a:alpha val="23000"/>
            </a:srgbClr>
          </a:solidFill>
          <a:ln w="25400">
            <a:solidFill>
              <a:srgbClr val="FFFFFF">
                <a:alpha val="23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9" name="Shape 259"/>
          <p:cNvSpPr/>
          <p:nvPr/>
        </p:nvSpPr>
        <p:spPr>
          <a:xfrm>
            <a:off x="5262879" y="6576059"/>
            <a:ext cx="1219201" cy="975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375"/>
                </a:moveTo>
                <a:lnTo>
                  <a:pt x="12780" y="21600"/>
                </a:lnTo>
                <a:lnTo>
                  <a:pt x="21600" y="1125"/>
                </a:lnTo>
                <a:lnTo>
                  <a:pt x="8460" y="0"/>
                </a:lnTo>
                <a:lnTo>
                  <a:pt x="0" y="21375"/>
                </a:lnTo>
                <a:close/>
              </a:path>
            </a:pathLst>
          </a:custGeom>
          <a:solidFill>
            <a:srgbClr val="8EFA00">
              <a:alpha val="25000"/>
            </a:srgbClr>
          </a:solidFill>
          <a:ln w="25400">
            <a:solidFill>
              <a:srgbClr val="FFFFFF">
                <a:alpha val="2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0" name="Shape 260"/>
          <p:cNvSpPr/>
          <p:nvPr/>
        </p:nvSpPr>
        <p:spPr>
          <a:xfrm>
            <a:off x="1554480" y="7579359"/>
            <a:ext cx="2733041" cy="2123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6846"/>
                </a:moveTo>
                <a:lnTo>
                  <a:pt x="16943" y="0"/>
                </a:lnTo>
                <a:lnTo>
                  <a:pt x="18709" y="413"/>
                </a:lnTo>
                <a:lnTo>
                  <a:pt x="21600" y="5994"/>
                </a:lnTo>
                <a:lnTo>
                  <a:pt x="9957" y="17776"/>
                </a:lnTo>
                <a:lnTo>
                  <a:pt x="8833" y="16846"/>
                </a:lnTo>
                <a:lnTo>
                  <a:pt x="3854" y="21600"/>
                </a:lnTo>
                <a:lnTo>
                  <a:pt x="0" y="16846"/>
                </a:lnTo>
                <a:close/>
              </a:path>
            </a:pathLst>
          </a:custGeom>
          <a:solidFill>
            <a:srgbClr val="8EFA00">
              <a:alpha val="20000"/>
            </a:srgbClr>
          </a:solidFill>
          <a:ln w="25400">
            <a:solidFill>
              <a:srgbClr val="FFFFFF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1" name="Shape 261"/>
          <p:cNvSpPr/>
          <p:nvPr/>
        </p:nvSpPr>
        <p:spPr>
          <a:xfrm>
            <a:off x="7437119" y="10160"/>
            <a:ext cx="5577842" cy="2530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7" fill="norm" stroke="1" extrusionOk="0">
                <a:moveTo>
                  <a:pt x="354" y="17971"/>
                </a:moveTo>
                <a:lnTo>
                  <a:pt x="0" y="19786"/>
                </a:lnTo>
                <a:lnTo>
                  <a:pt x="905" y="21254"/>
                </a:lnTo>
                <a:lnTo>
                  <a:pt x="2400" y="21254"/>
                </a:lnTo>
                <a:cubicBezTo>
                  <a:pt x="2400" y="21254"/>
                  <a:pt x="3502" y="21427"/>
                  <a:pt x="3856" y="21514"/>
                </a:cubicBezTo>
                <a:cubicBezTo>
                  <a:pt x="4210" y="21600"/>
                  <a:pt x="4997" y="20218"/>
                  <a:pt x="5548" y="20131"/>
                </a:cubicBezTo>
                <a:cubicBezTo>
                  <a:pt x="6098" y="20045"/>
                  <a:pt x="7043" y="19008"/>
                  <a:pt x="7043" y="19008"/>
                </a:cubicBezTo>
                <a:lnTo>
                  <a:pt x="9285" y="16070"/>
                </a:lnTo>
                <a:lnTo>
                  <a:pt x="12511" y="14429"/>
                </a:lnTo>
                <a:lnTo>
                  <a:pt x="13849" y="12096"/>
                </a:lnTo>
                <a:lnTo>
                  <a:pt x="17233" y="13306"/>
                </a:lnTo>
                <a:lnTo>
                  <a:pt x="21561" y="10800"/>
                </a:lnTo>
                <a:lnTo>
                  <a:pt x="21600" y="0"/>
                </a:lnTo>
                <a:lnTo>
                  <a:pt x="10898" y="173"/>
                </a:lnTo>
                <a:lnTo>
                  <a:pt x="11134" y="2074"/>
                </a:lnTo>
                <a:cubicBezTo>
                  <a:pt x="11134" y="2074"/>
                  <a:pt x="11370" y="4061"/>
                  <a:pt x="11370" y="4406"/>
                </a:cubicBezTo>
                <a:cubicBezTo>
                  <a:pt x="11370" y="4752"/>
                  <a:pt x="11331" y="6394"/>
                  <a:pt x="11331" y="6566"/>
                </a:cubicBezTo>
                <a:cubicBezTo>
                  <a:pt x="11331" y="6739"/>
                  <a:pt x="10348" y="8813"/>
                  <a:pt x="10348" y="8813"/>
                </a:cubicBezTo>
                <a:lnTo>
                  <a:pt x="8459" y="10195"/>
                </a:lnTo>
                <a:lnTo>
                  <a:pt x="7711" y="11405"/>
                </a:lnTo>
                <a:lnTo>
                  <a:pt x="1889" y="15898"/>
                </a:lnTo>
                <a:lnTo>
                  <a:pt x="354" y="17971"/>
                </a:lnTo>
                <a:close/>
              </a:path>
            </a:pathLst>
          </a:custGeom>
          <a:solidFill>
            <a:srgbClr val="8EFA00">
              <a:alpha val="21000"/>
            </a:srgbClr>
          </a:solidFill>
          <a:ln w="25400">
            <a:solidFill>
              <a:srgbClr val="FFFFFF">
                <a:alpha val="21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2" name="Shape 262"/>
          <p:cNvSpPr/>
          <p:nvPr/>
        </p:nvSpPr>
        <p:spPr>
          <a:xfrm>
            <a:off x="2212339" y="1640839"/>
            <a:ext cx="10810242" cy="82397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963" y="9695"/>
                </a:moveTo>
                <a:lnTo>
                  <a:pt x="8323" y="6925"/>
                </a:lnTo>
                <a:lnTo>
                  <a:pt x="8242" y="6073"/>
                </a:lnTo>
                <a:lnTo>
                  <a:pt x="8750" y="5513"/>
                </a:lnTo>
                <a:cubicBezTo>
                  <a:pt x="8750" y="5513"/>
                  <a:pt x="9237" y="5407"/>
                  <a:pt x="9420" y="5380"/>
                </a:cubicBezTo>
                <a:cubicBezTo>
                  <a:pt x="9602" y="5353"/>
                  <a:pt x="10841" y="4714"/>
                  <a:pt x="10841" y="4714"/>
                </a:cubicBezTo>
                <a:lnTo>
                  <a:pt x="11673" y="4474"/>
                </a:lnTo>
                <a:cubicBezTo>
                  <a:pt x="11673" y="4474"/>
                  <a:pt x="12891" y="3809"/>
                  <a:pt x="12891" y="3755"/>
                </a:cubicBezTo>
                <a:cubicBezTo>
                  <a:pt x="12891" y="3702"/>
                  <a:pt x="14068" y="2317"/>
                  <a:pt x="14068" y="2317"/>
                </a:cubicBezTo>
                <a:lnTo>
                  <a:pt x="15774" y="1332"/>
                </a:lnTo>
                <a:lnTo>
                  <a:pt x="17662" y="346"/>
                </a:lnTo>
                <a:lnTo>
                  <a:pt x="21255" y="0"/>
                </a:lnTo>
                <a:lnTo>
                  <a:pt x="21600" y="3542"/>
                </a:lnTo>
                <a:lnTo>
                  <a:pt x="21519" y="21600"/>
                </a:lnTo>
                <a:lnTo>
                  <a:pt x="0" y="21600"/>
                </a:lnTo>
                <a:lnTo>
                  <a:pt x="650" y="20721"/>
                </a:lnTo>
                <a:lnTo>
                  <a:pt x="1177" y="20694"/>
                </a:lnTo>
                <a:lnTo>
                  <a:pt x="4101" y="17658"/>
                </a:lnTo>
                <a:cubicBezTo>
                  <a:pt x="4101" y="17658"/>
                  <a:pt x="3512" y="16034"/>
                  <a:pt x="3471" y="16034"/>
                </a:cubicBezTo>
                <a:cubicBezTo>
                  <a:pt x="3431" y="16034"/>
                  <a:pt x="3350" y="15554"/>
                  <a:pt x="3350" y="15554"/>
                </a:cubicBezTo>
                <a:lnTo>
                  <a:pt x="5786" y="11905"/>
                </a:lnTo>
                <a:lnTo>
                  <a:pt x="6963" y="9695"/>
                </a:lnTo>
                <a:close/>
              </a:path>
            </a:pathLst>
          </a:custGeom>
          <a:solidFill>
            <a:srgbClr val="FFD479">
              <a:alpha val="19000"/>
            </a:srgbClr>
          </a:solidFill>
          <a:ln w="25400">
            <a:solidFill>
              <a:srgbClr val="FFFFFF">
                <a:alpha val="19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3" name="Shape 263"/>
          <p:cNvSpPr/>
          <p:nvPr/>
        </p:nvSpPr>
        <p:spPr>
          <a:xfrm>
            <a:off x="1330960" y="2255520"/>
            <a:ext cx="5120641" cy="701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1" y="21600"/>
                </a:moveTo>
                <a:cubicBezTo>
                  <a:pt x="3171" y="19941"/>
                  <a:pt x="5529" y="18626"/>
                  <a:pt x="5529" y="18626"/>
                </a:cubicBezTo>
                <a:lnTo>
                  <a:pt x="7543" y="17374"/>
                </a:lnTo>
                <a:cubicBezTo>
                  <a:pt x="7543" y="17374"/>
                  <a:pt x="11057" y="15590"/>
                  <a:pt x="11057" y="15527"/>
                </a:cubicBezTo>
                <a:cubicBezTo>
                  <a:pt x="11057" y="15464"/>
                  <a:pt x="12300" y="14901"/>
                  <a:pt x="12300" y="14901"/>
                </a:cubicBezTo>
                <a:cubicBezTo>
                  <a:pt x="12300" y="14901"/>
                  <a:pt x="14657" y="12897"/>
                  <a:pt x="14700" y="12835"/>
                </a:cubicBezTo>
                <a:cubicBezTo>
                  <a:pt x="14743" y="12772"/>
                  <a:pt x="17871" y="8421"/>
                  <a:pt x="17871" y="8421"/>
                </a:cubicBezTo>
                <a:lnTo>
                  <a:pt x="20229" y="5071"/>
                </a:lnTo>
                <a:lnTo>
                  <a:pt x="21386" y="1252"/>
                </a:lnTo>
                <a:lnTo>
                  <a:pt x="21600" y="0"/>
                </a:lnTo>
                <a:lnTo>
                  <a:pt x="21300" y="0"/>
                </a:lnTo>
                <a:lnTo>
                  <a:pt x="19971" y="4977"/>
                </a:lnTo>
                <a:lnTo>
                  <a:pt x="18943" y="6574"/>
                </a:lnTo>
                <a:cubicBezTo>
                  <a:pt x="18943" y="6574"/>
                  <a:pt x="14743" y="12803"/>
                  <a:pt x="14186" y="12835"/>
                </a:cubicBezTo>
                <a:cubicBezTo>
                  <a:pt x="13629" y="12866"/>
                  <a:pt x="12086" y="14682"/>
                  <a:pt x="12086" y="14682"/>
                </a:cubicBezTo>
                <a:lnTo>
                  <a:pt x="9600" y="16059"/>
                </a:lnTo>
                <a:lnTo>
                  <a:pt x="0" y="21412"/>
                </a:lnTo>
                <a:lnTo>
                  <a:pt x="171" y="21600"/>
                </a:lnTo>
                <a:close/>
              </a:path>
            </a:pathLst>
          </a:custGeom>
          <a:solidFill>
            <a:srgbClr val="0433FF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4" name="Shape 264"/>
          <p:cNvSpPr/>
          <p:nvPr/>
        </p:nvSpPr>
        <p:spPr>
          <a:xfrm>
            <a:off x="17738" y="8255000"/>
            <a:ext cx="1523790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Lac de Guiers</a:t>
            </a:r>
          </a:p>
        </p:txBody>
      </p:sp>
      <p:sp>
        <p:nvSpPr>
          <p:cNvPr id="265" name="Shape 265"/>
          <p:cNvSpPr/>
          <p:nvPr/>
        </p:nvSpPr>
        <p:spPr>
          <a:xfrm>
            <a:off x="9728200" y="7264400"/>
            <a:ext cx="635000" cy="279400"/>
          </a:xfrm>
          <a:prstGeom prst="rect">
            <a:avLst/>
          </a:prstGeom>
          <a:solidFill>
            <a:srgbClr val="8EFA00">
              <a:alpha val="26000"/>
            </a:srgbClr>
          </a:solidFill>
          <a:ln w="25400">
            <a:solidFill>
              <a:srgbClr val="FFFFFF">
                <a:alpha val="2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66" name="Shape 266"/>
          <p:cNvSpPr/>
          <p:nvPr/>
        </p:nvSpPr>
        <p:spPr>
          <a:xfrm>
            <a:off x="10552269" y="7200900"/>
            <a:ext cx="2298701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Périmètres irrigués</a:t>
            </a:r>
          </a:p>
        </p:txBody>
      </p:sp>
      <p:sp>
        <p:nvSpPr>
          <p:cNvPr id="267" name="Shape 267"/>
          <p:cNvSpPr/>
          <p:nvPr/>
        </p:nvSpPr>
        <p:spPr>
          <a:xfrm>
            <a:off x="6807200" y="5283200"/>
            <a:ext cx="4610100" cy="128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>
                <a:solidFill>
                  <a:srgbClr val="F5EC00"/>
                </a:solidFill>
              </a:defRPr>
            </a:pPr>
            <a:r>
              <a:rPr u="sng"/>
              <a:t>Espace agro-pastoral</a:t>
            </a:r>
            <a:r>
              <a:t>:</a:t>
            </a:r>
          </a:p>
          <a:p>
            <a:pPr>
              <a:defRPr sz="2400">
                <a:solidFill>
                  <a:srgbClr val="F5EC00"/>
                </a:solidFill>
              </a:defRPr>
            </a:pPr>
            <a:r>
              <a:t>Cultures pluviales et élevage nomade</a:t>
            </a:r>
          </a:p>
        </p:txBody>
      </p:sp>
      <p:sp>
        <p:nvSpPr>
          <p:cNvPr id="268" name="Shape 268"/>
          <p:cNvSpPr/>
          <p:nvPr/>
        </p:nvSpPr>
        <p:spPr>
          <a:xfrm>
            <a:off x="3059263" y="6855186"/>
            <a:ext cx="1524001" cy="780328"/>
          </a:xfrm>
          <a:prstGeom prst="rect">
            <a:avLst/>
          </a:prstGeom>
          <a:solidFill>
            <a:srgbClr val="FFFFFF">
              <a:alpha val="7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50000"/>
              </a:lnSpc>
              <a:defRPr>
                <a:solidFill>
                  <a:srgbClr val="0061FF"/>
                </a:solidFill>
              </a:defRPr>
            </a:pPr>
            <a:r>
              <a:rPr sz="1400"/>
              <a:t>Canal Taouey</a:t>
            </a:r>
            <a:r>
              <a:t> </a:t>
            </a:r>
          </a:p>
        </p:txBody>
      </p:sp>
      <p:sp>
        <p:nvSpPr>
          <p:cNvPr id="269" name="Shape 269"/>
          <p:cNvSpPr/>
          <p:nvPr/>
        </p:nvSpPr>
        <p:spPr>
          <a:xfrm>
            <a:off x="4927600" y="1866900"/>
            <a:ext cx="622300" cy="622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rgbClr val="FF2600">
                  <a:alpha val="48000"/>
                </a:srgbClr>
              </a:gs>
              <a:gs pos="100000">
                <a:srgbClr val="FFD479">
                  <a:alpha val="48000"/>
                </a:srgbClr>
              </a:gs>
            </a:gsLst>
          </a:gradFill>
          <a:ln w="25400">
            <a:solidFill>
              <a:srgbClr val="FFFFFF">
                <a:alpha val="48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grpSp>
        <p:nvGrpSpPr>
          <p:cNvPr id="272" name="Group 272"/>
          <p:cNvGrpSpPr/>
          <p:nvPr/>
        </p:nvGrpSpPr>
        <p:grpSpPr>
          <a:xfrm>
            <a:off x="4197978" y="1955800"/>
            <a:ext cx="1342082" cy="419100"/>
            <a:chOff x="0" y="0"/>
            <a:chExt cx="1342080" cy="419100"/>
          </a:xfrm>
        </p:grpSpPr>
        <p:sp>
          <p:nvSpPr>
            <p:cNvPr id="271" name="Shape 271"/>
            <p:cNvSpPr/>
            <p:nvPr/>
          </p:nvSpPr>
          <p:spPr>
            <a:xfrm>
              <a:off x="19050" y="19050"/>
              <a:ext cx="1303981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/>
              </a:lvl1pPr>
            </a:lstStyle>
            <a:p>
              <a:pPr/>
              <a:r>
                <a:t>Usine sucrière</a:t>
              </a:r>
            </a:p>
          </p:txBody>
        </p:sp>
        <p:pic>
          <p:nvPicPr>
            <p:cNvPr id="270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342081" cy="4191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2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2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2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2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2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4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60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entr" nodeType="clickEffect" presetSubtype="8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5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3" grpId="1"/>
      <p:bldP build="whole" bldLvl="1" animBg="1" rev="0" advAuto="0" spid="266" grpId="9"/>
      <p:bldP build="whole" bldLvl="1" animBg="1" rev="0" advAuto="0" spid="265" grpId="8"/>
      <p:bldP build="whole" bldLvl="1" animBg="1" rev="0" advAuto="0" spid="261" grpId="6"/>
      <p:bldP build="whole" bldLvl="1" animBg="1" rev="0" advAuto="0" spid="259" grpId="7"/>
      <p:bldP build="whole" bldLvl="1" animBg="1" rev="0" advAuto="0" spid="258" grpId="5"/>
      <p:bldP build="whole" bldLvl="1" animBg="1" rev="0" advAuto="0" spid="269" grpId="12"/>
      <p:bldP build="whole" bldLvl="1" animBg="1" rev="0" advAuto="0" spid="257" grpId="3"/>
      <p:bldP build="whole" bldLvl="1" animBg="1" rev="0" advAuto="0" spid="267" grpId="11"/>
      <p:bldP build="whole" bldLvl="1" animBg="1" rev="0" advAuto="0" spid="262" grpId="10"/>
      <p:bldP build="whole" bldLvl="1" animBg="1" rev="0" advAuto="0" spid="268" grpId="2"/>
      <p:bldP build="whole" bldLvl="1" animBg="1" rev="0" advAuto="0" spid="272" grpId="13"/>
      <p:bldP build="whole" bldLvl="1" animBg="1" rev="0" advAuto="0" spid="264" grpId="4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Capture d’écran 2010-12-01 à 19.46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30400" y="0"/>
            <a:ext cx="16865600" cy="9753600"/>
          </a:xfrm>
          <a:prstGeom prst="rect">
            <a:avLst/>
          </a:prstGeom>
          <a:ln w="88900">
            <a:miter lim="400000"/>
          </a:ln>
        </p:spPr>
      </p:pic>
      <p:sp>
        <p:nvSpPr>
          <p:cNvPr id="275" name="Shape 275"/>
          <p:cNvSpPr/>
          <p:nvPr/>
        </p:nvSpPr>
        <p:spPr>
          <a:xfrm>
            <a:off x="6235700" y="2032000"/>
            <a:ext cx="914400" cy="939800"/>
          </a:xfrm>
          <a:prstGeom prst="ellipse">
            <a:avLst/>
          </a:prstGeom>
          <a:solidFill>
            <a:srgbClr val="FF2600">
              <a:alpha val="15000"/>
            </a:srgbClr>
          </a:solidFill>
          <a:ln w="25400">
            <a:solidFill>
              <a:srgbClr val="FFFFFF">
                <a:alpha val="1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76" name="Shape 276"/>
          <p:cNvSpPr/>
          <p:nvPr/>
        </p:nvSpPr>
        <p:spPr>
          <a:xfrm>
            <a:off x="-838200" y="7416800"/>
            <a:ext cx="3175000" cy="3111500"/>
          </a:xfrm>
          <a:prstGeom prst="ellipse">
            <a:avLst/>
          </a:prstGeom>
          <a:solidFill>
            <a:srgbClr val="0096FF">
              <a:alpha val="36000"/>
            </a:srgbClr>
          </a:solidFill>
          <a:ln w="25400">
            <a:solidFill>
              <a:srgbClr val="FFFFFF">
                <a:alpha val="3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77" name="Shape 277"/>
          <p:cNvSpPr/>
          <p:nvPr/>
        </p:nvSpPr>
        <p:spPr>
          <a:xfrm>
            <a:off x="10159" y="1280160"/>
            <a:ext cx="6085842" cy="79044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796" y="21600"/>
                </a:moveTo>
                <a:lnTo>
                  <a:pt x="4435" y="20517"/>
                </a:lnTo>
                <a:lnTo>
                  <a:pt x="5986" y="19934"/>
                </a:lnTo>
                <a:lnTo>
                  <a:pt x="5734" y="18352"/>
                </a:lnTo>
                <a:lnTo>
                  <a:pt x="4904" y="17519"/>
                </a:lnTo>
                <a:lnTo>
                  <a:pt x="2596" y="16547"/>
                </a:lnTo>
                <a:lnTo>
                  <a:pt x="1226" y="16103"/>
                </a:lnTo>
                <a:lnTo>
                  <a:pt x="0" y="15603"/>
                </a:lnTo>
                <a:lnTo>
                  <a:pt x="36" y="361"/>
                </a:lnTo>
                <a:lnTo>
                  <a:pt x="577" y="0"/>
                </a:lnTo>
                <a:lnTo>
                  <a:pt x="1911" y="0"/>
                </a:lnTo>
                <a:lnTo>
                  <a:pt x="6707" y="3581"/>
                </a:lnTo>
                <a:lnTo>
                  <a:pt x="12441" y="1610"/>
                </a:lnTo>
                <a:lnTo>
                  <a:pt x="14676" y="1499"/>
                </a:lnTo>
                <a:lnTo>
                  <a:pt x="16443" y="2054"/>
                </a:lnTo>
                <a:lnTo>
                  <a:pt x="17886" y="2804"/>
                </a:lnTo>
                <a:lnTo>
                  <a:pt x="18787" y="3526"/>
                </a:lnTo>
                <a:lnTo>
                  <a:pt x="19797" y="3026"/>
                </a:lnTo>
                <a:lnTo>
                  <a:pt x="21600" y="3526"/>
                </a:lnTo>
                <a:lnTo>
                  <a:pt x="19797" y="4997"/>
                </a:lnTo>
                <a:lnTo>
                  <a:pt x="19977" y="6413"/>
                </a:lnTo>
                <a:lnTo>
                  <a:pt x="19436" y="6996"/>
                </a:lnTo>
                <a:lnTo>
                  <a:pt x="19509" y="8079"/>
                </a:lnTo>
                <a:lnTo>
                  <a:pt x="18138" y="8579"/>
                </a:lnTo>
                <a:lnTo>
                  <a:pt x="17020" y="8634"/>
                </a:lnTo>
                <a:lnTo>
                  <a:pt x="16984" y="9745"/>
                </a:lnTo>
                <a:cubicBezTo>
                  <a:pt x="16984" y="9745"/>
                  <a:pt x="17814" y="10050"/>
                  <a:pt x="17886" y="10050"/>
                </a:cubicBezTo>
                <a:cubicBezTo>
                  <a:pt x="17958" y="10050"/>
                  <a:pt x="18571" y="10772"/>
                  <a:pt x="18571" y="10883"/>
                </a:cubicBezTo>
                <a:cubicBezTo>
                  <a:pt x="18571" y="10994"/>
                  <a:pt x="18210" y="11300"/>
                  <a:pt x="18174" y="11355"/>
                </a:cubicBezTo>
                <a:cubicBezTo>
                  <a:pt x="18138" y="11411"/>
                  <a:pt x="17778" y="11439"/>
                  <a:pt x="17706" y="11411"/>
                </a:cubicBezTo>
                <a:cubicBezTo>
                  <a:pt x="17633" y="11383"/>
                  <a:pt x="16948" y="10828"/>
                  <a:pt x="16948" y="10828"/>
                </a:cubicBezTo>
                <a:cubicBezTo>
                  <a:pt x="16948" y="10828"/>
                  <a:pt x="16840" y="10633"/>
                  <a:pt x="16479" y="10856"/>
                </a:cubicBezTo>
                <a:cubicBezTo>
                  <a:pt x="16119" y="11078"/>
                  <a:pt x="15903" y="11494"/>
                  <a:pt x="15903" y="11494"/>
                </a:cubicBezTo>
                <a:lnTo>
                  <a:pt x="15975" y="12105"/>
                </a:lnTo>
                <a:lnTo>
                  <a:pt x="15758" y="12799"/>
                </a:lnTo>
                <a:lnTo>
                  <a:pt x="15975" y="14021"/>
                </a:lnTo>
                <a:cubicBezTo>
                  <a:pt x="15975" y="14021"/>
                  <a:pt x="15506" y="14992"/>
                  <a:pt x="15434" y="15048"/>
                </a:cubicBezTo>
                <a:cubicBezTo>
                  <a:pt x="15362" y="15103"/>
                  <a:pt x="14352" y="15464"/>
                  <a:pt x="14027" y="15492"/>
                </a:cubicBezTo>
                <a:cubicBezTo>
                  <a:pt x="13703" y="15520"/>
                  <a:pt x="12982" y="15492"/>
                  <a:pt x="12801" y="15603"/>
                </a:cubicBezTo>
                <a:cubicBezTo>
                  <a:pt x="12621" y="15714"/>
                  <a:pt x="11611" y="16769"/>
                  <a:pt x="11611" y="16769"/>
                </a:cubicBezTo>
                <a:lnTo>
                  <a:pt x="11792" y="17269"/>
                </a:lnTo>
                <a:cubicBezTo>
                  <a:pt x="11792" y="17269"/>
                  <a:pt x="10926" y="17824"/>
                  <a:pt x="10854" y="17880"/>
                </a:cubicBezTo>
                <a:cubicBezTo>
                  <a:pt x="10782" y="17935"/>
                  <a:pt x="4796" y="21600"/>
                  <a:pt x="4796" y="21600"/>
                </a:cubicBezTo>
                <a:close/>
              </a:path>
            </a:pathLst>
          </a:custGeom>
          <a:solidFill>
            <a:srgbClr val="8EFA00">
              <a:alpha val="23000"/>
            </a:srgbClr>
          </a:solidFill>
          <a:ln w="25400">
            <a:solidFill>
              <a:srgbClr val="FFFFFF">
                <a:alpha val="23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8" name="Shape 278"/>
          <p:cNvSpPr/>
          <p:nvPr/>
        </p:nvSpPr>
        <p:spPr>
          <a:xfrm>
            <a:off x="5262879" y="6576059"/>
            <a:ext cx="1219201" cy="975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375"/>
                </a:moveTo>
                <a:lnTo>
                  <a:pt x="12780" y="21600"/>
                </a:lnTo>
                <a:lnTo>
                  <a:pt x="21600" y="1125"/>
                </a:lnTo>
                <a:lnTo>
                  <a:pt x="8460" y="0"/>
                </a:lnTo>
                <a:lnTo>
                  <a:pt x="0" y="21375"/>
                </a:lnTo>
                <a:close/>
              </a:path>
            </a:pathLst>
          </a:custGeom>
          <a:solidFill>
            <a:srgbClr val="8EFA00">
              <a:alpha val="25000"/>
            </a:srgbClr>
          </a:solidFill>
          <a:ln w="25400">
            <a:solidFill>
              <a:srgbClr val="FFFFFF">
                <a:alpha val="2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9" name="Shape 279"/>
          <p:cNvSpPr/>
          <p:nvPr/>
        </p:nvSpPr>
        <p:spPr>
          <a:xfrm>
            <a:off x="1554480" y="7579359"/>
            <a:ext cx="2733041" cy="2123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6846"/>
                </a:moveTo>
                <a:lnTo>
                  <a:pt x="16943" y="0"/>
                </a:lnTo>
                <a:lnTo>
                  <a:pt x="18709" y="413"/>
                </a:lnTo>
                <a:lnTo>
                  <a:pt x="21600" y="5994"/>
                </a:lnTo>
                <a:lnTo>
                  <a:pt x="9957" y="17776"/>
                </a:lnTo>
                <a:lnTo>
                  <a:pt x="8833" y="16846"/>
                </a:lnTo>
                <a:lnTo>
                  <a:pt x="3854" y="21600"/>
                </a:lnTo>
                <a:lnTo>
                  <a:pt x="0" y="16846"/>
                </a:lnTo>
                <a:close/>
              </a:path>
            </a:pathLst>
          </a:custGeom>
          <a:solidFill>
            <a:srgbClr val="8EFA00">
              <a:alpha val="20000"/>
            </a:srgbClr>
          </a:solidFill>
          <a:ln w="25400">
            <a:solidFill>
              <a:srgbClr val="FFFFFF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0" name="Shape 280"/>
          <p:cNvSpPr/>
          <p:nvPr/>
        </p:nvSpPr>
        <p:spPr>
          <a:xfrm>
            <a:off x="7437119" y="10160"/>
            <a:ext cx="5577842" cy="2530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7" fill="norm" stroke="1" extrusionOk="0">
                <a:moveTo>
                  <a:pt x="354" y="17971"/>
                </a:moveTo>
                <a:lnTo>
                  <a:pt x="0" y="19786"/>
                </a:lnTo>
                <a:lnTo>
                  <a:pt x="905" y="21254"/>
                </a:lnTo>
                <a:lnTo>
                  <a:pt x="2400" y="21254"/>
                </a:lnTo>
                <a:cubicBezTo>
                  <a:pt x="2400" y="21254"/>
                  <a:pt x="3502" y="21427"/>
                  <a:pt x="3856" y="21514"/>
                </a:cubicBezTo>
                <a:cubicBezTo>
                  <a:pt x="4210" y="21600"/>
                  <a:pt x="4997" y="20218"/>
                  <a:pt x="5548" y="20131"/>
                </a:cubicBezTo>
                <a:cubicBezTo>
                  <a:pt x="6098" y="20045"/>
                  <a:pt x="7043" y="19008"/>
                  <a:pt x="7043" y="19008"/>
                </a:cubicBezTo>
                <a:lnTo>
                  <a:pt x="9285" y="16070"/>
                </a:lnTo>
                <a:lnTo>
                  <a:pt x="12511" y="14429"/>
                </a:lnTo>
                <a:lnTo>
                  <a:pt x="13849" y="12096"/>
                </a:lnTo>
                <a:lnTo>
                  <a:pt x="17233" y="13306"/>
                </a:lnTo>
                <a:lnTo>
                  <a:pt x="21561" y="10800"/>
                </a:lnTo>
                <a:lnTo>
                  <a:pt x="21600" y="0"/>
                </a:lnTo>
                <a:lnTo>
                  <a:pt x="10898" y="173"/>
                </a:lnTo>
                <a:lnTo>
                  <a:pt x="11134" y="2074"/>
                </a:lnTo>
                <a:cubicBezTo>
                  <a:pt x="11134" y="2074"/>
                  <a:pt x="11370" y="4061"/>
                  <a:pt x="11370" y="4406"/>
                </a:cubicBezTo>
                <a:cubicBezTo>
                  <a:pt x="11370" y="4752"/>
                  <a:pt x="11331" y="6394"/>
                  <a:pt x="11331" y="6566"/>
                </a:cubicBezTo>
                <a:cubicBezTo>
                  <a:pt x="11331" y="6739"/>
                  <a:pt x="10348" y="8813"/>
                  <a:pt x="10348" y="8813"/>
                </a:cubicBezTo>
                <a:lnTo>
                  <a:pt x="8459" y="10195"/>
                </a:lnTo>
                <a:lnTo>
                  <a:pt x="7711" y="11405"/>
                </a:lnTo>
                <a:lnTo>
                  <a:pt x="1889" y="15898"/>
                </a:lnTo>
                <a:lnTo>
                  <a:pt x="354" y="17971"/>
                </a:lnTo>
                <a:close/>
              </a:path>
            </a:pathLst>
          </a:custGeom>
          <a:solidFill>
            <a:srgbClr val="8EFA00">
              <a:alpha val="21000"/>
            </a:srgbClr>
          </a:solidFill>
          <a:ln w="25400">
            <a:solidFill>
              <a:srgbClr val="FFFFFF">
                <a:alpha val="21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1" name="Shape 281"/>
          <p:cNvSpPr/>
          <p:nvPr/>
        </p:nvSpPr>
        <p:spPr>
          <a:xfrm>
            <a:off x="2212339" y="1640839"/>
            <a:ext cx="10810242" cy="82397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963" y="9695"/>
                </a:moveTo>
                <a:lnTo>
                  <a:pt x="8323" y="6925"/>
                </a:lnTo>
                <a:lnTo>
                  <a:pt x="8242" y="6073"/>
                </a:lnTo>
                <a:lnTo>
                  <a:pt x="8750" y="5513"/>
                </a:lnTo>
                <a:cubicBezTo>
                  <a:pt x="8750" y="5513"/>
                  <a:pt x="9237" y="5407"/>
                  <a:pt x="9420" y="5380"/>
                </a:cubicBezTo>
                <a:cubicBezTo>
                  <a:pt x="9602" y="5353"/>
                  <a:pt x="10841" y="4714"/>
                  <a:pt x="10841" y="4714"/>
                </a:cubicBezTo>
                <a:lnTo>
                  <a:pt x="11673" y="4474"/>
                </a:lnTo>
                <a:cubicBezTo>
                  <a:pt x="11673" y="4474"/>
                  <a:pt x="12891" y="3809"/>
                  <a:pt x="12891" y="3755"/>
                </a:cubicBezTo>
                <a:cubicBezTo>
                  <a:pt x="12891" y="3702"/>
                  <a:pt x="14068" y="2317"/>
                  <a:pt x="14068" y="2317"/>
                </a:cubicBezTo>
                <a:lnTo>
                  <a:pt x="15774" y="1332"/>
                </a:lnTo>
                <a:lnTo>
                  <a:pt x="17662" y="346"/>
                </a:lnTo>
                <a:lnTo>
                  <a:pt x="21255" y="0"/>
                </a:lnTo>
                <a:lnTo>
                  <a:pt x="21600" y="3542"/>
                </a:lnTo>
                <a:lnTo>
                  <a:pt x="21519" y="21600"/>
                </a:lnTo>
                <a:lnTo>
                  <a:pt x="0" y="21600"/>
                </a:lnTo>
                <a:lnTo>
                  <a:pt x="650" y="20721"/>
                </a:lnTo>
                <a:lnTo>
                  <a:pt x="1177" y="20694"/>
                </a:lnTo>
                <a:lnTo>
                  <a:pt x="4101" y="17658"/>
                </a:lnTo>
                <a:cubicBezTo>
                  <a:pt x="4101" y="17658"/>
                  <a:pt x="3512" y="16034"/>
                  <a:pt x="3471" y="16034"/>
                </a:cubicBezTo>
                <a:cubicBezTo>
                  <a:pt x="3431" y="16034"/>
                  <a:pt x="3350" y="15554"/>
                  <a:pt x="3350" y="15554"/>
                </a:cubicBezTo>
                <a:lnTo>
                  <a:pt x="5786" y="11905"/>
                </a:lnTo>
                <a:lnTo>
                  <a:pt x="6963" y="9695"/>
                </a:lnTo>
                <a:close/>
              </a:path>
            </a:pathLst>
          </a:custGeom>
          <a:solidFill>
            <a:srgbClr val="FFD479">
              <a:alpha val="19000"/>
            </a:srgbClr>
          </a:solidFill>
          <a:ln w="25400">
            <a:solidFill>
              <a:srgbClr val="FFFFFF">
                <a:alpha val="19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2" name="Shape 282"/>
          <p:cNvSpPr/>
          <p:nvPr/>
        </p:nvSpPr>
        <p:spPr>
          <a:xfrm>
            <a:off x="1330960" y="2255520"/>
            <a:ext cx="5120641" cy="701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1" y="21600"/>
                </a:moveTo>
                <a:cubicBezTo>
                  <a:pt x="3171" y="19941"/>
                  <a:pt x="5529" y="18626"/>
                  <a:pt x="5529" y="18626"/>
                </a:cubicBezTo>
                <a:lnTo>
                  <a:pt x="7543" y="17374"/>
                </a:lnTo>
                <a:cubicBezTo>
                  <a:pt x="7543" y="17374"/>
                  <a:pt x="11057" y="15590"/>
                  <a:pt x="11057" y="15527"/>
                </a:cubicBezTo>
                <a:cubicBezTo>
                  <a:pt x="11057" y="15464"/>
                  <a:pt x="12300" y="14901"/>
                  <a:pt x="12300" y="14901"/>
                </a:cubicBezTo>
                <a:cubicBezTo>
                  <a:pt x="12300" y="14901"/>
                  <a:pt x="14657" y="12897"/>
                  <a:pt x="14700" y="12835"/>
                </a:cubicBezTo>
                <a:cubicBezTo>
                  <a:pt x="14743" y="12772"/>
                  <a:pt x="17871" y="8421"/>
                  <a:pt x="17871" y="8421"/>
                </a:cubicBezTo>
                <a:lnTo>
                  <a:pt x="20229" y="5071"/>
                </a:lnTo>
                <a:lnTo>
                  <a:pt x="21386" y="1252"/>
                </a:lnTo>
                <a:lnTo>
                  <a:pt x="21600" y="0"/>
                </a:lnTo>
                <a:lnTo>
                  <a:pt x="21300" y="0"/>
                </a:lnTo>
                <a:lnTo>
                  <a:pt x="19971" y="4977"/>
                </a:lnTo>
                <a:lnTo>
                  <a:pt x="18943" y="6574"/>
                </a:lnTo>
                <a:cubicBezTo>
                  <a:pt x="18943" y="6574"/>
                  <a:pt x="14743" y="12803"/>
                  <a:pt x="14186" y="12835"/>
                </a:cubicBezTo>
                <a:cubicBezTo>
                  <a:pt x="13629" y="12866"/>
                  <a:pt x="12086" y="14682"/>
                  <a:pt x="12086" y="14682"/>
                </a:cubicBezTo>
                <a:lnTo>
                  <a:pt x="9600" y="16059"/>
                </a:lnTo>
                <a:lnTo>
                  <a:pt x="0" y="21412"/>
                </a:lnTo>
                <a:lnTo>
                  <a:pt x="171" y="21600"/>
                </a:lnTo>
                <a:close/>
              </a:path>
            </a:pathLst>
          </a:custGeom>
          <a:solidFill>
            <a:srgbClr val="0433FF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3" name="Shape 283"/>
          <p:cNvSpPr/>
          <p:nvPr/>
        </p:nvSpPr>
        <p:spPr>
          <a:xfrm>
            <a:off x="17738" y="8255000"/>
            <a:ext cx="1523790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Lac de Guiers</a:t>
            </a:r>
          </a:p>
        </p:txBody>
      </p:sp>
      <p:sp>
        <p:nvSpPr>
          <p:cNvPr id="284" name="Shape 284"/>
          <p:cNvSpPr/>
          <p:nvPr/>
        </p:nvSpPr>
        <p:spPr>
          <a:xfrm>
            <a:off x="9728200" y="7264400"/>
            <a:ext cx="635000" cy="279400"/>
          </a:xfrm>
          <a:prstGeom prst="rect">
            <a:avLst/>
          </a:prstGeom>
          <a:solidFill>
            <a:srgbClr val="8EFA00">
              <a:alpha val="26000"/>
            </a:srgbClr>
          </a:solidFill>
          <a:ln w="25400">
            <a:solidFill>
              <a:srgbClr val="FFFFFF">
                <a:alpha val="2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85" name="Shape 285"/>
          <p:cNvSpPr/>
          <p:nvPr/>
        </p:nvSpPr>
        <p:spPr>
          <a:xfrm>
            <a:off x="10552269" y="7200900"/>
            <a:ext cx="2298701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Périmètres irrigués</a:t>
            </a:r>
          </a:p>
        </p:txBody>
      </p:sp>
      <p:sp>
        <p:nvSpPr>
          <p:cNvPr id="286" name="Shape 286"/>
          <p:cNvSpPr/>
          <p:nvPr/>
        </p:nvSpPr>
        <p:spPr>
          <a:xfrm>
            <a:off x="6807200" y="5283200"/>
            <a:ext cx="4610100" cy="128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>
                <a:solidFill>
                  <a:srgbClr val="F5EC00"/>
                </a:solidFill>
              </a:defRPr>
            </a:pPr>
            <a:r>
              <a:rPr u="sng"/>
              <a:t>Espace agro-pastoral</a:t>
            </a:r>
            <a:r>
              <a:t>:</a:t>
            </a:r>
          </a:p>
          <a:p>
            <a:pPr>
              <a:defRPr sz="2400">
                <a:solidFill>
                  <a:srgbClr val="F5EC00"/>
                </a:solidFill>
              </a:defRPr>
            </a:pPr>
            <a:r>
              <a:t>Cultures pluviales et élevage nomade</a:t>
            </a:r>
          </a:p>
        </p:txBody>
      </p:sp>
      <p:sp>
        <p:nvSpPr>
          <p:cNvPr id="287" name="Shape 287"/>
          <p:cNvSpPr/>
          <p:nvPr/>
        </p:nvSpPr>
        <p:spPr>
          <a:xfrm>
            <a:off x="3059263" y="6855186"/>
            <a:ext cx="1524001" cy="780328"/>
          </a:xfrm>
          <a:prstGeom prst="rect">
            <a:avLst/>
          </a:prstGeom>
          <a:solidFill>
            <a:srgbClr val="FFFFFF">
              <a:alpha val="7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50000"/>
              </a:lnSpc>
              <a:defRPr>
                <a:solidFill>
                  <a:srgbClr val="0061FF"/>
                </a:solidFill>
              </a:defRPr>
            </a:pPr>
            <a:r>
              <a:rPr sz="1400"/>
              <a:t>Canal Taouey</a:t>
            </a:r>
            <a:r>
              <a:t> </a:t>
            </a:r>
          </a:p>
        </p:txBody>
      </p:sp>
      <p:sp>
        <p:nvSpPr>
          <p:cNvPr id="288" name="Shape 288"/>
          <p:cNvSpPr/>
          <p:nvPr/>
        </p:nvSpPr>
        <p:spPr>
          <a:xfrm>
            <a:off x="4927600" y="1866900"/>
            <a:ext cx="622300" cy="622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rgbClr val="FF2600">
                  <a:alpha val="48000"/>
                </a:srgbClr>
              </a:gs>
              <a:gs pos="100000">
                <a:srgbClr val="FFD479">
                  <a:alpha val="48000"/>
                </a:srgbClr>
              </a:gs>
            </a:gsLst>
          </a:gradFill>
          <a:ln w="25400">
            <a:solidFill>
              <a:srgbClr val="FFFFFF">
                <a:alpha val="48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grpSp>
        <p:nvGrpSpPr>
          <p:cNvPr id="291" name="Group 291"/>
          <p:cNvGrpSpPr/>
          <p:nvPr/>
        </p:nvGrpSpPr>
        <p:grpSpPr>
          <a:xfrm>
            <a:off x="4197978" y="1955800"/>
            <a:ext cx="1342082" cy="419100"/>
            <a:chOff x="0" y="0"/>
            <a:chExt cx="1342080" cy="419100"/>
          </a:xfrm>
        </p:grpSpPr>
        <p:sp>
          <p:nvSpPr>
            <p:cNvPr id="290" name="Shape 290"/>
            <p:cNvSpPr/>
            <p:nvPr/>
          </p:nvSpPr>
          <p:spPr>
            <a:xfrm>
              <a:off x="19050" y="19050"/>
              <a:ext cx="1303981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/>
              </a:lvl1pPr>
            </a:lstStyle>
            <a:p>
              <a:pPr/>
              <a:r>
                <a:t>Usine sucrière</a:t>
              </a:r>
            </a:p>
          </p:txBody>
        </p:sp>
        <p:pic>
          <p:nvPicPr>
            <p:cNvPr id="289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342081" cy="419100"/>
            </a:xfrm>
            <a:prstGeom prst="rect">
              <a:avLst/>
            </a:prstGeom>
            <a:effectLst/>
          </p:spPr>
        </p:pic>
      </p:grpSp>
      <p:pic>
        <p:nvPicPr>
          <p:cNvPr id="292" name="16352477.jpg"/>
          <p:cNvPicPr>
            <a:picLocks noChangeAspect="1"/>
          </p:cNvPicPr>
          <p:nvPr/>
        </p:nvPicPr>
        <p:blipFill>
          <a:blip r:embed="rId4">
            <a:alphaModFix amt="73000"/>
            <a:extLst/>
          </a:blip>
          <a:stretch>
            <a:fillRect/>
          </a:stretch>
        </p:blipFill>
        <p:spPr>
          <a:xfrm>
            <a:off x="6474171" y="2170099"/>
            <a:ext cx="685801" cy="4588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1635247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635000"/>
            <a:ext cx="12700000" cy="84963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Capture d’écran 2010-12-01 à 19.46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30400" y="0"/>
            <a:ext cx="16865600" cy="9753600"/>
          </a:xfrm>
          <a:prstGeom prst="rect">
            <a:avLst/>
          </a:prstGeom>
          <a:ln w="88900">
            <a:miter lim="400000"/>
          </a:ln>
        </p:spPr>
      </p:pic>
      <p:sp>
        <p:nvSpPr>
          <p:cNvPr id="297" name="Shape 297"/>
          <p:cNvSpPr/>
          <p:nvPr/>
        </p:nvSpPr>
        <p:spPr>
          <a:xfrm>
            <a:off x="6235700" y="2032000"/>
            <a:ext cx="914400" cy="939800"/>
          </a:xfrm>
          <a:prstGeom prst="ellipse">
            <a:avLst/>
          </a:prstGeom>
          <a:solidFill>
            <a:srgbClr val="FF2600">
              <a:alpha val="15000"/>
            </a:srgbClr>
          </a:solidFill>
          <a:ln w="25400">
            <a:solidFill>
              <a:srgbClr val="FFFFFF">
                <a:alpha val="1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98" name="Shape 298"/>
          <p:cNvSpPr/>
          <p:nvPr/>
        </p:nvSpPr>
        <p:spPr>
          <a:xfrm>
            <a:off x="-838200" y="7416800"/>
            <a:ext cx="3175000" cy="3111500"/>
          </a:xfrm>
          <a:prstGeom prst="ellipse">
            <a:avLst/>
          </a:prstGeom>
          <a:solidFill>
            <a:srgbClr val="0096FF">
              <a:alpha val="36000"/>
            </a:srgbClr>
          </a:solidFill>
          <a:ln w="25400">
            <a:solidFill>
              <a:srgbClr val="FFFFFF">
                <a:alpha val="3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99" name="Shape 299"/>
          <p:cNvSpPr/>
          <p:nvPr/>
        </p:nvSpPr>
        <p:spPr>
          <a:xfrm>
            <a:off x="10159" y="1280160"/>
            <a:ext cx="6085842" cy="79044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796" y="21600"/>
                </a:moveTo>
                <a:lnTo>
                  <a:pt x="4435" y="20517"/>
                </a:lnTo>
                <a:lnTo>
                  <a:pt x="5986" y="19934"/>
                </a:lnTo>
                <a:lnTo>
                  <a:pt x="5734" y="18352"/>
                </a:lnTo>
                <a:lnTo>
                  <a:pt x="4904" y="17519"/>
                </a:lnTo>
                <a:lnTo>
                  <a:pt x="2596" y="16547"/>
                </a:lnTo>
                <a:lnTo>
                  <a:pt x="1226" y="16103"/>
                </a:lnTo>
                <a:lnTo>
                  <a:pt x="0" y="15603"/>
                </a:lnTo>
                <a:lnTo>
                  <a:pt x="36" y="361"/>
                </a:lnTo>
                <a:lnTo>
                  <a:pt x="577" y="0"/>
                </a:lnTo>
                <a:lnTo>
                  <a:pt x="1911" y="0"/>
                </a:lnTo>
                <a:lnTo>
                  <a:pt x="6707" y="3581"/>
                </a:lnTo>
                <a:lnTo>
                  <a:pt x="12441" y="1610"/>
                </a:lnTo>
                <a:lnTo>
                  <a:pt x="14676" y="1499"/>
                </a:lnTo>
                <a:lnTo>
                  <a:pt x="16443" y="2054"/>
                </a:lnTo>
                <a:lnTo>
                  <a:pt x="17886" y="2804"/>
                </a:lnTo>
                <a:lnTo>
                  <a:pt x="18787" y="3526"/>
                </a:lnTo>
                <a:lnTo>
                  <a:pt x="19797" y="3026"/>
                </a:lnTo>
                <a:lnTo>
                  <a:pt x="21600" y="3526"/>
                </a:lnTo>
                <a:lnTo>
                  <a:pt x="19797" y="4997"/>
                </a:lnTo>
                <a:lnTo>
                  <a:pt x="19977" y="6413"/>
                </a:lnTo>
                <a:lnTo>
                  <a:pt x="19436" y="6996"/>
                </a:lnTo>
                <a:lnTo>
                  <a:pt x="19509" y="8079"/>
                </a:lnTo>
                <a:lnTo>
                  <a:pt x="18138" y="8579"/>
                </a:lnTo>
                <a:lnTo>
                  <a:pt x="17020" y="8634"/>
                </a:lnTo>
                <a:lnTo>
                  <a:pt x="16984" y="9745"/>
                </a:lnTo>
                <a:cubicBezTo>
                  <a:pt x="16984" y="9745"/>
                  <a:pt x="17814" y="10050"/>
                  <a:pt x="17886" y="10050"/>
                </a:cubicBezTo>
                <a:cubicBezTo>
                  <a:pt x="17958" y="10050"/>
                  <a:pt x="18571" y="10772"/>
                  <a:pt x="18571" y="10883"/>
                </a:cubicBezTo>
                <a:cubicBezTo>
                  <a:pt x="18571" y="10994"/>
                  <a:pt x="18210" y="11300"/>
                  <a:pt x="18174" y="11355"/>
                </a:cubicBezTo>
                <a:cubicBezTo>
                  <a:pt x="18138" y="11411"/>
                  <a:pt x="17778" y="11439"/>
                  <a:pt x="17706" y="11411"/>
                </a:cubicBezTo>
                <a:cubicBezTo>
                  <a:pt x="17633" y="11383"/>
                  <a:pt x="16948" y="10828"/>
                  <a:pt x="16948" y="10828"/>
                </a:cubicBezTo>
                <a:cubicBezTo>
                  <a:pt x="16948" y="10828"/>
                  <a:pt x="16840" y="10633"/>
                  <a:pt x="16479" y="10856"/>
                </a:cubicBezTo>
                <a:cubicBezTo>
                  <a:pt x="16119" y="11078"/>
                  <a:pt x="15903" y="11494"/>
                  <a:pt x="15903" y="11494"/>
                </a:cubicBezTo>
                <a:lnTo>
                  <a:pt x="15975" y="12105"/>
                </a:lnTo>
                <a:lnTo>
                  <a:pt x="15758" y="12799"/>
                </a:lnTo>
                <a:lnTo>
                  <a:pt x="15975" y="14021"/>
                </a:lnTo>
                <a:cubicBezTo>
                  <a:pt x="15975" y="14021"/>
                  <a:pt x="15506" y="14992"/>
                  <a:pt x="15434" y="15048"/>
                </a:cubicBezTo>
                <a:cubicBezTo>
                  <a:pt x="15362" y="15103"/>
                  <a:pt x="14352" y="15464"/>
                  <a:pt x="14027" y="15492"/>
                </a:cubicBezTo>
                <a:cubicBezTo>
                  <a:pt x="13703" y="15520"/>
                  <a:pt x="12982" y="15492"/>
                  <a:pt x="12801" y="15603"/>
                </a:cubicBezTo>
                <a:cubicBezTo>
                  <a:pt x="12621" y="15714"/>
                  <a:pt x="11611" y="16769"/>
                  <a:pt x="11611" y="16769"/>
                </a:cubicBezTo>
                <a:lnTo>
                  <a:pt x="11792" y="17269"/>
                </a:lnTo>
                <a:cubicBezTo>
                  <a:pt x="11792" y="17269"/>
                  <a:pt x="10926" y="17824"/>
                  <a:pt x="10854" y="17880"/>
                </a:cubicBezTo>
                <a:cubicBezTo>
                  <a:pt x="10782" y="17935"/>
                  <a:pt x="4796" y="21600"/>
                  <a:pt x="4796" y="21600"/>
                </a:cubicBezTo>
                <a:close/>
              </a:path>
            </a:pathLst>
          </a:custGeom>
          <a:solidFill>
            <a:srgbClr val="8EFA00">
              <a:alpha val="23000"/>
            </a:srgbClr>
          </a:solidFill>
          <a:ln w="25400">
            <a:solidFill>
              <a:srgbClr val="FFFFFF">
                <a:alpha val="23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00" name="Shape 300"/>
          <p:cNvSpPr/>
          <p:nvPr/>
        </p:nvSpPr>
        <p:spPr>
          <a:xfrm>
            <a:off x="5262879" y="6576059"/>
            <a:ext cx="1219201" cy="975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375"/>
                </a:moveTo>
                <a:lnTo>
                  <a:pt x="12780" y="21600"/>
                </a:lnTo>
                <a:lnTo>
                  <a:pt x="21600" y="1125"/>
                </a:lnTo>
                <a:lnTo>
                  <a:pt x="8460" y="0"/>
                </a:lnTo>
                <a:lnTo>
                  <a:pt x="0" y="21375"/>
                </a:lnTo>
                <a:close/>
              </a:path>
            </a:pathLst>
          </a:custGeom>
          <a:solidFill>
            <a:srgbClr val="8EFA00">
              <a:alpha val="25000"/>
            </a:srgbClr>
          </a:solidFill>
          <a:ln w="25400">
            <a:solidFill>
              <a:srgbClr val="FFFFFF">
                <a:alpha val="2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01" name="Shape 301"/>
          <p:cNvSpPr/>
          <p:nvPr/>
        </p:nvSpPr>
        <p:spPr>
          <a:xfrm>
            <a:off x="1554480" y="7579359"/>
            <a:ext cx="2733041" cy="2123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6846"/>
                </a:moveTo>
                <a:lnTo>
                  <a:pt x="16943" y="0"/>
                </a:lnTo>
                <a:lnTo>
                  <a:pt x="18709" y="413"/>
                </a:lnTo>
                <a:lnTo>
                  <a:pt x="21600" y="5994"/>
                </a:lnTo>
                <a:lnTo>
                  <a:pt x="9957" y="17776"/>
                </a:lnTo>
                <a:lnTo>
                  <a:pt x="8833" y="16846"/>
                </a:lnTo>
                <a:lnTo>
                  <a:pt x="3854" y="21600"/>
                </a:lnTo>
                <a:lnTo>
                  <a:pt x="0" y="16846"/>
                </a:lnTo>
                <a:close/>
              </a:path>
            </a:pathLst>
          </a:custGeom>
          <a:solidFill>
            <a:srgbClr val="8EFA00">
              <a:alpha val="20000"/>
            </a:srgbClr>
          </a:solidFill>
          <a:ln w="25400">
            <a:solidFill>
              <a:srgbClr val="FFFFFF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02" name="Shape 302"/>
          <p:cNvSpPr/>
          <p:nvPr/>
        </p:nvSpPr>
        <p:spPr>
          <a:xfrm>
            <a:off x="7437119" y="10160"/>
            <a:ext cx="5577842" cy="2530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7" fill="norm" stroke="1" extrusionOk="0">
                <a:moveTo>
                  <a:pt x="354" y="17971"/>
                </a:moveTo>
                <a:lnTo>
                  <a:pt x="0" y="19786"/>
                </a:lnTo>
                <a:lnTo>
                  <a:pt x="905" y="21254"/>
                </a:lnTo>
                <a:lnTo>
                  <a:pt x="2400" y="21254"/>
                </a:lnTo>
                <a:cubicBezTo>
                  <a:pt x="2400" y="21254"/>
                  <a:pt x="3502" y="21427"/>
                  <a:pt x="3856" y="21514"/>
                </a:cubicBezTo>
                <a:cubicBezTo>
                  <a:pt x="4210" y="21600"/>
                  <a:pt x="4997" y="20218"/>
                  <a:pt x="5548" y="20131"/>
                </a:cubicBezTo>
                <a:cubicBezTo>
                  <a:pt x="6098" y="20045"/>
                  <a:pt x="7043" y="19008"/>
                  <a:pt x="7043" y="19008"/>
                </a:cubicBezTo>
                <a:lnTo>
                  <a:pt x="9285" y="16070"/>
                </a:lnTo>
                <a:lnTo>
                  <a:pt x="12511" y="14429"/>
                </a:lnTo>
                <a:lnTo>
                  <a:pt x="13849" y="12096"/>
                </a:lnTo>
                <a:lnTo>
                  <a:pt x="17233" y="13306"/>
                </a:lnTo>
                <a:lnTo>
                  <a:pt x="21561" y="10800"/>
                </a:lnTo>
                <a:lnTo>
                  <a:pt x="21600" y="0"/>
                </a:lnTo>
                <a:lnTo>
                  <a:pt x="10898" y="173"/>
                </a:lnTo>
                <a:lnTo>
                  <a:pt x="11134" y="2074"/>
                </a:lnTo>
                <a:cubicBezTo>
                  <a:pt x="11134" y="2074"/>
                  <a:pt x="11370" y="4061"/>
                  <a:pt x="11370" y="4406"/>
                </a:cubicBezTo>
                <a:cubicBezTo>
                  <a:pt x="11370" y="4752"/>
                  <a:pt x="11331" y="6394"/>
                  <a:pt x="11331" y="6566"/>
                </a:cubicBezTo>
                <a:cubicBezTo>
                  <a:pt x="11331" y="6739"/>
                  <a:pt x="10348" y="8813"/>
                  <a:pt x="10348" y="8813"/>
                </a:cubicBezTo>
                <a:lnTo>
                  <a:pt x="8459" y="10195"/>
                </a:lnTo>
                <a:lnTo>
                  <a:pt x="7711" y="11405"/>
                </a:lnTo>
                <a:lnTo>
                  <a:pt x="1889" y="15898"/>
                </a:lnTo>
                <a:lnTo>
                  <a:pt x="354" y="17971"/>
                </a:lnTo>
                <a:close/>
              </a:path>
            </a:pathLst>
          </a:custGeom>
          <a:solidFill>
            <a:srgbClr val="8EFA00">
              <a:alpha val="21000"/>
            </a:srgbClr>
          </a:solidFill>
          <a:ln w="25400">
            <a:solidFill>
              <a:srgbClr val="FFFFFF">
                <a:alpha val="21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03" name="Shape 303"/>
          <p:cNvSpPr/>
          <p:nvPr/>
        </p:nvSpPr>
        <p:spPr>
          <a:xfrm>
            <a:off x="2212339" y="1640839"/>
            <a:ext cx="10810242" cy="82397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963" y="9695"/>
                </a:moveTo>
                <a:lnTo>
                  <a:pt x="8323" y="6925"/>
                </a:lnTo>
                <a:lnTo>
                  <a:pt x="8242" y="6073"/>
                </a:lnTo>
                <a:lnTo>
                  <a:pt x="8750" y="5513"/>
                </a:lnTo>
                <a:cubicBezTo>
                  <a:pt x="8750" y="5513"/>
                  <a:pt x="9237" y="5407"/>
                  <a:pt x="9420" y="5380"/>
                </a:cubicBezTo>
                <a:cubicBezTo>
                  <a:pt x="9602" y="5353"/>
                  <a:pt x="10841" y="4714"/>
                  <a:pt x="10841" y="4714"/>
                </a:cubicBezTo>
                <a:lnTo>
                  <a:pt x="11673" y="4474"/>
                </a:lnTo>
                <a:cubicBezTo>
                  <a:pt x="11673" y="4474"/>
                  <a:pt x="12891" y="3809"/>
                  <a:pt x="12891" y="3755"/>
                </a:cubicBezTo>
                <a:cubicBezTo>
                  <a:pt x="12891" y="3702"/>
                  <a:pt x="14068" y="2317"/>
                  <a:pt x="14068" y="2317"/>
                </a:cubicBezTo>
                <a:lnTo>
                  <a:pt x="15774" y="1332"/>
                </a:lnTo>
                <a:lnTo>
                  <a:pt x="17662" y="346"/>
                </a:lnTo>
                <a:lnTo>
                  <a:pt x="21255" y="0"/>
                </a:lnTo>
                <a:lnTo>
                  <a:pt x="21600" y="3542"/>
                </a:lnTo>
                <a:lnTo>
                  <a:pt x="21519" y="21600"/>
                </a:lnTo>
                <a:lnTo>
                  <a:pt x="0" y="21600"/>
                </a:lnTo>
                <a:lnTo>
                  <a:pt x="650" y="20721"/>
                </a:lnTo>
                <a:lnTo>
                  <a:pt x="1177" y="20694"/>
                </a:lnTo>
                <a:lnTo>
                  <a:pt x="4101" y="17658"/>
                </a:lnTo>
                <a:cubicBezTo>
                  <a:pt x="4101" y="17658"/>
                  <a:pt x="3512" y="16034"/>
                  <a:pt x="3471" y="16034"/>
                </a:cubicBezTo>
                <a:cubicBezTo>
                  <a:pt x="3431" y="16034"/>
                  <a:pt x="3350" y="15554"/>
                  <a:pt x="3350" y="15554"/>
                </a:cubicBezTo>
                <a:lnTo>
                  <a:pt x="5786" y="11905"/>
                </a:lnTo>
                <a:lnTo>
                  <a:pt x="6963" y="9695"/>
                </a:lnTo>
                <a:close/>
              </a:path>
            </a:pathLst>
          </a:custGeom>
          <a:solidFill>
            <a:srgbClr val="FFD479">
              <a:alpha val="19000"/>
            </a:srgbClr>
          </a:solidFill>
          <a:ln w="25400">
            <a:solidFill>
              <a:srgbClr val="FFFFFF">
                <a:alpha val="19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04" name="Shape 304"/>
          <p:cNvSpPr/>
          <p:nvPr/>
        </p:nvSpPr>
        <p:spPr>
          <a:xfrm>
            <a:off x="1330960" y="2255520"/>
            <a:ext cx="5120641" cy="701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1" y="21600"/>
                </a:moveTo>
                <a:cubicBezTo>
                  <a:pt x="3171" y="19941"/>
                  <a:pt x="5529" y="18626"/>
                  <a:pt x="5529" y="18626"/>
                </a:cubicBezTo>
                <a:lnTo>
                  <a:pt x="7543" y="17374"/>
                </a:lnTo>
                <a:cubicBezTo>
                  <a:pt x="7543" y="17374"/>
                  <a:pt x="11057" y="15590"/>
                  <a:pt x="11057" y="15527"/>
                </a:cubicBezTo>
                <a:cubicBezTo>
                  <a:pt x="11057" y="15464"/>
                  <a:pt x="12300" y="14901"/>
                  <a:pt x="12300" y="14901"/>
                </a:cubicBezTo>
                <a:cubicBezTo>
                  <a:pt x="12300" y="14901"/>
                  <a:pt x="14657" y="12897"/>
                  <a:pt x="14700" y="12835"/>
                </a:cubicBezTo>
                <a:cubicBezTo>
                  <a:pt x="14743" y="12772"/>
                  <a:pt x="17871" y="8421"/>
                  <a:pt x="17871" y="8421"/>
                </a:cubicBezTo>
                <a:lnTo>
                  <a:pt x="20229" y="5071"/>
                </a:lnTo>
                <a:lnTo>
                  <a:pt x="21386" y="1252"/>
                </a:lnTo>
                <a:lnTo>
                  <a:pt x="21600" y="0"/>
                </a:lnTo>
                <a:lnTo>
                  <a:pt x="21300" y="0"/>
                </a:lnTo>
                <a:lnTo>
                  <a:pt x="19971" y="4977"/>
                </a:lnTo>
                <a:lnTo>
                  <a:pt x="18943" y="6574"/>
                </a:lnTo>
                <a:cubicBezTo>
                  <a:pt x="18943" y="6574"/>
                  <a:pt x="14743" y="12803"/>
                  <a:pt x="14186" y="12835"/>
                </a:cubicBezTo>
                <a:cubicBezTo>
                  <a:pt x="13629" y="12866"/>
                  <a:pt x="12086" y="14682"/>
                  <a:pt x="12086" y="14682"/>
                </a:cubicBezTo>
                <a:lnTo>
                  <a:pt x="9600" y="16059"/>
                </a:lnTo>
                <a:lnTo>
                  <a:pt x="0" y="21412"/>
                </a:lnTo>
                <a:lnTo>
                  <a:pt x="171" y="21600"/>
                </a:lnTo>
                <a:close/>
              </a:path>
            </a:pathLst>
          </a:custGeom>
          <a:solidFill>
            <a:srgbClr val="0433FF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05" name="Shape 305"/>
          <p:cNvSpPr/>
          <p:nvPr/>
        </p:nvSpPr>
        <p:spPr>
          <a:xfrm>
            <a:off x="17738" y="8255000"/>
            <a:ext cx="1523790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Lac de Guiers</a:t>
            </a:r>
          </a:p>
        </p:txBody>
      </p:sp>
      <p:sp>
        <p:nvSpPr>
          <p:cNvPr id="306" name="Shape 306"/>
          <p:cNvSpPr/>
          <p:nvPr/>
        </p:nvSpPr>
        <p:spPr>
          <a:xfrm>
            <a:off x="9728200" y="7264400"/>
            <a:ext cx="635000" cy="279400"/>
          </a:xfrm>
          <a:prstGeom prst="rect">
            <a:avLst/>
          </a:prstGeom>
          <a:solidFill>
            <a:srgbClr val="8EFA00">
              <a:alpha val="26000"/>
            </a:srgbClr>
          </a:solidFill>
          <a:ln w="25400">
            <a:solidFill>
              <a:srgbClr val="FFFFFF">
                <a:alpha val="2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307" name="Shape 307"/>
          <p:cNvSpPr/>
          <p:nvPr/>
        </p:nvSpPr>
        <p:spPr>
          <a:xfrm>
            <a:off x="10552269" y="7200900"/>
            <a:ext cx="2298701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Périmètres irrigués</a:t>
            </a:r>
          </a:p>
        </p:txBody>
      </p:sp>
      <p:sp>
        <p:nvSpPr>
          <p:cNvPr id="308" name="Shape 308"/>
          <p:cNvSpPr/>
          <p:nvPr/>
        </p:nvSpPr>
        <p:spPr>
          <a:xfrm>
            <a:off x="6807200" y="5283200"/>
            <a:ext cx="4610100" cy="128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>
                <a:solidFill>
                  <a:srgbClr val="F5EC00"/>
                </a:solidFill>
              </a:defRPr>
            </a:pPr>
            <a:r>
              <a:rPr u="sng"/>
              <a:t>Espace agro-pastoral</a:t>
            </a:r>
            <a:r>
              <a:t>:</a:t>
            </a:r>
          </a:p>
          <a:p>
            <a:pPr>
              <a:defRPr sz="2400">
                <a:solidFill>
                  <a:srgbClr val="F5EC00"/>
                </a:solidFill>
              </a:defRPr>
            </a:pPr>
            <a:r>
              <a:t>Cultures pluviales et élevage nomade</a:t>
            </a:r>
          </a:p>
        </p:txBody>
      </p:sp>
      <p:sp>
        <p:nvSpPr>
          <p:cNvPr id="309" name="Shape 309"/>
          <p:cNvSpPr/>
          <p:nvPr/>
        </p:nvSpPr>
        <p:spPr>
          <a:xfrm>
            <a:off x="3059263" y="6855186"/>
            <a:ext cx="1524001" cy="780328"/>
          </a:xfrm>
          <a:prstGeom prst="rect">
            <a:avLst/>
          </a:prstGeom>
          <a:solidFill>
            <a:srgbClr val="FFFFFF">
              <a:alpha val="7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50000"/>
              </a:lnSpc>
              <a:defRPr>
                <a:solidFill>
                  <a:srgbClr val="0061FF"/>
                </a:solidFill>
              </a:defRPr>
            </a:pPr>
            <a:r>
              <a:rPr sz="1400"/>
              <a:t>Canal Taouey</a:t>
            </a:r>
            <a:r>
              <a:t> </a:t>
            </a:r>
          </a:p>
        </p:txBody>
      </p:sp>
      <p:sp>
        <p:nvSpPr>
          <p:cNvPr id="310" name="Shape 310"/>
          <p:cNvSpPr/>
          <p:nvPr/>
        </p:nvSpPr>
        <p:spPr>
          <a:xfrm>
            <a:off x="4927600" y="1866900"/>
            <a:ext cx="622300" cy="622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rgbClr val="FF2600">
                  <a:alpha val="48000"/>
                </a:srgbClr>
              </a:gs>
              <a:gs pos="100000">
                <a:srgbClr val="FFD479">
                  <a:alpha val="48000"/>
                </a:srgbClr>
              </a:gs>
            </a:gsLst>
          </a:gradFill>
          <a:ln w="25400">
            <a:solidFill>
              <a:srgbClr val="FFFFFF">
                <a:alpha val="48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grpSp>
        <p:nvGrpSpPr>
          <p:cNvPr id="313" name="Group 313"/>
          <p:cNvGrpSpPr/>
          <p:nvPr/>
        </p:nvGrpSpPr>
        <p:grpSpPr>
          <a:xfrm>
            <a:off x="4197978" y="1955800"/>
            <a:ext cx="1342082" cy="419100"/>
            <a:chOff x="0" y="0"/>
            <a:chExt cx="1342080" cy="419100"/>
          </a:xfrm>
        </p:grpSpPr>
        <p:sp>
          <p:nvSpPr>
            <p:cNvPr id="312" name="Shape 312"/>
            <p:cNvSpPr/>
            <p:nvPr/>
          </p:nvSpPr>
          <p:spPr>
            <a:xfrm>
              <a:off x="19050" y="19050"/>
              <a:ext cx="1303981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/>
              </a:lvl1pPr>
            </a:lstStyle>
            <a:p>
              <a:pPr/>
              <a:r>
                <a:t>Usine sucrière</a:t>
              </a:r>
            </a:p>
          </p:txBody>
        </p:sp>
        <p:pic>
          <p:nvPicPr>
            <p:cNvPr id="311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342081" cy="419100"/>
            </a:xfrm>
            <a:prstGeom prst="rect">
              <a:avLst/>
            </a:prstGeom>
            <a:effectLst/>
          </p:spPr>
        </p:pic>
      </p:grpSp>
      <p:pic>
        <p:nvPicPr>
          <p:cNvPr id="314" name="16352477.jpg"/>
          <p:cNvPicPr>
            <a:picLocks noChangeAspect="1"/>
          </p:cNvPicPr>
          <p:nvPr/>
        </p:nvPicPr>
        <p:blipFill>
          <a:blip r:embed="rId4">
            <a:alphaModFix amt="73000"/>
            <a:extLst/>
          </a:blip>
          <a:stretch>
            <a:fillRect/>
          </a:stretch>
        </p:blipFill>
        <p:spPr>
          <a:xfrm>
            <a:off x="6474171" y="2170099"/>
            <a:ext cx="685801" cy="458801"/>
          </a:xfrm>
          <a:prstGeom prst="rect">
            <a:avLst/>
          </a:prstGeom>
          <a:ln w="88900">
            <a:miter lim="400000"/>
          </a:ln>
        </p:spPr>
      </p:pic>
      <p:pic>
        <p:nvPicPr>
          <p:cNvPr id="315" name="3300647.jpg"/>
          <p:cNvPicPr>
            <a:picLocks noChangeAspect="1"/>
          </p:cNvPicPr>
          <p:nvPr/>
        </p:nvPicPr>
        <p:blipFill>
          <a:blip r:embed="rId5">
            <a:alphaModFix amt="58000"/>
            <a:extLst/>
          </a:blip>
          <a:stretch>
            <a:fillRect/>
          </a:stretch>
        </p:blipFill>
        <p:spPr>
          <a:xfrm>
            <a:off x="5090914" y="1841500"/>
            <a:ext cx="969864" cy="6477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33006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0100" y="0"/>
            <a:ext cx="14605000" cy="9753600"/>
          </a:xfrm>
          <a:prstGeom prst="rect">
            <a:avLst/>
          </a:prstGeom>
          <a:ln w="88900">
            <a:miter lim="400000"/>
          </a:ln>
        </p:spPr>
      </p:pic>
      <p:pic>
        <p:nvPicPr>
          <p:cNvPr id="318" name="800px-Sucrerie_richard_toll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2400" y="1485900"/>
            <a:ext cx="10160000" cy="67945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Capture d’écran 2010-12-01 à 19.46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30400" y="0"/>
            <a:ext cx="16865600" cy="9753600"/>
          </a:xfrm>
          <a:prstGeom prst="rect">
            <a:avLst/>
          </a:prstGeom>
          <a:ln w="88900">
            <a:miter lim="400000"/>
          </a:ln>
        </p:spPr>
      </p:pic>
      <p:sp>
        <p:nvSpPr>
          <p:cNvPr id="321" name="Shape 321"/>
          <p:cNvSpPr/>
          <p:nvPr/>
        </p:nvSpPr>
        <p:spPr>
          <a:xfrm>
            <a:off x="6235700" y="2032000"/>
            <a:ext cx="914400" cy="939800"/>
          </a:xfrm>
          <a:prstGeom prst="ellipse">
            <a:avLst/>
          </a:prstGeom>
          <a:solidFill>
            <a:srgbClr val="FF2600">
              <a:alpha val="15000"/>
            </a:srgbClr>
          </a:solidFill>
          <a:ln w="25400">
            <a:solidFill>
              <a:srgbClr val="FFFFFF">
                <a:alpha val="1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322" name="Shape 322"/>
          <p:cNvSpPr/>
          <p:nvPr/>
        </p:nvSpPr>
        <p:spPr>
          <a:xfrm>
            <a:off x="-838200" y="7416800"/>
            <a:ext cx="3175000" cy="3111500"/>
          </a:xfrm>
          <a:prstGeom prst="ellipse">
            <a:avLst/>
          </a:prstGeom>
          <a:solidFill>
            <a:srgbClr val="0096FF">
              <a:alpha val="36000"/>
            </a:srgbClr>
          </a:solidFill>
          <a:ln w="25400">
            <a:solidFill>
              <a:srgbClr val="FFFFFF">
                <a:alpha val="3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323" name="Shape 323"/>
          <p:cNvSpPr/>
          <p:nvPr/>
        </p:nvSpPr>
        <p:spPr>
          <a:xfrm>
            <a:off x="10159" y="1280160"/>
            <a:ext cx="6085842" cy="79044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796" y="21600"/>
                </a:moveTo>
                <a:lnTo>
                  <a:pt x="4435" y="20517"/>
                </a:lnTo>
                <a:lnTo>
                  <a:pt x="5986" y="19934"/>
                </a:lnTo>
                <a:lnTo>
                  <a:pt x="5734" y="18352"/>
                </a:lnTo>
                <a:lnTo>
                  <a:pt x="4904" y="17519"/>
                </a:lnTo>
                <a:lnTo>
                  <a:pt x="2596" y="16547"/>
                </a:lnTo>
                <a:lnTo>
                  <a:pt x="1226" y="16103"/>
                </a:lnTo>
                <a:lnTo>
                  <a:pt x="0" y="15603"/>
                </a:lnTo>
                <a:lnTo>
                  <a:pt x="36" y="361"/>
                </a:lnTo>
                <a:lnTo>
                  <a:pt x="577" y="0"/>
                </a:lnTo>
                <a:lnTo>
                  <a:pt x="1911" y="0"/>
                </a:lnTo>
                <a:lnTo>
                  <a:pt x="6707" y="3581"/>
                </a:lnTo>
                <a:lnTo>
                  <a:pt x="12441" y="1610"/>
                </a:lnTo>
                <a:lnTo>
                  <a:pt x="14676" y="1499"/>
                </a:lnTo>
                <a:lnTo>
                  <a:pt x="16443" y="2054"/>
                </a:lnTo>
                <a:lnTo>
                  <a:pt x="17886" y="2804"/>
                </a:lnTo>
                <a:lnTo>
                  <a:pt x="18787" y="3526"/>
                </a:lnTo>
                <a:lnTo>
                  <a:pt x="19797" y="3026"/>
                </a:lnTo>
                <a:lnTo>
                  <a:pt x="21600" y="3526"/>
                </a:lnTo>
                <a:lnTo>
                  <a:pt x="19797" y="4997"/>
                </a:lnTo>
                <a:lnTo>
                  <a:pt x="19977" y="6413"/>
                </a:lnTo>
                <a:lnTo>
                  <a:pt x="19436" y="6996"/>
                </a:lnTo>
                <a:lnTo>
                  <a:pt x="19509" y="8079"/>
                </a:lnTo>
                <a:lnTo>
                  <a:pt x="18138" y="8579"/>
                </a:lnTo>
                <a:lnTo>
                  <a:pt x="17020" y="8634"/>
                </a:lnTo>
                <a:lnTo>
                  <a:pt x="16984" y="9745"/>
                </a:lnTo>
                <a:cubicBezTo>
                  <a:pt x="16984" y="9745"/>
                  <a:pt x="17814" y="10050"/>
                  <a:pt x="17886" y="10050"/>
                </a:cubicBezTo>
                <a:cubicBezTo>
                  <a:pt x="17958" y="10050"/>
                  <a:pt x="18571" y="10772"/>
                  <a:pt x="18571" y="10883"/>
                </a:cubicBezTo>
                <a:cubicBezTo>
                  <a:pt x="18571" y="10994"/>
                  <a:pt x="18210" y="11300"/>
                  <a:pt x="18174" y="11355"/>
                </a:cubicBezTo>
                <a:cubicBezTo>
                  <a:pt x="18138" y="11411"/>
                  <a:pt x="17778" y="11439"/>
                  <a:pt x="17706" y="11411"/>
                </a:cubicBezTo>
                <a:cubicBezTo>
                  <a:pt x="17633" y="11383"/>
                  <a:pt x="16948" y="10828"/>
                  <a:pt x="16948" y="10828"/>
                </a:cubicBezTo>
                <a:cubicBezTo>
                  <a:pt x="16948" y="10828"/>
                  <a:pt x="16840" y="10633"/>
                  <a:pt x="16479" y="10856"/>
                </a:cubicBezTo>
                <a:cubicBezTo>
                  <a:pt x="16119" y="11078"/>
                  <a:pt x="15903" y="11494"/>
                  <a:pt x="15903" y="11494"/>
                </a:cubicBezTo>
                <a:lnTo>
                  <a:pt x="15975" y="12105"/>
                </a:lnTo>
                <a:lnTo>
                  <a:pt x="15758" y="12799"/>
                </a:lnTo>
                <a:lnTo>
                  <a:pt x="15975" y="14021"/>
                </a:lnTo>
                <a:cubicBezTo>
                  <a:pt x="15975" y="14021"/>
                  <a:pt x="15506" y="14992"/>
                  <a:pt x="15434" y="15048"/>
                </a:cubicBezTo>
                <a:cubicBezTo>
                  <a:pt x="15362" y="15103"/>
                  <a:pt x="14352" y="15464"/>
                  <a:pt x="14027" y="15492"/>
                </a:cubicBezTo>
                <a:cubicBezTo>
                  <a:pt x="13703" y="15520"/>
                  <a:pt x="12982" y="15492"/>
                  <a:pt x="12801" y="15603"/>
                </a:cubicBezTo>
                <a:cubicBezTo>
                  <a:pt x="12621" y="15714"/>
                  <a:pt x="11611" y="16769"/>
                  <a:pt x="11611" y="16769"/>
                </a:cubicBezTo>
                <a:lnTo>
                  <a:pt x="11792" y="17269"/>
                </a:lnTo>
                <a:cubicBezTo>
                  <a:pt x="11792" y="17269"/>
                  <a:pt x="10926" y="17824"/>
                  <a:pt x="10854" y="17880"/>
                </a:cubicBezTo>
                <a:cubicBezTo>
                  <a:pt x="10782" y="17935"/>
                  <a:pt x="4796" y="21600"/>
                  <a:pt x="4796" y="21600"/>
                </a:cubicBezTo>
                <a:close/>
              </a:path>
            </a:pathLst>
          </a:custGeom>
          <a:solidFill>
            <a:srgbClr val="8EFA00">
              <a:alpha val="23000"/>
            </a:srgbClr>
          </a:solidFill>
          <a:ln w="25400">
            <a:solidFill>
              <a:srgbClr val="FFFFFF">
                <a:alpha val="23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4" name="Shape 324"/>
          <p:cNvSpPr/>
          <p:nvPr/>
        </p:nvSpPr>
        <p:spPr>
          <a:xfrm>
            <a:off x="5262879" y="6576059"/>
            <a:ext cx="1219201" cy="975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375"/>
                </a:moveTo>
                <a:lnTo>
                  <a:pt x="12780" y="21600"/>
                </a:lnTo>
                <a:lnTo>
                  <a:pt x="21600" y="1125"/>
                </a:lnTo>
                <a:lnTo>
                  <a:pt x="8460" y="0"/>
                </a:lnTo>
                <a:lnTo>
                  <a:pt x="0" y="21375"/>
                </a:lnTo>
                <a:close/>
              </a:path>
            </a:pathLst>
          </a:custGeom>
          <a:solidFill>
            <a:srgbClr val="8EFA00">
              <a:alpha val="25000"/>
            </a:srgbClr>
          </a:solidFill>
          <a:ln w="25400">
            <a:solidFill>
              <a:srgbClr val="FFFFFF">
                <a:alpha val="2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5" name="Shape 325"/>
          <p:cNvSpPr/>
          <p:nvPr/>
        </p:nvSpPr>
        <p:spPr>
          <a:xfrm>
            <a:off x="1554480" y="7579359"/>
            <a:ext cx="2733041" cy="2123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6846"/>
                </a:moveTo>
                <a:lnTo>
                  <a:pt x="16943" y="0"/>
                </a:lnTo>
                <a:lnTo>
                  <a:pt x="18709" y="413"/>
                </a:lnTo>
                <a:lnTo>
                  <a:pt x="21600" y="5994"/>
                </a:lnTo>
                <a:lnTo>
                  <a:pt x="9957" y="17776"/>
                </a:lnTo>
                <a:lnTo>
                  <a:pt x="8833" y="16846"/>
                </a:lnTo>
                <a:lnTo>
                  <a:pt x="3854" y="21600"/>
                </a:lnTo>
                <a:lnTo>
                  <a:pt x="0" y="16846"/>
                </a:lnTo>
                <a:close/>
              </a:path>
            </a:pathLst>
          </a:custGeom>
          <a:solidFill>
            <a:srgbClr val="8EFA00">
              <a:alpha val="20000"/>
            </a:srgbClr>
          </a:solidFill>
          <a:ln w="25400">
            <a:solidFill>
              <a:srgbClr val="FFFFFF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6" name="Shape 326"/>
          <p:cNvSpPr/>
          <p:nvPr/>
        </p:nvSpPr>
        <p:spPr>
          <a:xfrm>
            <a:off x="7437119" y="10160"/>
            <a:ext cx="5577842" cy="2530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7" fill="norm" stroke="1" extrusionOk="0">
                <a:moveTo>
                  <a:pt x="354" y="17971"/>
                </a:moveTo>
                <a:lnTo>
                  <a:pt x="0" y="19786"/>
                </a:lnTo>
                <a:lnTo>
                  <a:pt x="905" y="21254"/>
                </a:lnTo>
                <a:lnTo>
                  <a:pt x="2400" y="21254"/>
                </a:lnTo>
                <a:cubicBezTo>
                  <a:pt x="2400" y="21254"/>
                  <a:pt x="3502" y="21427"/>
                  <a:pt x="3856" y="21514"/>
                </a:cubicBezTo>
                <a:cubicBezTo>
                  <a:pt x="4210" y="21600"/>
                  <a:pt x="4997" y="20218"/>
                  <a:pt x="5548" y="20131"/>
                </a:cubicBezTo>
                <a:cubicBezTo>
                  <a:pt x="6098" y="20045"/>
                  <a:pt x="7043" y="19008"/>
                  <a:pt x="7043" y="19008"/>
                </a:cubicBezTo>
                <a:lnTo>
                  <a:pt x="9285" y="16070"/>
                </a:lnTo>
                <a:lnTo>
                  <a:pt x="12511" y="14429"/>
                </a:lnTo>
                <a:lnTo>
                  <a:pt x="13849" y="12096"/>
                </a:lnTo>
                <a:lnTo>
                  <a:pt x="17233" y="13306"/>
                </a:lnTo>
                <a:lnTo>
                  <a:pt x="21561" y="10800"/>
                </a:lnTo>
                <a:lnTo>
                  <a:pt x="21600" y="0"/>
                </a:lnTo>
                <a:lnTo>
                  <a:pt x="10898" y="173"/>
                </a:lnTo>
                <a:lnTo>
                  <a:pt x="11134" y="2074"/>
                </a:lnTo>
                <a:cubicBezTo>
                  <a:pt x="11134" y="2074"/>
                  <a:pt x="11370" y="4061"/>
                  <a:pt x="11370" y="4406"/>
                </a:cubicBezTo>
                <a:cubicBezTo>
                  <a:pt x="11370" y="4752"/>
                  <a:pt x="11331" y="6394"/>
                  <a:pt x="11331" y="6566"/>
                </a:cubicBezTo>
                <a:cubicBezTo>
                  <a:pt x="11331" y="6739"/>
                  <a:pt x="10348" y="8813"/>
                  <a:pt x="10348" y="8813"/>
                </a:cubicBezTo>
                <a:lnTo>
                  <a:pt x="8459" y="10195"/>
                </a:lnTo>
                <a:lnTo>
                  <a:pt x="7711" y="11405"/>
                </a:lnTo>
                <a:lnTo>
                  <a:pt x="1889" y="15898"/>
                </a:lnTo>
                <a:lnTo>
                  <a:pt x="354" y="17971"/>
                </a:lnTo>
                <a:close/>
              </a:path>
            </a:pathLst>
          </a:custGeom>
          <a:solidFill>
            <a:srgbClr val="8EFA00">
              <a:alpha val="21000"/>
            </a:srgbClr>
          </a:solidFill>
          <a:ln w="25400">
            <a:solidFill>
              <a:srgbClr val="FFFFFF">
                <a:alpha val="21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7" name="Shape 327"/>
          <p:cNvSpPr/>
          <p:nvPr/>
        </p:nvSpPr>
        <p:spPr>
          <a:xfrm>
            <a:off x="2212339" y="1640839"/>
            <a:ext cx="10810242" cy="82397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963" y="9695"/>
                </a:moveTo>
                <a:lnTo>
                  <a:pt x="8323" y="6925"/>
                </a:lnTo>
                <a:lnTo>
                  <a:pt x="8242" y="6073"/>
                </a:lnTo>
                <a:lnTo>
                  <a:pt x="8750" y="5513"/>
                </a:lnTo>
                <a:cubicBezTo>
                  <a:pt x="8750" y="5513"/>
                  <a:pt x="9237" y="5407"/>
                  <a:pt x="9420" y="5380"/>
                </a:cubicBezTo>
                <a:cubicBezTo>
                  <a:pt x="9602" y="5353"/>
                  <a:pt x="10841" y="4714"/>
                  <a:pt x="10841" y="4714"/>
                </a:cubicBezTo>
                <a:lnTo>
                  <a:pt x="11673" y="4474"/>
                </a:lnTo>
                <a:cubicBezTo>
                  <a:pt x="11673" y="4474"/>
                  <a:pt x="12891" y="3809"/>
                  <a:pt x="12891" y="3755"/>
                </a:cubicBezTo>
                <a:cubicBezTo>
                  <a:pt x="12891" y="3702"/>
                  <a:pt x="14068" y="2317"/>
                  <a:pt x="14068" y="2317"/>
                </a:cubicBezTo>
                <a:lnTo>
                  <a:pt x="15774" y="1332"/>
                </a:lnTo>
                <a:lnTo>
                  <a:pt x="17662" y="346"/>
                </a:lnTo>
                <a:lnTo>
                  <a:pt x="21255" y="0"/>
                </a:lnTo>
                <a:lnTo>
                  <a:pt x="21600" y="3542"/>
                </a:lnTo>
                <a:lnTo>
                  <a:pt x="21519" y="21600"/>
                </a:lnTo>
                <a:lnTo>
                  <a:pt x="0" y="21600"/>
                </a:lnTo>
                <a:lnTo>
                  <a:pt x="650" y="20721"/>
                </a:lnTo>
                <a:lnTo>
                  <a:pt x="1177" y="20694"/>
                </a:lnTo>
                <a:lnTo>
                  <a:pt x="4101" y="17658"/>
                </a:lnTo>
                <a:cubicBezTo>
                  <a:pt x="4101" y="17658"/>
                  <a:pt x="3512" y="16034"/>
                  <a:pt x="3471" y="16034"/>
                </a:cubicBezTo>
                <a:cubicBezTo>
                  <a:pt x="3431" y="16034"/>
                  <a:pt x="3350" y="15554"/>
                  <a:pt x="3350" y="15554"/>
                </a:cubicBezTo>
                <a:lnTo>
                  <a:pt x="5786" y="11905"/>
                </a:lnTo>
                <a:lnTo>
                  <a:pt x="6963" y="9695"/>
                </a:lnTo>
                <a:close/>
              </a:path>
            </a:pathLst>
          </a:custGeom>
          <a:solidFill>
            <a:srgbClr val="FFD479">
              <a:alpha val="19000"/>
            </a:srgbClr>
          </a:solidFill>
          <a:ln w="25400">
            <a:solidFill>
              <a:srgbClr val="FFFFFF">
                <a:alpha val="19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8" name="Shape 328"/>
          <p:cNvSpPr/>
          <p:nvPr/>
        </p:nvSpPr>
        <p:spPr>
          <a:xfrm>
            <a:off x="1330960" y="2255520"/>
            <a:ext cx="5120641" cy="701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1" y="21600"/>
                </a:moveTo>
                <a:cubicBezTo>
                  <a:pt x="3171" y="19941"/>
                  <a:pt x="5529" y="18626"/>
                  <a:pt x="5529" y="18626"/>
                </a:cubicBezTo>
                <a:lnTo>
                  <a:pt x="7543" y="17374"/>
                </a:lnTo>
                <a:cubicBezTo>
                  <a:pt x="7543" y="17374"/>
                  <a:pt x="11057" y="15590"/>
                  <a:pt x="11057" y="15527"/>
                </a:cubicBezTo>
                <a:cubicBezTo>
                  <a:pt x="11057" y="15464"/>
                  <a:pt x="12300" y="14901"/>
                  <a:pt x="12300" y="14901"/>
                </a:cubicBezTo>
                <a:cubicBezTo>
                  <a:pt x="12300" y="14901"/>
                  <a:pt x="14657" y="12897"/>
                  <a:pt x="14700" y="12835"/>
                </a:cubicBezTo>
                <a:cubicBezTo>
                  <a:pt x="14743" y="12772"/>
                  <a:pt x="17871" y="8421"/>
                  <a:pt x="17871" y="8421"/>
                </a:cubicBezTo>
                <a:lnTo>
                  <a:pt x="20229" y="5071"/>
                </a:lnTo>
                <a:lnTo>
                  <a:pt x="21386" y="1252"/>
                </a:lnTo>
                <a:lnTo>
                  <a:pt x="21600" y="0"/>
                </a:lnTo>
                <a:lnTo>
                  <a:pt x="21300" y="0"/>
                </a:lnTo>
                <a:lnTo>
                  <a:pt x="19971" y="4977"/>
                </a:lnTo>
                <a:lnTo>
                  <a:pt x="18943" y="6574"/>
                </a:lnTo>
                <a:cubicBezTo>
                  <a:pt x="18943" y="6574"/>
                  <a:pt x="14743" y="12803"/>
                  <a:pt x="14186" y="12835"/>
                </a:cubicBezTo>
                <a:cubicBezTo>
                  <a:pt x="13629" y="12866"/>
                  <a:pt x="12086" y="14682"/>
                  <a:pt x="12086" y="14682"/>
                </a:cubicBezTo>
                <a:lnTo>
                  <a:pt x="9600" y="16059"/>
                </a:lnTo>
                <a:lnTo>
                  <a:pt x="0" y="21412"/>
                </a:lnTo>
                <a:lnTo>
                  <a:pt x="171" y="21600"/>
                </a:lnTo>
                <a:close/>
              </a:path>
            </a:pathLst>
          </a:custGeom>
          <a:solidFill>
            <a:srgbClr val="0433FF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9" name="Shape 329"/>
          <p:cNvSpPr/>
          <p:nvPr/>
        </p:nvSpPr>
        <p:spPr>
          <a:xfrm>
            <a:off x="17738" y="8255000"/>
            <a:ext cx="1523790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Lac de Guiers</a:t>
            </a:r>
          </a:p>
        </p:txBody>
      </p:sp>
      <p:sp>
        <p:nvSpPr>
          <p:cNvPr id="330" name="Shape 330"/>
          <p:cNvSpPr/>
          <p:nvPr/>
        </p:nvSpPr>
        <p:spPr>
          <a:xfrm>
            <a:off x="9728200" y="7264400"/>
            <a:ext cx="635000" cy="279400"/>
          </a:xfrm>
          <a:prstGeom prst="rect">
            <a:avLst/>
          </a:prstGeom>
          <a:solidFill>
            <a:srgbClr val="8EFA00">
              <a:alpha val="26000"/>
            </a:srgbClr>
          </a:solidFill>
          <a:ln w="25400">
            <a:solidFill>
              <a:srgbClr val="FFFFFF">
                <a:alpha val="2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331" name="Shape 331"/>
          <p:cNvSpPr/>
          <p:nvPr/>
        </p:nvSpPr>
        <p:spPr>
          <a:xfrm>
            <a:off x="10552269" y="7200900"/>
            <a:ext cx="2298701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Périmètres irrigués</a:t>
            </a:r>
          </a:p>
        </p:txBody>
      </p:sp>
      <p:sp>
        <p:nvSpPr>
          <p:cNvPr id="332" name="Shape 332"/>
          <p:cNvSpPr/>
          <p:nvPr/>
        </p:nvSpPr>
        <p:spPr>
          <a:xfrm>
            <a:off x="6807200" y="5283200"/>
            <a:ext cx="4610100" cy="128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>
                <a:solidFill>
                  <a:srgbClr val="F5EC00"/>
                </a:solidFill>
              </a:defRPr>
            </a:pPr>
            <a:r>
              <a:rPr u="sng"/>
              <a:t>Espace agro-pastoral</a:t>
            </a:r>
            <a:r>
              <a:t>:</a:t>
            </a:r>
          </a:p>
          <a:p>
            <a:pPr>
              <a:defRPr sz="2400">
                <a:solidFill>
                  <a:srgbClr val="F5EC00"/>
                </a:solidFill>
              </a:defRPr>
            </a:pPr>
            <a:r>
              <a:t>Cultures pluviales et élevage nomade</a:t>
            </a:r>
          </a:p>
        </p:txBody>
      </p:sp>
      <p:sp>
        <p:nvSpPr>
          <p:cNvPr id="333" name="Shape 333"/>
          <p:cNvSpPr/>
          <p:nvPr/>
        </p:nvSpPr>
        <p:spPr>
          <a:xfrm>
            <a:off x="3059263" y="6855186"/>
            <a:ext cx="1524001" cy="780328"/>
          </a:xfrm>
          <a:prstGeom prst="rect">
            <a:avLst/>
          </a:prstGeom>
          <a:solidFill>
            <a:srgbClr val="FFFFFF">
              <a:alpha val="7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50000"/>
              </a:lnSpc>
              <a:defRPr>
                <a:solidFill>
                  <a:srgbClr val="0061FF"/>
                </a:solidFill>
              </a:defRPr>
            </a:pPr>
            <a:r>
              <a:rPr sz="1400"/>
              <a:t>Canal Taouey</a:t>
            </a:r>
            <a:r>
              <a:t> </a:t>
            </a:r>
          </a:p>
        </p:txBody>
      </p:sp>
      <p:sp>
        <p:nvSpPr>
          <p:cNvPr id="334" name="Shape 334"/>
          <p:cNvSpPr/>
          <p:nvPr/>
        </p:nvSpPr>
        <p:spPr>
          <a:xfrm>
            <a:off x="4927600" y="1866900"/>
            <a:ext cx="622300" cy="622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rgbClr val="FF2600">
                  <a:alpha val="48000"/>
                </a:srgbClr>
              </a:gs>
              <a:gs pos="100000">
                <a:srgbClr val="FFD479">
                  <a:alpha val="48000"/>
                </a:srgbClr>
              </a:gs>
            </a:gsLst>
          </a:gradFill>
          <a:ln w="25400">
            <a:solidFill>
              <a:srgbClr val="FFFFFF">
                <a:alpha val="48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grpSp>
        <p:nvGrpSpPr>
          <p:cNvPr id="337" name="Group 337"/>
          <p:cNvGrpSpPr/>
          <p:nvPr/>
        </p:nvGrpSpPr>
        <p:grpSpPr>
          <a:xfrm>
            <a:off x="4197978" y="1955800"/>
            <a:ext cx="1342082" cy="419100"/>
            <a:chOff x="0" y="0"/>
            <a:chExt cx="1342080" cy="419100"/>
          </a:xfrm>
        </p:grpSpPr>
        <p:sp>
          <p:nvSpPr>
            <p:cNvPr id="336" name="Shape 336"/>
            <p:cNvSpPr/>
            <p:nvPr/>
          </p:nvSpPr>
          <p:spPr>
            <a:xfrm>
              <a:off x="19050" y="19050"/>
              <a:ext cx="1303981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/>
              </a:lvl1pPr>
            </a:lstStyle>
            <a:p>
              <a:pPr/>
              <a:r>
                <a:t>Usine sucrière</a:t>
              </a:r>
            </a:p>
          </p:txBody>
        </p:sp>
        <p:pic>
          <p:nvPicPr>
            <p:cNvPr id="335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342081" cy="419100"/>
            </a:xfrm>
            <a:prstGeom prst="rect">
              <a:avLst/>
            </a:prstGeom>
            <a:effectLst/>
          </p:spPr>
        </p:pic>
      </p:grpSp>
      <p:pic>
        <p:nvPicPr>
          <p:cNvPr id="338" name="16352477.jpg"/>
          <p:cNvPicPr>
            <a:picLocks noChangeAspect="1"/>
          </p:cNvPicPr>
          <p:nvPr/>
        </p:nvPicPr>
        <p:blipFill>
          <a:blip r:embed="rId4">
            <a:alphaModFix amt="73000"/>
            <a:extLst/>
          </a:blip>
          <a:stretch>
            <a:fillRect/>
          </a:stretch>
        </p:blipFill>
        <p:spPr>
          <a:xfrm>
            <a:off x="6474171" y="2170099"/>
            <a:ext cx="685801" cy="458801"/>
          </a:xfrm>
          <a:prstGeom prst="rect">
            <a:avLst/>
          </a:prstGeom>
          <a:ln w="88900">
            <a:miter lim="400000"/>
          </a:ln>
        </p:spPr>
      </p:pic>
      <p:pic>
        <p:nvPicPr>
          <p:cNvPr id="339" name="3300647.jpg"/>
          <p:cNvPicPr>
            <a:picLocks noChangeAspect="1"/>
          </p:cNvPicPr>
          <p:nvPr/>
        </p:nvPicPr>
        <p:blipFill>
          <a:blip r:embed="rId5">
            <a:alphaModFix amt="58000"/>
            <a:extLst/>
          </a:blip>
          <a:stretch>
            <a:fillRect/>
          </a:stretch>
        </p:blipFill>
        <p:spPr>
          <a:xfrm>
            <a:off x="5090914" y="1841500"/>
            <a:ext cx="969864" cy="647700"/>
          </a:xfrm>
          <a:prstGeom prst="rect">
            <a:avLst/>
          </a:prstGeom>
          <a:ln w="88900">
            <a:miter lim="400000"/>
          </a:ln>
        </p:spPr>
      </p:pic>
      <p:pic>
        <p:nvPicPr>
          <p:cNvPr id="340" name="906559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9500" y="2984500"/>
            <a:ext cx="3227834" cy="2146300"/>
          </a:xfrm>
          <a:prstGeom prst="rect">
            <a:avLst/>
          </a:prstGeom>
          <a:ln w="88900">
            <a:miter lim="400000"/>
          </a:ln>
        </p:spPr>
      </p:pic>
      <p:pic>
        <p:nvPicPr>
          <p:cNvPr id="341" name="16352690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729323" y="6553200"/>
            <a:ext cx="4081466" cy="27305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1" grpId="2"/>
      <p:bldP build="whole" bldLvl="1" animBg="1" rev="0" advAuto="0" spid="34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title"/>
          </p:nvPr>
        </p:nvSpPr>
        <p:spPr>
          <a:xfrm>
            <a:off x="1270000" y="8432800"/>
            <a:ext cx="10464800" cy="762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@</a:t>
            </a:r>
          </a:p>
        </p:txBody>
      </p:sp>
      <p:pic>
        <p:nvPicPr>
          <p:cNvPr id="124" name="Capture d’écran 2010-11-25 à 05.36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41" y="5256"/>
            <a:ext cx="13050674" cy="8102601"/>
          </a:xfrm>
          <a:prstGeom prst="rect">
            <a:avLst/>
          </a:prstGeom>
          <a:ln w="889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127000" y="2654300"/>
            <a:ext cx="12827000" cy="1206500"/>
          </a:xfrm>
          <a:prstGeom prst="rect">
            <a:avLst/>
          </a:prstGeom>
          <a:solidFill>
            <a:srgbClr val="3F66FF">
              <a:alpha val="58000"/>
            </a:srgbClr>
          </a:solidFill>
          <a:ln w="25400">
            <a:solidFill>
              <a:srgbClr val="FFFFFF">
                <a:alpha val="58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26" name="Shape 126"/>
          <p:cNvSpPr/>
          <p:nvPr/>
        </p:nvSpPr>
        <p:spPr>
          <a:xfrm>
            <a:off x="127000" y="4749800"/>
            <a:ext cx="12827000" cy="1206500"/>
          </a:xfrm>
          <a:prstGeom prst="rect">
            <a:avLst/>
          </a:prstGeom>
          <a:solidFill>
            <a:srgbClr val="3F66FF">
              <a:alpha val="58000"/>
            </a:srgbClr>
          </a:solidFill>
          <a:ln w="25400">
            <a:solidFill>
              <a:srgbClr val="FFFFFF">
                <a:alpha val="58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27" name="Shape 127"/>
          <p:cNvSpPr/>
          <p:nvPr/>
        </p:nvSpPr>
        <p:spPr>
          <a:xfrm>
            <a:off x="88900" y="698500"/>
            <a:ext cx="12827000" cy="1206500"/>
          </a:xfrm>
          <a:prstGeom prst="rect">
            <a:avLst/>
          </a:prstGeom>
          <a:solidFill>
            <a:srgbClr val="3F66FF">
              <a:alpha val="58000"/>
            </a:srgbClr>
          </a:solidFill>
          <a:ln w="25400">
            <a:solidFill>
              <a:srgbClr val="FFFFFF">
                <a:alpha val="58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28" name="Shape 128"/>
          <p:cNvSpPr/>
          <p:nvPr/>
        </p:nvSpPr>
        <p:spPr>
          <a:xfrm>
            <a:off x="88900" y="3886200"/>
            <a:ext cx="12827000" cy="977900"/>
          </a:xfrm>
          <a:prstGeom prst="rect">
            <a:avLst/>
          </a:prstGeom>
          <a:solidFill>
            <a:srgbClr val="FAFC98">
              <a:alpha val="58000"/>
            </a:srgbClr>
          </a:solidFill>
          <a:ln w="25400">
            <a:solidFill>
              <a:srgbClr val="FFFFFF">
                <a:alpha val="58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29" name="Shape 129"/>
          <p:cNvSpPr/>
          <p:nvPr/>
        </p:nvSpPr>
        <p:spPr>
          <a:xfrm>
            <a:off x="88900" y="1955800"/>
            <a:ext cx="12827000" cy="736600"/>
          </a:xfrm>
          <a:prstGeom prst="rect">
            <a:avLst/>
          </a:prstGeom>
          <a:solidFill>
            <a:srgbClr val="FAFC98">
              <a:alpha val="58000"/>
            </a:srgbClr>
          </a:solidFill>
          <a:ln w="25400">
            <a:solidFill>
              <a:srgbClr val="FFFFFF">
                <a:alpha val="58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30" name="Shape 130"/>
          <p:cNvSpPr/>
          <p:nvPr/>
        </p:nvSpPr>
        <p:spPr>
          <a:xfrm>
            <a:off x="127000" y="12700"/>
            <a:ext cx="12827000" cy="838200"/>
          </a:xfrm>
          <a:prstGeom prst="rect">
            <a:avLst/>
          </a:prstGeom>
          <a:solidFill>
            <a:srgbClr val="FAFC98">
              <a:alpha val="58000"/>
            </a:srgbClr>
          </a:solidFill>
          <a:ln w="25400">
            <a:solidFill>
              <a:srgbClr val="FFFFFF">
                <a:alpha val="58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31" name="Shape 131"/>
          <p:cNvSpPr/>
          <p:nvPr/>
        </p:nvSpPr>
        <p:spPr>
          <a:xfrm>
            <a:off x="88900" y="-711200"/>
            <a:ext cx="12827000" cy="838200"/>
          </a:xfrm>
          <a:prstGeom prst="rect">
            <a:avLst/>
          </a:prstGeom>
          <a:solidFill>
            <a:srgbClr val="FAFC98">
              <a:alpha val="58000"/>
            </a:srgbClr>
          </a:solidFill>
          <a:ln w="25400">
            <a:solidFill>
              <a:srgbClr val="FFFFFF">
                <a:alpha val="58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32" name="Shape 132"/>
          <p:cNvSpPr/>
          <p:nvPr/>
        </p:nvSpPr>
        <p:spPr>
          <a:xfrm>
            <a:off x="127000" y="5981700"/>
            <a:ext cx="12827000" cy="838200"/>
          </a:xfrm>
          <a:prstGeom prst="rect">
            <a:avLst/>
          </a:prstGeom>
          <a:solidFill>
            <a:srgbClr val="FAFC98">
              <a:alpha val="58000"/>
            </a:srgbClr>
          </a:solidFill>
          <a:ln w="25400">
            <a:solidFill>
              <a:srgbClr val="FFFFFF">
                <a:alpha val="58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33" name="Shape 133"/>
          <p:cNvSpPr/>
          <p:nvPr/>
        </p:nvSpPr>
        <p:spPr>
          <a:xfrm>
            <a:off x="8864600" y="1943100"/>
            <a:ext cx="2687994" cy="1092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600" fill="norm" stroke="1" extrusionOk="0">
                <a:moveTo>
                  <a:pt x="0" y="16828"/>
                </a:moveTo>
                <a:cubicBezTo>
                  <a:pt x="101" y="16828"/>
                  <a:pt x="2839" y="3767"/>
                  <a:pt x="2839" y="3767"/>
                </a:cubicBezTo>
                <a:lnTo>
                  <a:pt x="5577" y="2763"/>
                </a:lnTo>
                <a:cubicBezTo>
                  <a:pt x="5577" y="2763"/>
                  <a:pt x="8721" y="5274"/>
                  <a:pt x="8924" y="5526"/>
                </a:cubicBezTo>
                <a:cubicBezTo>
                  <a:pt x="9127" y="5777"/>
                  <a:pt x="11966" y="3767"/>
                  <a:pt x="11966" y="3767"/>
                </a:cubicBezTo>
                <a:cubicBezTo>
                  <a:pt x="11966" y="3767"/>
                  <a:pt x="12169" y="502"/>
                  <a:pt x="12676" y="502"/>
                </a:cubicBezTo>
                <a:cubicBezTo>
                  <a:pt x="13183" y="502"/>
                  <a:pt x="16327" y="0"/>
                  <a:pt x="16327" y="0"/>
                </a:cubicBezTo>
                <a:lnTo>
                  <a:pt x="20079" y="502"/>
                </a:lnTo>
                <a:lnTo>
                  <a:pt x="20282" y="5777"/>
                </a:lnTo>
                <a:cubicBezTo>
                  <a:pt x="20282" y="5777"/>
                  <a:pt x="21397" y="10047"/>
                  <a:pt x="21397" y="11553"/>
                </a:cubicBezTo>
                <a:cubicBezTo>
                  <a:pt x="21397" y="13060"/>
                  <a:pt x="21600" y="15572"/>
                  <a:pt x="21296" y="17079"/>
                </a:cubicBezTo>
                <a:cubicBezTo>
                  <a:pt x="20992" y="18586"/>
                  <a:pt x="19065" y="20595"/>
                  <a:pt x="18456" y="21098"/>
                </a:cubicBezTo>
                <a:cubicBezTo>
                  <a:pt x="17848" y="21600"/>
                  <a:pt x="11966" y="20093"/>
                  <a:pt x="11966" y="20093"/>
                </a:cubicBezTo>
                <a:cubicBezTo>
                  <a:pt x="11966" y="20093"/>
                  <a:pt x="9735" y="21098"/>
                  <a:pt x="8620" y="21098"/>
                </a:cubicBezTo>
                <a:cubicBezTo>
                  <a:pt x="7504" y="21098"/>
                  <a:pt x="4969" y="21600"/>
                  <a:pt x="4158" y="21600"/>
                </a:cubicBezTo>
                <a:cubicBezTo>
                  <a:pt x="3346" y="21600"/>
                  <a:pt x="1318" y="20847"/>
                  <a:pt x="1318" y="20847"/>
                </a:cubicBezTo>
                <a:lnTo>
                  <a:pt x="406" y="19591"/>
                </a:lnTo>
                <a:lnTo>
                  <a:pt x="101" y="18084"/>
                </a:lnTo>
                <a:lnTo>
                  <a:pt x="304" y="19340"/>
                </a:lnTo>
                <a:lnTo>
                  <a:pt x="0" y="17079"/>
                </a:lnTo>
              </a:path>
            </a:pathLst>
          </a:custGeom>
          <a:solidFill>
            <a:srgbClr val="4DFA42">
              <a:alpha val="48000"/>
            </a:srgbClr>
          </a:solidFill>
          <a:ln w="25400">
            <a:solidFill>
              <a:srgbClr val="FFFFFF">
                <a:alpha val="48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4" name="Shape 134"/>
          <p:cNvSpPr/>
          <p:nvPr/>
        </p:nvSpPr>
        <p:spPr>
          <a:xfrm>
            <a:off x="7416800" y="3708400"/>
            <a:ext cx="1270000" cy="1270000"/>
          </a:xfrm>
          <a:prstGeom prst="rect">
            <a:avLst/>
          </a:prstGeom>
          <a:solidFill>
            <a:srgbClr val="4DFA42">
              <a:alpha val="51000"/>
            </a:srgbClr>
          </a:solidFill>
          <a:ln w="25400">
            <a:solidFill>
              <a:srgbClr val="FFFFFF">
                <a:alpha val="51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35" name="Shape 135"/>
          <p:cNvSpPr/>
          <p:nvPr/>
        </p:nvSpPr>
        <p:spPr>
          <a:xfrm>
            <a:off x="4406900" y="3886200"/>
            <a:ext cx="1130300" cy="1092200"/>
          </a:xfrm>
          <a:prstGeom prst="rect">
            <a:avLst/>
          </a:prstGeom>
          <a:solidFill>
            <a:srgbClr val="4DFA42">
              <a:alpha val="51000"/>
            </a:srgbClr>
          </a:solidFill>
          <a:ln w="25400">
            <a:solidFill>
              <a:srgbClr val="FFFFFF">
                <a:alpha val="51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36" name="Shape 136"/>
          <p:cNvSpPr/>
          <p:nvPr/>
        </p:nvSpPr>
        <p:spPr>
          <a:xfrm>
            <a:off x="11582400" y="3708400"/>
            <a:ext cx="546100" cy="1244600"/>
          </a:xfrm>
          <a:prstGeom prst="rect">
            <a:avLst/>
          </a:prstGeom>
          <a:solidFill>
            <a:srgbClr val="4DFA42">
              <a:alpha val="51000"/>
            </a:srgbClr>
          </a:solidFill>
          <a:ln w="25400">
            <a:solidFill>
              <a:srgbClr val="FFFFFF">
                <a:alpha val="51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37" name="Shape 137"/>
          <p:cNvSpPr/>
          <p:nvPr/>
        </p:nvSpPr>
        <p:spPr>
          <a:xfrm>
            <a:off x="3035300" y="1879600"/>
            <a:ext cx="1663700" cy="889000"/>
          </a:xfrm>
          <a:prstGeom prst="rect">
            <a:avLst/>
          </a:prstGeom>
          <a:solidFill>
            <a:srgbClr val="4DFA42">
              <a:alpha val="51000"/>
            </a:srgbClr>
          </a:solidFill>
          <a:ln w="25400">
            <a:solidFill>
              <a:srgbClr val="FFFFFF">
                <a:alpha val="51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38" name="Shape 138"/>
          <p:cNvSpPr/>
          <p:nvPr/>
        </p:nvSpPr>
        <p:spPr>
          <a:xfrm>
            <a:off x="7962900" y="2654300"/>
            <a:ext cx="457200" cy="901700"/>
          </a:xfrm>
          <a:prstGeom prst="rect">
            <a:avLst/>
          </a:prstGeom>
          <a:solidFill>
            <a:srgbClr val="FFD060">
              <a:alpha val="51000"/>
            </a:srgbClr>
          </a:solidFill>
          <a:ln w="25400">
            <a:solidFill>
              <a:srgbClr val="FFFFFF">
                <a:alpha val="51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39" name="Shape 139"/>
          <p:cNvSpPr/>
          <p:nvPr/>
        </p:nvSpPr>
        <p:spPr>
          <a:xfrm>
            <a:off x="4991100" y="3263900"/>
            <a:ext cx="431800" cy="596900"/>
          </a:xfrm>
          <a:prstGeom prst="rect">
            <a:avLst/>
          </a:prstGeom>
          <a:solidFill>
            <a:srgbClr val="FFD060">
              <a:alpha val="51000"/>
            </a:srgbClr>
          </a:solidFill>
          <a:ln w="25400">
            <a:solidFill>
              <a:srgbClr val="FFFFFF">
                <a:alpha val="51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40" name="Shape 140"/>
          <p:cNvSpPr/>
          <p:nvPr/>
        </p:nvSpPr>
        <p:spPr>
          <a:xfrm>
            <a:off x="2578100" y="1358900"/>
            <a:ext cx="431800" cy="558800"/>
          </a:xfrm>
          <a:prstGeom prst="rect">
            <a:avLst/>
          </a:prstGeom>
          <a:solidFill>
            <a:srgbClr val="FFD060">
              <a:alpha val="51000"/>
            </a:srgbClr>
          </a:solidFill>
          <a:ln w="25400">
            <a:solidFill>
              <a:srgbClr val="FFFFFF">
                <a:alpha val="51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41" name="Shape 141"/>
          <p:cNvSpPr/>
          <p:nvPr/>
        </p:nvSpPr>
        <p:spPr>
          <a:xfrm>
            <a:off x="8166100" y="1333500"/>
            <a:ext cx="2260600" cy="533400"/>
          </a:xfrm>
          <a:prstGeom prst="rect">
            <a:avLst/>
          </a:prstGeom>
          <a:solidFill>
            <a:srgbClr val="FFD060">
              <a:alpha val="51000"/>
            </a:srgbClr>
          </a:solidFill>
          <a:ln w="25400">
            <a:solidFill>
              <a:srgbClr val="FFFFFF">
                <a:alpha val="51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42" name="Shape 142"/>
          <p:cNvSpPr/>
          <p:nvPr/>
        </p:nvSpPr>
        <p:spPr>
          <a:xfrm>
            <a:off x="8712200" y="1930400"/>
            <a:ext cx="1485900" cy="1104900"/>
          </a:xfrm>
          <a:prstGeom prst="ellipse">
            <a:avLst/>
          </a:prstGeom>
          <a:solidFill>
            <a:srgbClr val="FF484F">
              <a:alpha val="67000"/>
            </a:srgbClr>
          </a:solidFill>
          <a:ln w="25400">
            <a:solidFill>
              <a:srgbClr val="FFFFFF">
                <a:alpha val="67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43" name="Shape 143"/>
          <p:cNvSpPr/>
          <p:nvPr/>
        </p:nvSpPr>
        <p:spPr>
          <a:xfrm>
            <a:off x="10007600" y="1219200"/>
            <a:ext cx="1485900" cy="1816100"/>
          </a:xfrm>
          <a:prstGeom prst="ellipse">
            <a:avLst/>
          </a:prstGeom>
          <a:solidFill>
            <a:srgbClr val="FF484F">
              <a:alpha val="67000"/>
            </a:srgbClr>
          </a:solidFill>
          <a:ln w="25400">
            <a:solidFill>
              <a:srgbClr val="FFFFFF">
                <a:alpha val="67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44" name="Shape 144"/>
          <p:cNvSpPr/>
          <p:nvPr/>
        </p:nvSpPr>
        <p:spPr>
          <a:xfrm>
            <a:off x="9715500" y="2387600"/>
            <a:ext cx="1333500" cy="1371600"/>
          </a:xfrm>
          <a:prstGeom prst="ellipse">
            <a:avLst/>
          </a:prstGeom>
          <a:solidFill>
            <a:srgbClr val="FF484F">
              <a:alpha val="67000"/>
            </a:srgbClr>
          </a:solidFill>
          <a:ln w="25400">
            <a:solidFill>
              <a:srgbClr val="FFFFFF">
                <a:alpha val="67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45" name="Shape 145"/>
          <p:cNvSpPr/>
          <p:nvPr/>
        </p:nvSpPr>
        <p:spPr>
          <a:xfrm>
            <a:off x="6057900" y="1701800"/>
            <a:ext cx="2120900" cy="673100"/>
          </a:xfrm>
          <a:prstGeom prst="ellipse">
            <a:avLst/>
          </a:prstGeom>
          <a:solidFill>
            <a:srgbClr val="FF484F">
              <a:alpha val="67000"/>
            </a:srgbClr>
          </a:solidFill>
          <a:ln w="25400">
            <a:solidFill>
              <a:srgbClr val="FFFFFF">
                <a:alpha val="67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46" name="Shape 146"/>
          <p:cNvSpPr/>
          <p:nvPr/>
        </p:nvSpPr>
        <p:spPr>
          <a:xfrm>
            <a:off x="6070600" y="901700"/>
            <a:ext cx="1270000" cy="1270000"/>
          </a:xfrm>
          <a:prstGeom prst="ellipse">
            <a:avLst/>
          </a:prstGeom>
          <a:solidFill>
            <a:srgbClr val="FF484F">
              <a:alpha val="67000"/>
            </a:srgbClr>
          </a:solidFill>
          <a:ln w="25400">
            <a:solidFill>
              <a:srgbClr val="FFFFFF">
                <a:alpha val="67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47" name="Shape 147"/>
          <p:cNvSpPr/>
          <p:nvPr/>
        </p:nvSpPr>
        <p:spPr>
          <a:xfrm>
            <a:off x="6019800" y="2628900"/>
            <a:ext cx="939800" cy="774700"/>
          </a:xfrm>
          <a:prstGeom prst="ellipse">
            <a:avLst/>
          </a:prstGeom>
          <a:solidFill>
            <a:srgbClr val="FF484F">
              <a:alpha val="67000"/>
            </a:srgbClr>
          </a:solidFill>
          <a:ln w="25400">
            <a:solidFill>
              <a:srgbClr val="FFFFFF">
                <a:alpha val="67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48" name="Shape 148"/>
          <p:cNvSpPr/>
          <p:nvPr/>
        </p:nvSpPr>
        <p:spPr>
          <a:xfrm>
            <a:off x="4597400" y="3886200"/>
            <a:ext cx="558800" cy="596900"/>
          </a:xfrm>
          <a:prstGeom prst="ellipse">
            <a:avLst/>
          </a:prstGeom>
          <a:solidFill>
            <a:srgbClr val="FF484F">
              <a:alpha val="67000"/>
            </a:srgbClr>
          </a:solidFill>
          <a:ln w="25400">
            <a:solidFill>
              <a:srgbClr val="FFFFFF">
                <a:alpha val="67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49" name="Shape 149"/>
          <p:cNvSpPr/>
          <p:nvPr/>
        </p:nvSpPr>
        <p:spPr>
          <a:xfrm>
            <a:off x="3619500" y="1206500"/>
            <a:ext cx="749300" cy="787400"/>
          </a:xfrm>
          <a:prstGeom prst="ellipse">
            <a:avLst/>
          </a:prstGeom>
          <a:solidFill>
            <a:srgbClr val="FF484F">
              <a:alpha val="67000"/>
            </a:srgbClr>
          </a:solidFill>
          <a:ln w="25400">
            <a:solidFill>
              <a:srgbClr val="FFFFFF">
                <a:alpha val="67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50" name="Shape 150"/>
          <p:cNvSpPr/>
          <p:nvPr/>
        </p:nvSpPr>
        <p:spPr>
          <a:xfrm>
            <a:off x="7239000" y="3390900"/>
            <a:ext cx="787400" cy="673100"/>
          </a:xfrm>
          <a:prstGeom prst="ellipse">
            <a:avLst/>
          </a:prstGeom>
          <a:solidFill>
            <a:srgbClr val="FF484F">
              <a:alpha val="67000"/>
            </a:srgbClr>
          </a:solidFill>
          <a:ln w="25400">
            <a:solidFill>
              <a:srgbClr val="FFFFFF">
                <a:alpha val="67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51" name="Shape 151"/>
          <p:cNvSpPr/>
          <p:nvPr/>
        </p:nvSpPr>
        <p:spPr>
          <a:xfrm>
            <a:off x="424133" y="4787900"/>
            <a:ext cx="8521701" cy="285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buClr>
                <a:srgbClr val="000000"/>
              </a:buClr>
              <a:buSzPct val="125000"/>
              <a:buChar char="•"/>
              <a:defRPr sz="2400">
                <a:solidFill>
                  <a:srgbClr val="000000"/>
                </a:solidFill>
              </a:defRPr>
            </a:pPr>
            <a:r>
              <a:t>Climats zonaux</a:t>
            </a:r>
          </a:p>
          <a:p>
            <a:pPr algn="r">
              <a:defRPr sz="2400">
                <a:solidFill>
                  <a:srgbClr val="000000"/>
                </a:solidFill>
              </a:defRPr>
            </a:pPr>
            <a:r>
              <a:t>Zones aux précipitations abondantes</a:t>
            </a:r>
          </a:p>
          <a:p>
            <a:pPr algn="r">
              <a:defRPr sz="2400">
                <a:solidFill>
                  <a:srgbClr val="000000"/>
                </a:solidFill>
              </a:defRPr>
            </a:pPr>
            <a:r>
              <a:t>Zones aux précipitations Faibles</a:t>
            </a:r>
          </a:p>
          <a:p>
            <a:pPr algn="l">
              <a:buClr>
                <a:srgbClr val="000000"/>
              </a:buClr>
              <a:buSzPct val="125000"/>
              <a:buChar char="•"/>
              <a:defRPr sz="2400">
                <a:solidFill>
                  <a:srgbClr val="000000"/>
                </a:solidFill>
              </a:defRPr>
            </a:pPr>
            <a:r>
              <a:t>Climats régionaux</a:t>
            </a:r>
          </a:p>
          <a:p>
            <a:pPr algn="r">
              <a:defRPr sz="2400">
                <a:solidFill>
                  <a:srgbClr val="000000"/>
                </a:solidFill>
              </a:defRPr>
            </a:pPr>
            <a:r>
              <a:t>à précipitations fortes</a:t>
            </a:r>
          </a:p>
          <a:p>
            <a:pPr algn="r">
              <a:defRPr sz="2400">
                <a:solidFill>
                  <a:srgbClr val="000000"/>
                </a:solidFill>
              </a:defRPr>
            </a:pPr>
            <a:r>
              <a:t>à précipitation faibles</a:t>
            </a:r>
          </a:p>
          <a:p>
            <a:pPr algn="l">
              <a:buSzPct val="125000"/>
              <a:buChar char="•"/>
              <a:defRPr sz="2400">
                <a:solidFill>
                  <a:srgbClr val="000000"/>
                </a:solidFill>
              </a:defRPr>
            </a:pPr>
            <a:r>
              <a:t> Foyers de peuplement (principaux)</a:t>
            </a:r>
          </a:p>
        </p:txBody>
      </p:sp>
      <p:sp>
        <p:nvSpPr>
          <p:cNvPr id="152" name="Shape 152"/>
          <p:cNvSpPr/>
          <p:nvPr/>
        </p:nvSpPr>
        <p:spPr>
          <a:xfrm>
            <a:off x="2743200" y="5727700"/>
            <a:ext cx="850900" cy="266700"/>
          </a:xfrm>
          <a:prstGeom prst="roundRect">
            <a:avLst>
              <a:gd name="adj" fmla="val 50000"/>
            </a:avLst>
          </a:prstGeom>
          <a:solidFill>
            <a:srgbClr val="FFFB00">
              <a:alpha val="54000"/>
            </a:srgbClr>
          </a:solidFill>
          <a:ln w="25400">
            <a:solidFill>
              <a:srgbClr val="FFFFFF">
                <a:alpha val="54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53" name="Shape 153"/>
          <p:cNvSpPr/>
          <p:nvPr/>
        </p:nvSpPr>
        <p:spPr>
          <a:xfrm>
            <a:off x="4889500" y="6870700"/>
            <a:ext cx="850900" cy="266700"/>
          </a:xfrm>
          <a:prstGeom prst="roundRect">
            <a:avLst>
              <a:gd name="adj" fmla="val 50000"/>
            </a:avLst>
          </a:prstGeom>
          <a:solidFill>
            <a:srgbClr val="FF9300">
              <a:alpha val="48000"/>
            </a:srgbClr>
          </a:solidFill>
          <a:ln w="25400">
            <a:solidFill>
              <a:srgbClr val="FFFFFF">
                <a:alpha val="48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D479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54" name="Shape 154"/>
          <p:cNvSpPr/>
          <p:nvPr/>
        </p:nvSpPr>
        <p:spPr>
          <a:xfrm>
            <a:off x="4889500" y="6553200"/>
            <a:ext cx="850900" cy="266700"/>
          </a:xfrm>
          <a:prstGeom prst="roundRect">
            <a:avLst>
              <a:gd name="adj" fmla="val 50000"/>
            </a:avLst>
          </a:prstGeom>
          <a:solidFill>
            <a:srgbClr val="00F900">
              <a:alpha val="48000"/>
            </a:srgbClr>
          </a:solidFill>
          <a:ln w="25400">
            <a:solidFill>
              <a:srgbClr val="FFFFFF">
                <a:alpha val="48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55" name="Shape 155"/>
          <p:cNvSpPr/>
          <p:nvPr/>
        </p:nvSpPr>
        <p:spPr>
          <a:xfrm>
            <a:off x="2743200" y="5295900"/>
            <a:ext cx="850900" cy="266700"/>
          </a:xfrm>
          <a:prstGeom prst="roundRect">
            <a:avLst>
              <a:gd name="adj" fmla="val 50000"/>
            </a:avLst>
          </a:prstGeom>
          <a:solidFill>
            <a:srgbClr val="0096FF">
              <a:alpha val="56000"/>
            </a:srgbClr>
          </a:solidFill>
          <a:ln w="25400">
            <a:solidFill>
              <a:srgbClr val="FFFFFF">
                <a:alpha val="5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56" name="Shape 156"/>
          <p:cNvSpPr/>
          <p:nvPr/>
        </p:nvSpPr>
        <p:spPr>
          <a:xfrm>
            <a:off x="5448300" y="7277100"/>
            <a:ext cx="850900" cy="266700"/>
          </a:xfrm>
          <a:prstGeom prst="roundRect">
            <a:avLst>
              <a:gd name="adj" fmla="val 50000"/>
            </a:avLst>
          </a:prstGeom>
          <a:solidFill>
            <a:srgbClr val="FF2600">
              <a:alpha val="54000"/>
            </a:srgbClr>
          </a:solidFill>
          <a:ln w="25400">
            <a:solidFill>
              <a:srgbClr val="FFFFFF">
                <a:alpha val="54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Class="entr" nodeType="after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8" dur="1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3" dur="1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Class="entr" nodeType="after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1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Class="entr" nodeType="after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1" dur="1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Class="entr" nodeType="after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5" dur="1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entr" nodeType="clickEffect" presetID="9" grpId="1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0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Class="entr" nodeType="afterEffect" presetID="9" grpId="1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4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Class="entr" nodeType="after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8" dur="1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Class="entr" nodeType="afterEffect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2" dur="1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entr" nodeType="clickEffect" presetSubtype="1" presetID="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Class="entr" nodeType="clickEffect" presetID="9" grpId="20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93" dur="4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Class="entr" nodeType="clickEffect" presetSubtype="0" presetID="1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Class="entr" nodeType="clickEffect" presetSubtype="0" presetID="1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Class="entr" nodeType="clickEffect" presetSubtype="0" presetID="1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Class="entr" nodeType="clickEffect" presetSubtype="0" presetID="1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Class="entr" nodeType="clickEffect" presetSubtype="0" presetID="1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Class="entr" nodeType="clickEffect" presetSubtype="1" presetID="2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Class="entr" nodeType="afterEffect" presetSubtype="1" presetID="2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Class="entr" nodeType="afterEffect" presetSubtype="1" presetID="2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Class="entr" nodeType="afterEffect" presetSubtype="1" presetID="2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Class="entr" nodeType="afterEffect" presetSubtype="1" presetID="2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7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0"/>
                            </p:stCondLst>
                            <p:childTnLst>
                              <p:par>
                                <p:cTn id="141" presetClass="entr" nodeType="afterEffect" presetSubtype="1" presetID="2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2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6000"/>
                            </p:stCondLst>
                            <p:childTnLst>
                              <p:par>
                                <p:cTn id="146" presetClass="entr" nodeType="afterEffect" presetSubtype="1" presetID="2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7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7000"/>
                            </p:stCondLst>
                            <p:childTnLst>
                              <p:par>
                                <p:cTn id="151" presetClass="entr" nodeType="afterEffect" presetSubtype="1" presetID="2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2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5" grpId="28"/>
      <p:bldP build="whole" bldLvl="1" animBg="1" rev="0" advAuto="0" spid="129" grpId="6"/>
      <p:bldP build="whole" bldLvl="1" animBg="1" rev="0" advAuto="0" spid="141" grpId="17"/>
      <p:bldP build="whole" bldLvl="1" animBg="1" rev="0" advAuto="0" spid="148" grpId="31"/>
      <p:bldP build="whole" bldLvl="1" animBg="1" rev="0" advAuto="0" spid="134" grpId="12"/>
      <p:bldP build="whole" bldLvl="1" animBg="1" rev="0" advAuto="0" spid="144" grpId="27"/>
      <p:bldP build="whole" bldLvl="1" animBg="1" rev="0" advAuto="0" spid="152" grpId="22"/>
      <p:bldP build="whole" bldLvl="1" animBg="1" rev="0" advAuto="0" spid="128" grpId="5"/>
      <p:bldP build="whole" bldLvl="1" animBg="1" rev="0" advAuto="0" spid="151" grpId="20"/>
      <p:bldP build="whole" bldLvl="1" animBg="1" rev="0" advAuto="0" spid="149" grpId="32"/>
      <p:bldP build="whole" bldLvl="1" animBg="1" rev="0" advAuto="0" spid="155" grpId="21"/>
      <p:bldP build="whole" bldLvl="1" animBg="1" rev="0" advAuto="0" spid="154" grpId="23"/>
      <p:bldP build="whole" bldLvl="1" animBg="1" rev="0" advAuto="0" spid="140" grpId="18"/>
      <p:bldP build="whole" bldLvl="1" animBg="1" rev="0" advAuto="0" spid="147" grpId="30"/>
      <p:bldP build="whole" bldLvl="1" animBg="1" rev="0" advAuto="0" spid="130" grpId="7"/>
      <p:bldP build="whole" bldLvl="1" animBg="1" rev="0" advAuto="0" spid="132" grpId="9"/>
      <p:bldP build="whole" bldLvl="1" animBg="1" rev="0" advAuto="0" spid="131" grpId="8"/>
      <p:bldP build="whole" bldLvl="1" animBg="1" rev="0" advAuto="0" spid="153" grpId="24"/>
      <p:bldP build="whole" bldLvl="1" animBg="1" rev="0" advAuto="0" spid="138" grpId="15"/>
      <p:bldP build="whole" bldLvl="1" animBg="1" rev="0" advAuto="0" spid="126" grpId="3"/>
      <p:bldP build="whole" bldLvl="1" animBg="1" rev="0" advAuto="0" spid="143" grpId="19"/>
      <p:bldP build="whole" bldLvl="1" animBg="1" rev="0" advAuto="0" spid="135" grpId="13"/>
      <p:bldP build="whole" bldLvl="1" animBg="1" rev="0" advAuto="0" spid="150" grpId="33"/>
      <p:bldP build="whole" bldLvl="1" animBg="1" rev="0" advAuto="0" spid="127" grpId="4"/>
      <p:bldP build="whole" bldLvl="1" animBg="1" rev="0" advAuto="0" spid="139" grpId="16"/>
      <p:bldP build="whole" bldLvl="1" animBg="1" rev="0" advAuto="0" spid="142" grpId="26"/>
      <p:bldP build="whole" bldLvl="1" animBg="1" rev="0" advAuto="0" spid="124" grpId="1"/>
      <p:bldP build="whole" bldLvl="1" animBg="1" rev="0" advAuto="0" spid="146" grpId="29"/>
      <p:bldP build="whole" bldLvl="1" animBg="1" rev="0" advAuto="0" spid="156" grpId="25"/>
      <p:bldP build="whole" bldLvl="1" animBg="1" rev="0" advAuto="0" spid="137" grpId="14"/>
      <p:bldP build="whole" bldLvl="1" animBg="1" rev="0" advAuto="0" spid="125" grpId="2"/>
      <p:bldP build="whole" bldLvl="1" animBg="1" rev="0" advAuto="0" spid="133" grpId="10"/>
      <p:bldP build="whole" bldLvl="1" animBg="1" rev="0" advAuto="0" spid="136" grpId="1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33001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0100" y="0"/>
            <a:ext cx="14605000" cy="97536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33001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0100" y="0"/>
            <a:ext cx="14605000" cy="97536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1635269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635000"/>
            <a:ext cx="12700000" cy="84963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702818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90655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34037" y="-1"/>
            <a:ext cx="14668501" cy="97536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57368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Capture d’écran 2010-12-01 à 19.46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30400" y="0"/>
            <a:ext cx="16865600" cy="9753600"/>
          </a:xfrm>
          <a:prstGeom prst="rect">
            <a:avLst/>
          </a:prstGeom>
          <a:ln w="88900">
            <a:miter lim="400000"/>
          </a:ln>
        </p:spPr>
      </p:pic>
      <p:sp>
        <p:nvSpPr>
          <p:cNvPr id="356" name="Shape 356"/>
          <p:cNvSpPr/>
          <p:nvPr/>
        </p:nvSpPr>
        <p:spPr>
          <a:xfrm>
            <a:off x="6235700" y="2032000"/>
            <a:ext cx="914400" cy="939800"/>
          </a:xfrm>
          <a:prstGeom prst="ellipse">
            <a:avLst/>
          </a:prstGeom>
          <a:solidFill>
            <a:srgbClr val="FF2600">
              <a:alpha val="15000"/>
            </a:srgbClr>
          </a:solidFill>
          <a:ln w="25400">
            <a:solidFill>
              <a:srgbClr val="FFFFFF">
                <a:alpha val="1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357" name="Shape 357"/>
          <p:cNvSpPr/>
          <p:nvPr/>
        </p:nvSpPr>
        <p:spPr>
          <a:xfrm>
            <a:off x="-838200" y="7416800"/>
            <a:ext cx="3175000" cy="3111500"/>
          </a:xfrm>
          <a:prstGeom prst="ellipse">
            <a:avLst/>
          </a:prstGeom>
          <a:solidFill>
            <a:srgbClr val="0096FF">
              <a:alpha val="36000"/>
            </a:srgbClr>
          </a:solidFill>
          <a:ln w="25400">
            <a:solidFill>
              <a:srgbClr val="FFFFFF">
                <a:alpha val="3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358" name="Shape 358"/>
          <p:cNvSpPr/>
          <p:nvPr/>
        </p:nvSpPr>
        <p:spPr>
          <a:xfrm>
            <a:off x="10159" y="1280160"/>
            <a:ext cx="6085842" cy="79044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796" y="21600"/>
                </a:moveTo>
                <a:lnTo>
                  <a:pt x="4435" y="20517"/>
                </a:lnTo>
                <a:lnTo>
                  <a:pt x="5986" y="19934"/>
                </a:lnTo>
                <a:lnTo>
                  <a:pt x="5734" y="18352"/>
                </a:lnTo>
                <a:lnTo>
                  <a:pt x="4904" y="17519"/>
                </a:lnTo>
                <a:lnTo>
                  <a:pt x="2596" y="16547"/>
                </a:lnTo>
                <a:lnTo>
                  <a:pt x="1226" y="16103"/>
                </a:lnTo>
                <a:lnTo>
                  <a:pt x="0" y="15603"/>
                </a:lnTo>
                <a:lnTo>
                  <a:pt x="36" y="361"/>
                </a:lnTo>
                <a:lnTo>
                  <a:pt x="577" y="0"/>
                </a:lnTo>
                <a:lnTo>
                  <a:pt x="1911" y="0"/>
                </a:lnTo>
                <a:lnTo>
                  <a:pt x="6707" y="3581"/>
                </a:lnTo>
                <a:lnTo>
                  <a:pt x="12441" y="1610"/>
                </a:lnTo>
                <a:lnTo>
                  <a:pt x="14676" y="1499"/>
                </a:lnTo>
                <a:lnTo>
                  <a:pt x="16443" y="2054"/>
                </a:lnTo>
                <a:lnTo>
                  <a:pt x="17886" y="2804"/>
                </a:lnTo>
                <a:lnTo>
                  <a:pt x="18787" y="3526"/>
                </a:lnTo>
                <a:lnTo>
                  <a:pt x="19797" y="3026"/>
                </a:lnTo>
                <a:lnTo>
                  <a:pt x="21600" y="3526"/>
                </a:lnTo>
                <a:lnTo>
                  <a:pt x="19797" y="4997"/>
                </a:lnTo>
                <a:lnTo>
                  <a:pt x="19977" y="6413"/>
                </a:lnTo>
                <a:lnTo>
                  <a:pt x="19436" y="6996"/>
                </a:lnTo>
                <a:lnTo>
                  <a:pt x="19509" y="8079"/>
                </a:lnTo>
                <a:lnTo>
                  <a:pt x="18138" y="8579"/>
                </a:lnTo>
                <a:lnTo>
                  <a:pt x="17020" y="8634"/>
                </a:lnTo>
                <a:lnTo>
                  <a:pt x="16984" y="9745"/>
                </a:lnTo>
                <a:cubicBezTo>
                  <a:pt x="16984" y="9745"/>
                  <a:pt x="17814" y="10050"/>
                  <a:pt x="17886" y="10050"/>
                </a:cubicBezTo>
                <a:cubicBezTo>
                  <a:pt x="17958" y="10050"/>
                  <a:pt x="18571" y="10772"/>
                  <a:pt x="18571" y="10883"/>
                </a:cubicBezTo>
                <a:cubicBezTo>
                  <a:pt x="18571" y="10994"/>
                  <a:pt x="18210" y="11300"/>
                  <a:pt x="18174" y="11355"/>
                </a:cubicBezTo>
                <a:cubicBezTo>
                  <a:pt x="18138" y="11411"/>
                  <a:pt x="17778" y="11439"/>
                  <a:pt x="17706" y="11411"/>
                </a:cubicBezTo>
                <a:cubicBezTo>
                  <a:pt x="17633" y="11383"/>
                  <a:pt x="16948" y="10828"/>
                  <a:pt x="16948" y="10828"/>
                </a:cubicBezTo>
                <a:cubicBezTo>
                  <a:pt x="16948" y="10828"/>
                  <a:pt x="16840" y="10633"/>
                  <a:pt x="16479" y="10856"/>
                </a:cubicBezTo>
                <a:cubicBezTo>
                  <a:pt x="16119" y="11078"/>
                  <a:pt x="15903" y="11494"/>
                  <a:pt x="15903" y="11494"/>
                </a:cubicBezTo>
                <a:lnTo>
                  <a:pt x="15975" y="12105"/>
                </a:lnTo>
                <a:lnTo>
                  <a:pt x="15758" y="12799"/>
                </a:lnTo>
                <a:lnTo>
                  <a:pt x="15975" y="14021"/>
                </a:lnTo>
                <a:cubicBezTo>
                  <a:pt x="15975" y="14021"/>
                  <a:pt x="15506" y="14992"/>
                  <a:pt x="15434" y="15048"/>
                </a:cubicBezTo>
                <a:cubicBezTo>
                  <a:pt x="15362" y="15103"/>
                  <a:pt x="14352" y="15464"/>
                  <a:pt x="14027" y="15492"/>
                </a:cubicBezTo>
                <a:cubicBezTo>
                  <a:pt x="13703" y="15520"/>
                  <a:pt x="12982" y="15492"/>
                  <a:pt x="12801" y="15603"/>
                </a:cubicBezTo>
                <a:cubicBezTo>
                  <a:pt x="12621" y="15714"/>
                  <a:pt x="11611" y="16769"/>
                  <a:pt x="11611" y="16769"/>
                </a:cubicBezTo>
                <a:lnTo>
                  <a:pt x="11792" y="17269"/>
                </a:lnTo>
                <a:cubicBezTo>
                  <a:pt x="11792" y="17269"/>
                  <a:pt x="10926" y="17824"/>
                  <a:pt x="10854" y="17880"/>
                </a:cubicBezTo>
                <a:cubicBezTo>
                  <a:pt x="10782" y="17935"/>
                  <a:pt x="4796" y="21600"/>
                  <a:pt x="4796" y="21600"/>
                </a:cubicBezTo>
                <a:close/>
              </a:path>
            </a:pathLst>
          </a:custGeom>
          <a:solidFill>
            <a:srgbClr val="8EFA00">
              <a:alpha val="23000"/>
            </a:srgbClr>
          </a:solidFill>
          <a:ln w="25400">
            <a:solidFill>
              <a:srgbClr val="FFFFFF">
                <a:alpha val="23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9" name="Shape 359"/>
          <p:cNvSpPr/>
          <p:nvPr/>
        </p:nvSpPr>
        <p:spPr>
          <a:xfrm>
            <a:off x="5262879" y="6576059"/>
            <a:ext cx="1219201" cy="975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375"/>
                </a:moveTo>
                <a:lnTo>
                  <a:pt x="12780" y="21600"/>
                </a:lnTo>
                <a:lnTo>
                  <a:pt x="21600" y="1125"/>
                </a:lnTo>
                <a:lnTo>
                  <a:pt x="8460" y="0"/>
                </a:lnTo>
                <a:lnTo>
                  <a:pt x="0" y="21375"/>
                </a:lnTo>
                <a:close/>
              </a:path>
            </a:pathLst>
          </a:custGeom>
          <a:solidFill>
            <a:srgbClr val="8EFA00">
              <a:alpha val="25000"/>
            </a:srgbClr>
          </a:solidFill>
          <a:ln w="25400">
            <a:solidFill>
              <a:srgbClr val="FFFFFF">
                <a:alpha val="2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0" name="Shape 360"/>
          <p:cNvSpPr/>
          <p:nvPr/>
        </p:nvSpPr>
        <p:spPr>
          <a:xfrm>
            <a:off x="1554480" y="7579359"/>
            <a:ext cx="2733041" cy="2123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6846"/>
                </a:moveTo>
                <a:lnTo>
                  <a:pt x="16943" y="0"/>
                </a:lnTo>
                <a:lnTo>
                  <a:pt x="18709" y="413"/>
                </a:lnTo>
                <a:lnTo>
                  <a:pt x="21600" y="5994"/>
                </a:lnTo>
                <a:lnTo>
                  <a:pt x="9957" y="17776"/>
                </a:lnTo>
                <a:lnTo>
                  <a:pt x="8833" y="16846"/>
                </a:lnTo>
                <a:lnTo>
                  <a:pt x="3854" y="21600"/>
                </a:lnTo>
                <a:lnTo>
                  <a:pt x="0" y="16846"/>
                </a:lnTo>
                <a:close/>
              </a:path>
            </a:pathLst>
          </a:custGeom>
          <a:solidFill>
            <a:srgbClr val="8EFA00">
              <a:alpha val="20000"/>
            </a:srgbClr>
          </a:solidFill>
          <a:ln w="25400">
            <a:solidFill>
              <a:srgbClr val="FFFFFF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1" name="Shape 361"/>
          <p:cNvSpPr/>
          <p:nvPr/>
        </p:nvSpPr>
        <p:spPr>
          <a:xfrm>
            <a:off x="7437119" y="10160"/>
            <a:ext cx="5577842" cy="2530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7" fill="norm" stroke="1" extrusionOk="0">
                <a:moveTo>
                  <a:pt x="354" y="17971"/>
                </a:moveTo>
                <a:lnTo>
                  <a:pt x="0" y="19786"/>
                </a:lnTo>
                <a:lnTo>
                  <a:pt x="905" y="21254"/>
                </a:lnTo>
                <a:lnTo>
                  <a:pt x="2400" y="21254"/>
                </a:lnTo>
                <a:cubicBezTo>
                  <a:pt x="2400" y="21254"/>
                  <a:pt x="3502" y="21427"/>
                  <a:pt x="3856" y="21514"/>
                </a:cubicBezTo>
                <a:cubicBezTo>
                  <a:pt x="4210" y="21600"/>
                  <a:pt x="4997" y="20218"/>
                  <a:pt x="5548" y="20131"/>
                </a:cubicBezTo>
                <a:cubicBezTo>
                  <a:pt x="6098" y="20045"/>
                  <a:pt x="7043" y="19008"/>
                  <a:pt x="7043" y="19008"/>
                </a:cubicBezTo>
                <a:lnTo>
                  <a:pt x="9285" y="16070"/>
                </a:lnTo>
                <a:lnTo>
                  <a:pt x="12511" y="14429"/>
                </a:lnTo>
                <a:lnTo>
                  <a:pt x="13849" y="12096"/>
                </a:lnTo>
                <a:lnTo>
                  <a:pt x="17233" y="13306"/>
                </a:lnTo>
                <a:lnTo>
                  <a:pt x="21561" y="10800"/>
                </a:lnTo>
                <a:lnTo>
                  <a:pt x="21600" y="0"/>
                </a:lnTo>
                <a:lnTo>
                  <a:pt x="10898" y="173"/>
                </a:lnTo>
                <a:lnTo>
                  <a:pt x="11134" y="2074"/>
                </a:lnTo>
                <a:cubicBezTo>
                  <a:pt x="11134" y="2074"/>
                  <a:pt x="11370" y="4061"/>
                  <a:pt x="11370" y="4406"/>
                </a:cubicBezTo>
                <a:cubicBezTo>
                  <a:pt x="11370" y="4752"/>
                  <a:pt x="11331" y="6394"/>
                  <a:pt x="11331" y="6566"/>
                </a:cubicBezTo>
                <a:cubicBezTo>
                  <a:pt x="11331" y="6739"/>
                  <a:pt x="10348" y="8813"/>
                  <a:pt x="10348" y="8813"/>
                </a:cubicBezTo>
                <a:lnTo>
                  <a:pt x="8459" y="10195"/>
                </a:lnTo>
                <a:lnTo>
                  <a:pt x="7711" y="11405"/>
                </a:lnTo>
                <a:lnTo>
                  <a:pt x="1889" y="15898"/>
                </a:lnTo>
                <a:lnTo>
                  <a:pt x="354" y="17971"/>
                </a:lnTo>
                <a:close/>
              </a:path>
            </a:pathLst>
          </a:custGeom>
          <a:solidFill>
            <a:srgbClr val="8EFA00">
              <a:alpha val="21000"/>
            </a:srgbClr>
          </a:solidFill>
          <a:ln w="25400">
            <a:solidFill>
              <a:srgbClr val="FFFFFF">
                <a:alpha val="21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2" name="Shape 362"/>
          <p:cNvSpPr/>
          <p:nvPr/>
        </p:nvSpPr>
        <p:spPr>
          <a:xfrm>
            <a:off x="2212339" y="1640839"/>
            <a:ext cx="10810242" cy="82397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963" y="9695"/>
                </a:moveTo>
                <a:lnTo>
                  <a:pt x="8323" y="6925"/>
                </a:lnTo>
                <a:lnTo>
                  <a:pt x="8242" y="6073"/>
                </a:lnTo>
                <a:lnTo>
                  <a:pt x="8750" y="5513"/>
                </a:lnTo>
                <a:cubicBezTo>
                  <a:pt x="8750" y="5513"/>
                  <a:pt x="9237" y="5407"/>
                  <a:pt x="9420" y="5380"/>
                </a:cubicBezTo>
                <a:cubicBezTo>
                  <a:pt x="9602" y="5353"/>
                  <a:pt x="10841" y="4714"/>
                  <a:pt x="10841" y="4714"/>
                </a:cubicBezTo>
                <a:lnTo>
                  <a:pt x="11673" y="4474"/>
                </a:lnTo>
                <a:cubicBezTo>
                  <a:pt x="11673" y="4474"/>
                  <a:pt x="12891" y="3809"/>
                  <a:pt x="12891" y="3755"/>
                </a:cubicBezTo>
                <a:cubicBezTo>
                  <a:pt x="12891" y="3702"/>
                  <a:pt x="14068" y="2317"/>
                  <a:pt x="14068" y="2317"/>
                </a:cubicBezTo>
                <a:lnTo>
                  <a:pt x="15774" y="1332"/>
                </a:lnTo>
                <a:lnTo>
                  <a:pt x="17662" y="346"/>
                </a:lnTo>
                <a:lnTo>
                  <a:pt x="21255" y="0"/>
                </a:lnTo>
                <a:lnTo>
                  <a:pt x="21600" y="3542"/>
                </a:lnTo>
                <a:lnTo>
                  <a:pt x="21519" y="21600"/>
                </a:lnTo>
                <a:lnTo>
                  <a:pt x="0" y="21600"/>
                </a:lnTo>
                <a:lnTo>
                  <a:pt x="650" y="20721"/>
                </a:lnTo>
                <a:lnTo>
                  <a:pt x="1177" y="20694"/>
                </a:lnTo>
                <a:lnTo>
                  <a:pt x="4101" y="17658"/>
                </a:lnTo>
                <a:cubicBezTo>
                  <a:pt x="4101" y="17658"/>
                  <a:pt x="3512" y="16034"/>
                  <a:pt x="3471" y="16034"/>
                </a:cubicBezTo>
                <a:cubicBezTo>
                  <a:pt x="3431" y="16034"/>
                  <a:pt x="3350" y="15554"/>
                  <a:pt x="3350" y="15554"/>
                </a:cubicBezTo>
                <a:lnTo>
                  <a:pt x="5786" y="11905"/>
                </a:lnTo>
                <a:lnTo>
                  <a:pt x="6963" y="9695"/>
                </a:lnTo>
                <a:close/>
              </a:path>
            </a:pathLst>
          </a:custGeom>
          <a:solidFill>
            <a:srgbClr val="FFD479">
              <a:alpha val="19000"/>
            </a:srgbClr>
          </a:solidFill>
          <a:ln w="25400">
            <a:solidFill>
              <a:srgbClr val="FFFFFF">
                <a:alpha val="19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3" name="Shape 363"/>
          <p:cNvSpPr/>
          <p:nvPr/>
        </p:nvSpPr>
        <p:spPr>
          <a:xfrm>
            <a:off x="1330960" y="2255520"/>
            <a:ext cx="5120641" cy="701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1" y="21600"/>
                </a:moveTo>
                <a:cubicBezTo>
                  <a:pt x="3171" y="19941"/>
                  <a:pt x="5529" y="18626"/>
                  <a:pt x="5529" y="18626"/>
                </a:cubicBezTo>
                <a:lnTo>
                  <a:pt x="7543" y="17374"/>
                </a:lnTo>
                <a:cubicBezTo>
                  <a:pt x="7543" y="17374"/>
                  <a:pt x="11057" y="15590"/>
                  <a:pt x="11057" y="15527"/>
                </a:cubicBezTo>
                <a:cubicBezTo>
                  <a:pt x="11057" y="15464"/>
                  <a:pt x="12300" y="14901"/>
                  <a:pt x="12300" y="14901"/>
                </a:cubicBezTo>
                <a:cubicBezTo>
                  <a:pt x="12300" y="14901"/>
                  <a:pt x="14657" y="12897"/>
                  <a:pt x="14700" y="12835"/>
                </a:cubicBezTo>
                <a:cubicBezTo>
                  <a:pt x="14743" y="12772"/>
                  <a:pt x="17871" y="8421"/>
                  <a:pt x="17871" y="8421"/>
                </a:cubicBezTo>
                <a:lnTo>
                  <a:pt x="20229" y="5071"/>
                </a:lnTo>
                <a:lnTo>
                  <a:pt x="21386" y="1252"/>
                </a:lnTo>
                <a:lnTo>
                  <a:pt x="21600" y="0"/>
                </a:lnTo>
                <a:lnTo>
                  <a:pt x="21300" y="0"/>
                </a:lnTo>
                <a:lnTo>
                  <a:pt x="19971" y="4977"/>
                </a:lnTo>
                <a:lnTo>
                  <a:pt x="18943" y="6574"/>
                </a:lnTo>
                <a:cubicBezTo>
                  <a:pt x="18943" y="6574"/>
                  <a:pt x="14743" y="12803"/>
                  <a:pt x="14186" y="12835"/>
                </a:cubicBezTo>
                <a:cubicBezTo>
                  <a:pt x="13629" y="12866"/>
                  <a:pt x="12086" y="14682"/>
                  <a:pt x="12086" y="14682"/>
                </a:cubicBezTo>
                <a:lnTo>
                  <a:pt x="9600" y="16059"/>
                </a:lnTo>
                <a:lnTo>
                  <a:pt x="0" y="21412"/>
                </a:lnTo>
                <a:lnTo>
                  <a:pt x="171" y="21600"/>
                </a:lnTo>
                <a:close/>
              </a:path>
            </a:pathLst>
          </a:custGeom>
          <a:solidFill>
            <a:srgbClr val="0433FF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4" name="Shape 364"/>
          <p:cNvSpPr/>
          <p:nvPr/>
        </p:nvSpPr>
        <p:spPr>
          <a:xfrm>
            <a:off x="17738" y="8255000"/>
            <a:ext cx="1523790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Lac de Guiers</a:t>
            </a:r>
          </a:p>
        </p:txBody>
      </p:sp>
      <p:sp>
        <p:nvSpPr>
          <p:cNvPr id="365" name="Shape 365"/>
          <p:cNvSpPr/>
          <p:nvPr/>
        </p:nvSpPr>
        <p:spPr>
          <a:xfrm>
            <a:off x="9728200" y="7264400"/>
            <a:ext cx="635000" cy="279400"/>
          </a:xfrm>
          <a:prstGeom prst="rect">
            <a:avLst/>
          </a:prstGeom>
          <a:solidFill>
            <a:srgbClr val="8EFA00">
              <a:alpha val="26000"/>
            </a:srgbClr>
          </a:solidFill>
          <a:ln w="25400">
            <a:solidFill>
              <a:srgbClr val="FFFFFF">
                <a:alpha val="2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366" name="Shape 366"/>
          <p:cNvSpPr/>
          <p:nvPr/>
        </p:nvSpPr>
        <p:spPr>
          <a:xfrm>
            <a:off x="10552269" y="7200900"/>
            <a:ext cx="2298701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Périmètres irrigués</a:t>
            </a:r>
          </a:p>
        </p:txBody>
      </p:sp>
      <p:sp>
        <p:nvSpPr>
          <p:cNvPr id="367" name="Shape 367"/>
          <p:cNvSpPr/>
          <p:nvPr/>
        </p:nvSpPr>
        <p:spPr>
          <a:xfrm>
            <a:off x="6807200" y="5283200"/>
            <a:ext cx="4610100" cy="128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>
                <a:solidFill>
                  <a:srgbClr val="F5EC00"/>
                </a:solidFill>
              </a:defRPr>
            </a:pPr>
            <a:r>
              <a:rPr u="sng"/>
              <a:t>Espace agro-pastoral</a:t>
            </a:r>
            <a:r>
              <a:t>:</a:t>
            </a:r>
          </a:p>
          <a:p>
            <a:pPr>
              <a:defRPr sz="2400">
                <a:solidFill>
                  <a:srgbClr val="F5EC00"/>
                </a:solidFill>
              </a:defRPr>
            </a:pPr>
            <a:r>
              <a:t>Cultures pluviales et élevage nomade</a:t>
            </a:r>
          </a:p>
        </p:txBody>
      </p:sp>
      <p:sp>
        <p:nvSpPr>
          <p:cNvPr id="368" name="Shape 368"/>
          <p:cNvSpPr/>
          <p:nvPr/>
        </p:nvSpPr>
        <p:spPr>
          <a:xfrm>
            <a:off x="3059263" y="6855186"/>
            <a:ext cx="1524001" cy="780328"/>
          </a:xfrm>
          <a:prstGeom prst="rect">
            <a:avLst/>
          </a:prstGeom>
          <a:solidFill>
            <a:srgbClr val="FFFFFF">
              <a:alpha val="7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50000"/>
              </a:lnSpc>
              <a:defRPr>
                <a:solidFill>
                  <a:srgbClr val="0061FF"/>
                </a:solidFill>
              </a:defRPr>
            </a:pPr>
            <a:r>
              <a:rPr sz="1400"/>
              <a:t>Canal Taouey</a:t>
            </a:r>
            <a:r>
              <a:t> </a:t>
            </a:r>
          </a:p>
        </p:txBody>
      </p:sp>
      <p:sp>
        <p:nvSpPr>
          <p:cNvPr id="369" name="Shape 369"/>
          <p:cNvSpPr/>
          <p:nvPr/>
        </p:nvSpPr>
        <p:spPr>
          <a:xfrm>
            <a:off x="4927600" y="1866900"/>
            <a:ext cx="622300" cy="622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rgbClr val="FF2600">
                  <a:alpha val="48000"/>
                </a:srgbClr>
              </a:gs>
              <a:gs pos="100000">
                <a:srgbClr val="FFD479">
                  <a:alpha val="48000"/>
                </a:srgbClr>
              </a:gs>
            </a:gsLst>
          </a:gradFill>
          <a:ln w="25400">
            <a:solidFill>
              <a:srgbClr val="FFFFFF">
                <a:alpha val="48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grpSp>
        <p:nvGrpSpPr>
          <p:cNvPr id="372" name="Group 372"/>
          <p:cNvGrpSpPr/>
          <p:nvPr/>
        </p:nvGrpSpPr>
        <p:grpSpPr>
          <a:xfrm>
            <a:off x="4197978" y="1955800"/>
            <a:ext cx="1342082" cy="419100"/>
            <a:chOff x="0" y="0"/>
            <a:chExt cx="1342080" cy="419100"/>
          </a:xfrm>
        </p:grpSpPr>
        <p:sp>
          <p:nvSpPr>
            <p:cNvPr id="371" name="Shape 371"/>
            <p:cNvSpPr/>
            <p:nvPr/>
          </p:nvSpPr>
          <p:spPr>
            <a:xfrm>
              <a:off x="19050" y="19050"/>
              <a:ext cx="1303981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/>
              </a:lvl1pPr>
            </a:lstStyle>
            <a:p>
              <a:pPr/>
              <a:r>
                <a:t>Usine sucrière</a:t>
              </a:r>
            </a:p>
          </p:txBody>
        </p:sp>
        <p:pic>
          <p:nvPicPr>
            <p:cNvPr id="370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342081" cy="419100"/>
            </a:xfrm>
            <a:prstGeom prst="rect">
              <a:avLst/>
            </a:prstGeom>
            <a:effectLst/>
          </p:spPr>
        </p:pic>
      </p:grpSp>
      <p:pic>
        <p:nvPicPr>
          <p:cNvPr id="373" name="16352477.jpg"/>
          <p:cNvPicPr>
            <a:picLocks noChangeAspect="1"/>
          </p:cNvPicPr>
          <p:nvPr/>
        </p:nvPicPr>
        <p:blipFill>
          <a:blip r:embed="rId4">
            <a:alphaModFix amt="73000"/>
            <a:extLst/>
          </a:blip>
          <a:stretch>
            <a:fillRect/>
          </a:stretch>
        </p:blipFill>
        <p:spPr>
          <a:xfrm>
            <a:off x="6474171" y="2170099"/>
            <a:ext cx="685801" cy="458801"/>
          </a:xfrm>
          <a:prstGeom prst="rect">
            <a:avLst/>
          </a:prstGeom>
          <a:ln w="88900">
            <a:miter lim="400000"/>
          </a:ln>
        </p:spPr>
      </p:pic>
      <p:pic>
        <p:nvPicPr>
          <p:cNvPr id="374" name="3300647.jpg"/>
          <p:cNvPicPr>
            <a:picLocks noChangeAspect="1"/>
          </p:cNvPicPr>
          <p:nvPr/>
        </p:nvPicPr>
        <p:blipFill>
          <a:blip r:embed="rId5">
            <a:alphaModFix amt="58000"/>
            <a:extLst/>
          </a:blip>
          <a:stretch>
            <a:fillRect/>
          </a:stretch>
        </p:blipFill>
        <p:spPr>
          <a:xfrm>
            <a:off x="5090914" y="1841500"/>
            <a:ext cx="969864" cy="647700"/>
          </a:xfrm>
          <a:prstGeom prst="rect">
            <a:avLst/>
          </a:prstGeom>
          <a:ln w="88900">
            <a:miter lim="400000"/>
          </a:ln>
        </p:spPr>
      </p:pic>
      <p:pic>
        <p:nvPicPr>
          <p:cNvPr id="375" name="906559.jpg"/>
          <p:cNvPicPr>
            <a:picLocks noChangeAspect="1"/>
          </p:cNvPicPr>
          <p:nvPr/>
        </p:nvPicPr>
        <p:blipFill>
          <a:blip r:embed="rId6">
            <a:alphaModFix amt="76000"/>
            <a:extLst/>
          </a:blip>
          <a:stretch>
            <a:fillRect/>
          </a:stretch>
        </p:blipFill>
        <p:spPr>
          <a:xfrm>
            <a:off x="1308100" y="3175000"/>
            <a:ext cx="1511300" cy="1004917"/>
          </a:xfrm>
          <a:prstGeom prst="rect">
            <a:avLst/>
          </a:prstGeom>
          <a:ln w="88900">
            <a:miter lim="400000"/>
          </a:ln>
        </p:spPr>
      </p:pic>
      <p:pic>
        <p:nvPicPr>
          <p:cNvPr id="376" name="16352690.jpg"/>
          <p:cNvPicPr>
            <a:picLocks noChangeAspect="1"/>
          </p:cNvPicPr>
          <p:nvPr/>
        </p:nvPicPr>
        <p:blipFill>
          <a:blip r:embed="rId7">
            <a:alphaModFix amt="74000"/>
            <a:extLst/>
          </a:blip>
          <a:stretch>
            <a:fillRect/>
          </a:stretch>
        </p:blipFill>
        <p:spPr>
          <a:xfrm>
            <a:off x="8729323" y="6553200"/>
            <a:ext cx="2133601" cy="1427379"/>
          </a:xfrm>
          <a:prstGeom prst="rect">
            <a:avLst/>
          </a:prstGeom>
          <a:ln w="88900">
            <a:miter lim="400000"/>
          </a:ln>
        </p:spPr>
      </p:pic>
      <p:pic>
        <p:nvPicPr>
          <p:cNvPr id="377" name="573681.jpg"/>
          <p:cNvPicPr>
            <a:picLocks noChangeAspect="1"/>
          </p:cNvPicPr>
          <p:nvPr/>
        </p:nvPicPr>
        <p:blipFill>
          <a:blip r:embed="rId8">
            <a:alphaModFix amt="73000"/>
            <a:extLst/>
          </a:blip>
          <a:stretch>
            <a:fillRect/>
          </a:stretch>
        </p:blipFill>
        <p:spPr>
          <a:xfrm>
            <a:off x="4305300" y="4330700"/>
            <a:ext cx="1913467" cy="14351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1635247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635000"/>
            <a:ext cx="12700000" cy="8496300"/>
          </a:xfrm>
          <a:prstGeom prst="rect">
            <a:avLst/>
          </a:prstGeom>
          <a:ln w="88900">
            <a:miter lim="400000"/>
          </a:ln>
        </p:spPr>
      </p:pic>
      <p:pic>
        <p:nvPicPr>
          <p:cNvPr id="380" name="330178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79500" y="12700"/>
            <a:ext cx="15176500" cy="97282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1635247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635000"/>
            <a:ext cx="12700000" cy="8496300"/>
          </a:xfrm>
          <a:prstGeom prst="rect">
            <a:avLst/>
          </a:prstGeom>
          <a:ln w="88900">
            <a:miter lim="400000"/>
          </a:ln>
        </p:spPr>
      </p:pic>
      <p:pic>
        <p:nvPicPr>
          <p:cNvPr id="383" name="330101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79500" y="12700"/>
            <a:ext cx="15176500" cy="97282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Capture d’écran 2010-12-01 à 19.46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30400" y="0"/>
            <a:ext cx="16865600" cy="9753600"/>
          </a:xfrm>
          <a:prstGeom prst="rect">
            <a:avLst/>
          </a:prstGeom>
          <a:ln w="88900">
            <a:miter lim="400000"/>
          </a:ln>
        </p:spPr>
      </p:pic>
      <p:sp>
        <p:nvSpPr>
          <p:cNvPr id="386" name="Shape 386"/>
          <p:cNvSpPr/>
          <p:nvPr/>
        </p:nvSpPr>
        <p:spPr>
          <a:xfrm>
            <a:off x="6235700" y="2032000"/>
            <a:ext cx="914400" cy="939800"/>
          </a:xfrm>
          <a:prstGeom prst="ellipse">
            <a:avLst/>
          </a:prstGeom>
          <a:solidFill>
            <a:srgbClr val="FF2600">
              <a:alpha val="15000"/>
            </a:srgbClr>
          </a:solidFill>
          <a:ln w="25400">
            <a:solidFill>
              <a:srgbClr val="FFFFFF">
                <a:alpha val="1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387" name="Shape 387"/>
          <p:cNvSpPr/>
          <p:nvPr/>
        </p:nvSpPr>
        <p:spPr>
          <a:xfrm>
            <a:off x="-838200" y="7416800"/>
            <a:ext cx="3175000" cy="3111500"/>
          </a:xfrm>
          <a:prstGeom prst="ellipse">
            <a:avLst/>
          </a:prstGeom>
          <a:solidFill>
            <a:srgbClr val="0096FF">
              <a:alpha val="36000"/>
            </a:srgbClr>
          </a:solidFill>
          <a:ln w="25400">
            <a:solidFill>
              <a:srgbClr val="FFFFFF">
                <a:alpha val="3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388" name="Shape 388"/>
          <p:cNvSpPr/>
          <p:nvPr/>
        </p:nvSpPr>
        <p:spPr>
          <a:xfrm>
            <a:off x="10159" y="1280160"/>
            <a:ext cx="6085842" cy="79044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796" y="21600"/>
                </a:moveTo>
                <a:lnTo>
                  <a:pt x="4435" y="20517"/>
                </a:lnTo>
                <a:lnTo>
                  <a:pt x="5986" y="19934"/>
                </a:lnTo>
                <a:lnTo>
                  <a:pt x="5734" y="18352"/>
                </a:lnTo>
                <a:lnTo>
                  <a:pt x="4904" y="17519"/>
                </a:lnTo>
                <a:lnTo>
                  <a:pt x="2596" y="16547"/>
                </a:lnTo>
                <a:lnTo>
                  <a:pt x="1226" y="16103"/>
                </a:lnTo>
                <a:lnTo>
                  <a:pt x="0" y="15603"/>
                </a:lnTo>
                <a:lnTo>
                  <a:pt x="36" y="361"/>
                </a:lnTo>
                <a:lnTo>
                  <a:pt x="577" y="0"/>
                </a:lnTo>
                <a:lnTo>
                  <a:pt x="1911" y="0"/>
                </a:lnTo>
                <a:lnTo>
                  <a:pt x="6707" y="3581"/>
                </a:lnTo>
                <a:lnTo>
                  <a:pt x="12441" y="1610"/>
                </a:lnTo>
                <a:lnTo>
                  <a:pt x="14676" y="1499"/>
                </a:lnTo>
                <a:lnTo>
                  <a:pt x="16443" y="2054"/>
                </a:lnTo>
                <a:lnTo>
                  <a:pt x="17886" y="2804"/>
                </a:lnTo>
                <a:lnTo>
                  <a:pt x="18787" y="3526"/>
                </a:lnTo>
                <a:lnTo>
                  <a:pt x="19797" y="3026"/>
                </a:lnTo>
                <a:lnTo>
                  <a:pt x="21600" y="3526"/>
                </a:lnTo>
                <a:lnTo>
                  <a:pt x="19797" y="4997"/>
                </a:lnTo>
                <a:lnTo>
                  <a:pt x="19977" y="6413"/>
                </a:lnTo>
                <a:lnTo>
                  <a:pt x="19436" y="6996"/>
                </a:lnTo>
                <a:lnTo>
                  <a:pt x="19509" y="8079"/>
                </a:lnTo>
                <a:lnTo>
                  <a:pt x="18138" y="8579"/>
                </a:lnTo>
                <a:lnTo>
                  <a:pt x="17020" y="8634"/>
                </a:lnTo>
                <a:lnTo>
                  <a:pt x="16984" y="9745"/>
                </a:lnTo>
                <a:cubicBezTo>
                  <a:pt x="16984" y="9745"/>
                  <a:pt x="17814" y="10050"/>
                  <a:pt x="17886" y="10050"/>
                </a:cubicBezTo>
                <a:cubicBezTo>
                  <a:pt x="17958" y="10050"/>
                  <a:pt x="18571" y="10772"/>
                  <a:pt x="18571" y="10883"/>
                </a:cubicBezTo>
                <a:cubicBezTo>
                  <a:pt x="18571" y="10994"/>
                  <a:pt x="18210" y="11300"/>
                  <a:pt x="18174" y="11355"/>
                </a:cubicBezTo>
                <a:cubicBezTo>
                  <a:pt x="18138" y="11411"/>
                  <a:pt x="17778" y="11439"/>
                  <a:pt x="17706" y="11411"/>
                </a:cubicBezTo>
                <a:cubicBezTo>
                  <a:pt x="17633" y="11383"/>
                  <a:pt x="16948" y="10828"/>
                  <a:pt x="16948" y="10828"/>
                </a:cubicBezTo>
                <a:cubicBezTo>
                  <a:pt x="16948" y="10828"/>
                  <a:pt x="16840" y="10633"/>
                  <a:pt x="16479" y="10856"/>
                </a:cubicBezTo>
                <a:cubicBezTo>
                  <a:pt x="16119" y="11078"/>
                  <a:pt x="15903" y="11494"/>
                  <a:pt x="15903" y="11494"/>
                </a:cubicBezTo>
                <a:lnTo>
                  <a:pt x="15975" y="12105"/>
                </a:lnTo>
                <a:lnTo>
                  <a:pt x="15758" y="12799"/>
                </a:lnTo>
                <a:lnTo>
                  <a:pt x="15975" y="14021"/>
                </a:lnTo>
                <a:cubicBezTo>
                  <a:pt x="15975" y="14021"/>
                  <a:pt x="15506" y="14992"/>
                  <a:pt x="15434" y="15048"/>
                </a:cubicBezTo>
                <a:cubicBezTo>
                  <a:pt x="15362" y="15103"/>
                  <a:pt x="14352" y="15464"/>
                  <a:pt x="14027" y="15492"/>
                </a:cubicBezTo>
                <a:cubicBezTo>
                  <a:pt x="13703" y="15520"/>
                  <a:pt x="12982" y="15492"/>
                  <a:pt x="12801" y="15603"/>
                </a:cubicBezTo>
                <a:cubicBezTo>
                  <a:pt x="12621" y="15714"/>
                  <a:pt x="11611" y="16769"/>
                  <a:pt x="11611" y="16769"/>
                </a:cubicBezTo>
                <a:lnTo>
                  <a:pt x="11792" y="17269"/>
                </a:lnTo>
                <a:cubicBezTo>
                  <a:pt x="11792" y="17269"/>
                  <a:pt x="10926" y="17824"/>
                  <a:pt x="10854" y="17880"/>
                </a:cubicBezTo>
                <a:cubicBezTo>
                  <a:pt x="10782" y="17935"/>
                  <a:pt x="4796" y="21600"/>
                  <a:pt x="4796" y="21600"/>
                </a:cubicBezTo>
                <a:close/>
              </a:path>
            </a:pathLst>
          </a:custGeom>
          <a:solidFill>
            <a:srgbClr val="8EFA00">
              <a:alpha val="23000"/>
            </a:srgbClr>
          </a:solidFill>
          <a:ln w="25400">
            <a:solidFill>
              <a:srgbClr val="FFFFFF">
                <a:alpha val="23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9" name="Shape 389"/>
          <p:cNvSpPr/>
          <p:nvPr/>
        </p:nvSpPr>
        <p:spPr>
          <a:xfrm>
            <a:off x="5262879" y="6576059"/>
            <a:ext cx="1219201" cy="975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375"/>
                </a:moveTo>
                <a:lnTo>
                  <a:pt x="12780" y="21600"/>
                </a:lnTo>
                <a:lnTo>
                  <a:pt x="21600" y="1125"/>
                </a:lnTo>
                <a:lnTo>
                  <a:pt x="8460" y="0"/>
                </a:lnTo>
                <a:lnTo>
                  <a:pt x="0" y="21375"/>
                </a:lnTo>
                <a:close/>
              </a:path>
            </a:pathLst>
          </a:custGeom>
          <a:solidFill>
            <a:srgbClr val="8EFA00">
              <a:alpha val="25000"/>
            </a:srgbClr>
          </a:solidFill>
          <a:ln w="25400">
            <a:solidFill>
              <a:srgbClr val="FFFFFF">
                <a:alpha val="2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0" name="Shape 390"/>
          <p:cNvSpPr/>
          <p:nvPr/>
        </p:nvSpPr>
        <p:spPr>
          <a:xfrm>
            <a:off x="1554480" y="7579359"/>
            <a:ext cx="2733041" cy="2123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6846"/>
                </a:moveTo>
                <a:lnTo>
                  <a:pt x="16943" y="0"/>
                </a:lnTo>
                <a:lnTo>
                  <a:pt x="18709" y="413"/>
                </a:lnTo>
                <a:lnTo>
                  <a:pt x="21600" y="5994"/>
                </a:lnTo>
                <a:lnTo>
                  <a:pt x="9957" y="17776"/>
                </a:lnTo>
                <a:lnTo>
                  <a:pt x="8833" y="16846"/>
                </a:lnTo>
                <a:lnTo>
                  <a:pt x="3854" y="21600"/>
                </a:lnTo>
                <a:lnTo>
                  <a:pt x="0" y="16846"/>
                </a:lnTo>
                <a:close/>
              </a:path>
            </a:pathLst>
          </a:custGeom>
          <a:solidFill>
            <a:srgbClr val="8EFA00">
              <a:alpha val="20000"/>
            </a:srgbClr>
          </a:solidFill>
          <a:ln w="25400">
            <a:solidFill>
              <a:srgbClr val="FFFFFF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1" name="Shape 391"/>
          <p:cNvSpPr/>
          <p:nvPr/>
        </p:nvSpPr>
        <p:spPr>
          <a:xfrm>
            <a:off x="7437119" y="10160"/>
            <a:ext cx="5577842" cy="2530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7" fill="norm" stroke="1" extrusionOk="0">
                <a:moveTo>
                  <a:pt x="354" y="17971"/>
                </a:moveTo>
                <a:lnTo>
                  <a:pt x="0" y="19786"/>
                </a:lnTo>
                <a:lnTo>
                  <a:pt x="905" y="21254"/>
                </a:lnTo>
                <a:lnTo>
                  <a:pt x="2400" y="21254"/>
                </a:lnTo>
                <a:cubicBezTo>
                  <a:pt x="2400" y="21254"/>
                  <a:pt x="3502" y="21427"/>
                  <a:pt x="3856" y="21514"/>
                </a:cubicBezTo>
                <a:cubicBezTo>
                  <a:pt x="4210" y="21600"/>
                  <a:pt x="4997" y="20218"/>
                  <a:pt x="5548" y="20131"/>
                </a:cubicBezTo>
                <a:cubicBezTo>
                  <a:pt x="6098" y="20045"/>
                  <a:pt x="7043" y="19008"/>
                  <a:pt x="7043" y="19008"/>
                </a:cubicBezTo>
                <a:lnTo>
                  <a:pt x="9285" y="16070"/>
                </a:lnTo>
                <a:lnTo>
                  <a:pt x="12511" y="14429"/>
                </a:lnTo>
                <a:lnTo>
                  <a:pt x="13849" y="12096"/>
                </a:lnTo>
                <a:lnTo>
                  <a:pt x="17233" y="13306"/>
                </a:lnTo>
                <a:lnTo>
                  <a:pt x="21561" y="10800"/>
                </a:lnTo>
                <a:lnTo>
                  <a:pt x="21600" y="0"/>
                </a:lnTo>
                <a:lnTo>
                  <a:pt x="10898" y="173"/>
                </a:lnTo>
                <a:lnTo>
                  <a:pt x="11134" y="2074"/>
                </a:lnTo>
                <a:cubicBezTo>
                  <a:pt x="11134" y="2074"/>
                  <a:pt x="11370" y="4061"/>
                  <a:pt x="11370" y="4406"/>
                </a:cubicBezTo>
                <a:cubicBezTo>
                  <a:pt x="11370" y="4752"/>
                  <a:pt x="11331" y="6394"/>
                  <a:pt x="11331" y="6566"/>
                </a:cubicBezTo>
                <a:cubicBezTo>
                  <a:pt x="11331" y="6739"/>
                  <a:pt x="10348" y="8813"/>
                  <a:pt x="10348" y="8813"/>
                </a:cubicBezTo>
                <a:lnTo>
                  <a:pt x="8459" y="10195"/>
                </a:lnTo>
                <a:lnTo>
                  <a:pt x="7711" y="11405"/>
                </a:lnTo>
                <a:lnTo>
                  <a:pt x="1889" y="15898"/>
                </a:lnTo>
                <a:lnTo>
                  <a:pt x="354" y="17971"/>
                </a:lnTo>
                <a:close/>
              </a:path>
            </a:pathLst>
          </a:custGeom>
          <a:solidFill>
            <a:srgbClr val="8EFA00">
              <a:alpha val="21000"/>
            </a:srgbClr>
          </a:solidFill>
          <a:ln w="25400">
            <a:solidFill>
              <a:srgbClr val="FFFFFF">
                <a:alpha val="21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2" name="Shape 392"/>
          <p:cNvSpPr/>
          <p:nvPr/>
        </p:nvSpPr>
        <p:spPr>
          <a:xfrm>
            <a:off x="2212339" y="1640839"/>
            <a:ext cx="10810242" cy="82397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963" y="9695"/>
                </a:moveTo>
                <a:lnTo>
                  <a:pt x="8323" y="6925"/>
                </a:lnTo>
                <a:lnTo>
                  <a:pt x="8242" y="6073"/>
                </a:lnTo>
                <a:lnTo>
                  <a:pt x="8750" y="5513"/>
                </a:lnTo>
                <a:cubicBezTo>
                  <a:pt x="8750" y="5513"/>
                  <a:pt x="9237" y="5407"/>
                  <a:pt x="9420" y="5380"/>
                </a:cubicBezTo>
                <a:cubicBezTo>
                  <a:pt x="9602" y="5353"/>
                  <a:pt x="10841" y="4714"/>
                  <a:pt x="10841" y="4714"/>
                </a:cubicBezTo>
                <a:lnTo>
                  <a:pt x="11673" y="4474"/>
                </a:lnTo>
                <a:cubicBezTo>
                  <a:pt x="11673" y="4474"/>
                  <a:pt x="12891" y="3809"/>
                  <a:pt x="12891" y="3755"/>
                </a:cubicBezTo>
                <a:cubicBezTo>
                  <a:pt x="12891" y="3702"/>
                  <a:pt x="14068" y="2317"/>
                  <a:pt x="14068" y="2317"/>
                </a:cubicBezTo>
                <a:lnTo>
                  <a:pt x="15774" y="1332"/>
                </a:lnTo>
                <a:lnTo>
                  <a:pt x="17662" y="346"/>
                </a:lnTo>
                <a:lnTo>
                  <a:pt x="21255" y="0"/>
                </a:lnTo>
                <a:lnTo>
                  <a:pt x="21600" y="3542"/>
                </a:lnTo>
                <a:lnTo>
                  <a:pt x="21519" y="21600"/>
                </a:lnTo>
                <a:lnTo>
                  <a:pt x="0" y="21600"/>
                </a:lnTo>
                <a:lnTo>
                  <a:pt x="650" y="20721"/>
                </a:lnTo>
                <a:lnTo>
                  <a:pt x="1177" y="20694"/>
                </a:lnTo>
                <a:lnTo>
                  <a:pt x="4101" y="17658"/>
                </a:lnTo>
                <a:cubicBezTo>
                  <a:pt x="4101" y="17658"/>
                  <a:pt x="3512" y="16034"/>
                  <a:pt x="3471" y="16034"/>
                </a:cubicBezTo>
                <a:cubicBezTo>
                  <a:pt x="3431" y="16034"/>
                  <a:pt x="3350" y="15554"/>
                  <a:pt x="3350" y="15554"/>
                </a:cubicBezTo>
                <a:lnTo>
                  <a:pt x="5786" y="11905"/>
                </a:lnTo>
                <a:lnTo>
                  <a:pt x="6963" y="9695"/>
                </a:lnTo>
                <a:close/>
              </a:path>
            </a:pathLst>
          </a:custGeom>
          <a:solidFill>
            <a:srgbClr val="FFD479">
              <a:alpha val="19000"/>
            </a:srgbClr>
          </a:solidFill>
          <a:ln w="25400">
            <a:solidFill>
              <a:srgbClr val="FFFFFF">
                <a:alpha val="19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3" name="Shape 393"/>
          <p:cNvSpPr/>
          <p:nvPr/>
        </p:nvSpPr>
        <p:spPr>
          <a:xfrm>
            <a:off x="1330960" y="2255520"/>
            <a:ext cx="5120641" cy="701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1" y="21600"/>
                </a:moveTo>
                <a:cubicBezTo>
                  <a:pt x="3171" y="19941"/>
                  <a:pt x="5529" y="18626"/>
                  <a:pt x="5529" y="18626"/>
                </a:cubicBezTo>
                <a:lnTo>
                  <a:pt x="7543" y="17374"/>
                </a:lnTo>
                <a:cubicBezTo>
                  <a:pt x="7543" y="17374"/>
                  <a:pt x="11057" y="15590"/>
                  <a:pt x="11057" y="15527"/>
                </a:cubicBezTo>
                <a:cubicBezTo>
                  <a:pt x="11057" y="15464"/>
                  <a:pt x="12300" y="14901"/>
                  <a:pt x="12300" y="14901"/>
                </a:cubicBezTo>
                <a:cubicBezTo>
                  <a:pt x="12300" y="14901"/>
                  <a:pt x="14657" y="12897"/>
                  <a:pt x="14700" y="12835"/>
                </a:cubicBezTo>
                <a:cubicBezTo>
                  <a:pt x="14743" y="12772"/>
                  <a:pt x="17871" y="8421"/>
                  <a:pt x="17871" y="8421"/>
                </a:cubicBezTo>
                <a:lnTo>
                  <a:pt x="20229" y="5071"/>
                </a:lnTo>
                <a:lnTo>
                  <a:pt x="21386" y="1252"/>
                </a:lnTo>
                <a:lnTo>
                  <a:pt x="21600" y="0"/>
                </a:lnTo>
                <a:lnTo>
                  <a:pt x="21300" y="0"/>
                </a:lnTo>
                <a:lnTo>
                  <a:pt x="19971" y="4977"/>
                </a:lnTo>
                <a:lnTo>
                  <a:pt x="18943" y="6574"/>
                </a:lnTo>
                <a:cubicBezTo>
                  <a:pt x="18943" y="6574"/>
                  <a:pt x="14743" y="12803"/>
                  <a:pt x="14186" y="12835"/>
                </a:cubicBezTo>
                <a:cubicBezTo>
                  <a:pt x="13629" y="12866"/>
                  <a:pt x="12086" y="14682"/>
                  <a:pt x="12086" y="14682"/>
                </a:cubicBezTo>
                <a:lnTo>
                  <a:pt x="9600" y="16059"/>
                </a:lnTo>
                <a:lnTo>
                  <a:pt x="0" y="21412"/>
                </a:lnTo>
                <a:lnTo>
                  <a:pt x="171" y="21600"/>
                </a:lnTo>
                <a:close/>
              </a:path>
            </a:pathLst>
          </a:custGeom>
          <a:solidFill>
            <a:srgbClr val="0433FF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4" name="Shape 394"/>
          <p:cNvSpPr/>
          <p:nvPr/>
        </p:nvSpPr>
        <p:spPr>
          <a:xfrm>
            <a:off x="17738" y="8255000"/>
            <a:ext cx="1523790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Lac de Guiers</a:t>
            </a:r>
          </a:p>
        </p:txBody>
      </p:sp>
      <p:sp>
        <p:nvSpPr>
          <p:cNvPr id="395" name="Shape 395"/>
          <p:cNvSpPr/>
          <p:nvPr/>
        </p:nvSpPr>
        <p:spPr>
          <a:xfrm>
            <a:off x="9728200" y="7264400"/>
            <a:ext cx="635000" cy="279400"/>
          </a:xfrm>
          <a:prstGeom prst="rect">
            <a:avLst/>
          </a:prstGeom>
          <a:solidFill>
            <a:srgbClr val="8EFA00">
              <a:alpha val="26000"/>
            </a:srgbClr>
          </a:solidFill>
          <a:ln w="25400">
            <a:solidFill>
              <a:srgbClr val="FFFFFF">
                <a:alpha val="2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396" name="Shape 396"/>
          <p:cNvSpPr/>
          <p:nvPr/>
        </p:nvSpPr>
        <p:spPr>
          <a:xfrm>
            <a:off x="10552269" y="7200900"/>
            <a:ext cx="2298701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Périmètres irrigués</a:t>
            </a:r>
          </a:p>
        </p:txBody>
      </p:sp>
      <p:sp>
        <p:nvSpPr>
          <p:cNvPr id="397" name="Shape 397"/>
          <p:cNvSpPr/>
          <p:nvPr/>
        </p:nvSpPr>
        <p:spPr>
          <a:xfrm>
            <a:off x="6807200" y="5283200"/>
            <a:ext cx="4610100" cy="128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>
                <a:solidFill>
                  <a:srgbClr val="F5EC00"/>
                </a:solidFill>
              </a:defRPr>
            </a:pPr>
            <a:r>
              <a:rPr u="sng"/>
              <a:t>Espace agro-pastoral</a:t>
            </a:r>
            <a:r>
              <a:t>:</a:t>
            </a:r>
          </a:p>
          <a:p>
            <a:pPr>
              <a:defRPr sz="2400">
                <a:solidFill>
                  <a:srgbClr val="F5EC00"/>
                </a:solidFill>
              </a:defRPr>
            </a:pPr>
            <a:r>
              <a:t>Cultures pluviales et élevage nomade</a:t>
            </a:r>
          </a:p>
        </p:txBody>
      </p:sp>
      <p:sp>
        <p:nvSpPr>
          <p:cNvPr id="398" name="Shape 398"/>
          <p:cNvSpPr/>
          <p:nvPr/>
        </p:nvSpPr>
        <p:spPr>
          <a:xfrm>
            <a:off x="3059263" y="6855186"/>
            <a:ext cx="1524001" cy="780328"/>
          </a:xfrm>
          <a:prstGeom prst="rect">
            <a:avLst/>
          </a:prstGeom>
          <a:solidFill>
            <a:srgbClr val="FFFFFF">
              <a:alpha val="7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50000"/>
              </a:lnSpc>
              <a:defRPr>
                <a:solidFill>
                  <a:srgbClr val="0061FF"/>
                </a:solidFill>
              </a:defRPr>
            </a:pPr>
            <a:r>
              <a:rPr sz="1400"/>
              <a:t>Canal Taouey</a:t>
            </a:r>
            <a:r>
              <a:t> </a:t>
            </a:r>
          </a:p>
        </p:txBody>
      </p:sp>
      <p:sp>
        <p:nvSpPr>
          <p:cNvPr id="399" name="Shape 399"/>
          <p:cNvSpPr/>
          <p:nvPr/>
        </p:nvSpPr>
        <p:spPr>
          <a:xfrm>
            <a:off x="4927600" y="1866900"/>
            <a:ext cx="622300" cy="622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rgbClr val="FF2600">
                  <a:alpha val="48000"/>
                </a:srgbClr>
              </a:gs>
              <a:gs pos="100000">
                <a:srgbClr val="FFD479">
                  <a:alpha val="48000"/>
                </a:srgbClr>
              </a:gs>
            </a:gsLst>
          </a:gradFill>
          <a:ln w="25400">
            <a:solidFill>
              <a:srgbClr val="FFFFFF">
                <a:alpha val="48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grpSp>
        <p:nvGrpSpPr>
          <p:cNvPr id="402" name="Group 402"/>
          <p:cNvGrpSpPr/>
          <p:nvPr/>
        </p:nvGrpSpPr>
        <p:grpSpPr>
          <a:xfrm>
            <a:off x="4197978" y="1955800"/>
            <a:ext cx="1342082" cy="419100"/>
            <a:chOff x="0" y="0"/>
            <a:chExt cx="1342080" cy="419100"/>
          </a:xfrm>
        </p:grpSpPr>
        <p:sp>
          <p:nvSpPr>
            <p:cNvPr id="401" name="Shape 401"/>
            <p:cNvSpPr/>
            <p:nvPr/>
          </p:nvSpPr>
          <p:spPr>
            <a:xfrm>
              <a:off x="19050" y="19050"/>
              <a:ext cx="1303981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/>
              </a:lvl1pPr>
            </a:lstStyle>
            <a:p>
              <a:pPr/>
              <a:r>
                <a:t>Usine sucrière</a:t>
              </a:r>
            </a:p>
          </p:txBody>
        </p:sp>
        <p:pic>
          <p:nvPicPr>
            <p:cNvPr id="400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342081" cy="419100"/>
            </a:xfrm>
            <a:prstGeom prst="rect">
              <a:avLst/>
            </a:prstGeom>
            <a:effectLst/>
          </p:spPr>
        </p:pic>
      </p:grpSp>
      <p:pic>
        <p:nvPicPr>
          <p:cNvPr id="403" name="16352477.jpg"/>
          <p:cNvPicPr>
            <a:picLocks noChangeAspect="1"/>
          </p:cNvPicPr>
          <p:nvPr/>
        </p:nvPicPr>
        <p:blipFill>
          <a:blip r:embed="rId4">
            <a:alphaModFix amt="73000"/>
            <a:extLst/>
          </a:blip>
          <a:stretch>
            <a:fillRect/>
          </a:stretch>
        </p:blipFill>
        <p:spPr>
          <a:xfrm>
            <a:off x="6474171" y="2170099"/>
            <a:ext cx="685801" cy="458801"/>
          </a:xfrm>
          <a:prstGeom prst="rect">
            <a:avLst/>
          </a:prstGeom>
          <a:ln w="88900">
            <a:miter lim="400000"/>
          </a:ln>
        </p:spPr>
      </p:pic>
      <p:pic>
        <p:nvPicPr>
          <p:cNvPr id="404" name="3300647.jpg"/>
          <p:cNvPicPr>
            <a:picLocks noChangeAspect="1"/>
          </p:cNvPicPr>
          <p:nvPr/>
        </p:nvPicPr>
        <p:blipFill>
          <a:blip r:embed="rId5">
            <a:alphaModFix amt="58000"/>
            <a:extLst/>
          </a:blip>
          <a:stretch>
            <a:fillRect/>
          </a:stretch>
        </p:blipFill>
        <p:spPr>
          <a:xfrm>
            <a:off x="5090914" y="1841500"/>
            <a:ext cx="969864" cy="647700"/>
          </a:xfrm>
          <a:prstGeom prst="rect">
            <a:avLst/>
          </a:prstGeom>
          <a:ln w="88900">
            <a:miter lim="400000"/>
          </a:ln>
        </p:spPr>
      </p:pic>
      <p:pic>
        <p:nvPicPr>
          <p:cNvPr id="405" name="906559.jpg"/>
          <p:cNvPicPr>
            <a:picLocks noChangeAspect="1"/>
          </p:cNvPicPr>
          <p:nvPr/>
        </p:nvPicPr>
        <p:blipFill>
          <a:blip r:embed="rId6">
            <a:alphaModFix amt="76000"/>
            <a:extLst/>
          </a:blip>
          <a:stretch>
            <a:fillRect/>
          </a:stretch>
        </p:blipFill>
        <p:spPr>
          <a:xfrm>
            <a:off x="1308100" y="3175000"/>
            <a:ext cx="1511300" cy="1004917"/>
          </a:xfrm>
          <a:prstGeom prst="rect">
            <a:avLst/>
          </a:prstGeom>
          <a:ln w="88900">
            <a:miter lim="400000"/>
          </a:ln>
        </p:spPr>
      </p:pic>
      <p:pic>
        <p:nvPicPr>
          <p:cNvPr id="406" name="16352690.jpg"/>
          <p:cNvPicPr>
            <a:picLocks noChangeAspect="1"/>
          </p:cNvPicPr>
          <p:nvPr/>
        </p:nvPicPr>
        <p:blipFill>
          <a:blip r:embed="rId7">
            <a:alphaModFix amt="74000"/>
            <a:extLst/>
          </a:blip>
          <a:stretch>
            <a:fillRect/>
          </a:stretch>
        </p:blipFill>
        <p:spPr>
          <a:xfrm>
            <a:off x="8729323" y="6553200"/>
            <a:ext cx="2133601" cy="1427379"/>
          </a:xfrm>
          <a:prstGeom prst="rect">
            <a:avLst/>
          </a:prstGeom>
          <a:ln w="88900">
            <a:miter lim="400000"/>
          </a:ln>
        </p:spPr>
      </p:pic>
      <p:pic>
        <p:nvPicPr>
          <p:cNvPr id="407" name="573681.jpg"/>
          <p:cNvPicPr>
            <a:picLocks noChangeAspect="1"/>
          </p:cNvPicPr>
          <p:nvPr/>
        </p:nvPicPr>
        <p:blipFill>
          <a:blip r:embed="rId8">
            <a:alphaModFix amt="73000"/>
            <a:extLst/>
          </a:blip>
          <a:stretch>
            <a:fillRect/>
          </a:stretch>
        </p:blipFill>
        <p:spPr>
          <a:xfrm>
            <a:off x="4546600" y="3848100"/>
            <a:ext cx="1913467" cy="1435100"/>
          </a:xfrm>
          <a:prstGeom prst="rect">
            <a:avLst/>
          </a:prstGeom>
          <a:ln w="88900">
            <a:miter lim="400000"/>
          </a:ln>
        </p:spPr>
      </p:pic>
      <p:pic>
        <p:nvPicPr>
          <p:cNvPr id="408" name="7025820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619500" y="6172200"/>
            <a:ext cx="1371600" cy="1028700"/>
          </a:xfrm>
          <a:prstGeom prst="rect">
            <a:avLst/>
          </a:prstGeom>
          <a:ln w="88900">
            <a:miter lim="400000"/>
          </a:ln>
        </p:spPr>
      </p:pic>
      <p:pic>
        <p:nvPicPr>
          <p:cNvPr id="409" name="3300134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108200" y="7632700"/>
            <a:ext cx="1409701" cy="941435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9" grpId="2"/>
      <p:bldP build="whole" bldLvl="1" animBg="1" rev="0" advAuto="0" spid="40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Capture d’écran 2010-11-03 à 16.57.3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031" y="1514312"/>
            <a:ext cx="11284738" cy="7563176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33001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0100" y="0"/>
            <a:ext cx="14605000" cy="9753600"/>
          </a:xfrm>
          <a:prstGeom prst="rect">
            <a:avLst/>
          </a:prstGeom>
          <a:ln w="88900">
            <a:miter lim="400000"/>
          </a:ln>
        </p:spPr>
      </p:pic>
      <p:pic>
        <p:nvPicPr>
          <p:cNvPr id="412" name="702582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7BA1DE4A-AA55-46C5-A6B6-D37F131915CC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7896" y="560546"/>
            <a:ext cx="11109008" cy="7374083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D834249D-2A6C-4401-896D-F6F240C4D146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4147339A-1F8A-410D-8229-1F1CFBE03E5D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8961" y="1214393"/>
            <a:ext cx="11826878" cy="63990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7028CB8D-6194-4871-9022-5546065A3585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8471" y="1891195"/>
            <a:ext cx="8907858" cy="5537565"/>
          </a:xfrm>
          <a:prstGeom prst="rect">
            <a:avLst/>
          </a:prstGeom>
          <a:ln w="88900">
            <a:miter lim="400000"/>
          </a:ln>
        </p:spPr>
      </p:pic>
      <p:sp>
        <p:nvSpPr>
          <p:cNvPr id="421" name="Shape 421"/>
          <p:cNvSpPr/>
          <p:nvPr/>
        </p:nvSpPr>
        <p:spPr>
          <a:xfrm>
            <a:off x="3001343" y="690596"/>
            <a:ext cx="681967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L’eau fournit aussi de l’énergie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E7FE6FF0-3563-4793-8A22-BC76891C3727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813D49CD-BA30-41ED-8691-5B3C6F3FF5CE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6C43EDE0-E16C-4C1B-9F5C-CA99F0E0E3E4-L0-001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96050" y="4870450"/>
            <a:ext cx="12700" cy="12700"/>
          </a:xfrm>
          <a:prstGeom prst="rect">
            <a:avLst/>
          </a:prstGeom>
          <a:ln w="88900">
            <a:miter lim="400000"/>
          </a:ln>
        </p:spPr>
      </p:pic>
      <p:pic>
        <p:nvPicPr>
          <p:cNvPr id="163" name="CC6DFDE6-6A4B-4887-81D8-5B54ED2D793D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-516956" y="-718620"/>
            <a:ext cx="14033501" cy="9759951"/>
          </a:xfrm>
          <a:prstGeom prst="rect">
            <a:avLst/>
          </a:prstGeom>
        </p:spPr>
      </p:pic>
      <p:sp>
        <p:nvSpPr>
          <p:cNvPr id="166" name="Shape 166"/>
          <p:cNvSpPr/>
          <p:nvPr/>
        </p:nvSpPr>
        <p:spPr>
          <a:xfrm>
            <a:off x="6324600" y="1993900"/>
            <a:ext cx="1041400" cy="1079500"/>
          </a:xfrm>
          <a:prstGeom prst="ellipse">
            <a:avLst/>
          </a:prstGeom>
          <a:solidFill>
            <a:srgbClr val="8295FF">
              <a:alpha val="52000"/>
            </a:srgbClr>
          </a:solidFill>
          <a:ln w="25400">
            <a:solidFill>
              <a:srgbClr val="FFFFFF">
                <a:alpha val="52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67" name="Shape 167"/>
          <p:cNvSpPr/>
          <p:nvPr/>
        </p:nvSpPr>
        <p:spPr>
          <a:xfrm>
            <a:off x="7391400" y="1663700"/>
            <a:ext cx="622300" cy="622300"/>
          </a:xfrm>
          <a:prstGeom prst="ellipse">
            <a:avLst/>
          </a:prstGeom>
          <a:solidFill>
            <a:srgbClr val="8295FF">
              <a:alpha val="52000"/>
            </a:srgbClr>
          </a:solidFill>
          <a:ln w="25400">
            <a:solidFill>
              <a:srgbClr val="FFFFFF">
                <a:alpha val="52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68" name="Shape 168"/>
          <p:cNvSpPr/>
          <p:nvPr/>
        </p:nvSpPr>
        <p:spPr>
          <a:xfrm>
            <a:off x="7099300" y="2159000"/>
            <a:ext cx="622300" cy="622300"/>
          </a:xfrm>
          <a:prstGeom prst="ellipse">
            <a:avLst/>
          </a:prstGeom>
          <a:solidFill>
            <a:srgbClr val="8295FF">
              <a:alpha val="52000"/>
            </a:srgbClr>
          </a:solidFill>
          <a:ln w="25400">
            <a:solidFill>
              <a:srgbClr val="FFFFFF">
                <a:alpha val="52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69" name="Shape 169"/>
          <p:cNvSpPr/>
          <p:nvPr/>
        </p:nvSpPr>
        <p:spPr>
          <a:xfrm>
            <a:off x="7848600" y="2108200"/>
            <a:ext cx="622300" cy="622300"/>
          </a:xfrm>
          <a:prstGeom prst="ellipse">
            <a:avLst/>
          </a:prstGeom>
          <a:solidFill>
            <a:srgbClr val="8295FF">
              <a:alpha val="52000"/>
            </a:srgbClr>
          </a:solidFill>
          <a:ln w="25400">
            <a:solidFill>
              <a:srgbClr val="FFFFFF">
                <a:alpha val="52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70" name="Shape 170"/>
          <p:cNvSpPr/>
          <p:nvPr/>
        </p:nvSpPr>
        <p:spPr>
          <a:xfrm>
            <a:off x="2070100" y="1447800"/>
            <a:ext cx="939800" cy="965200"/>
          </a:xfrm>
          <a:prstGeom prst="ellipse">
            <a:avLst/>
          </a:prstGeom>
          <a:solidFill>
            <a:srgbClr val="8295FF">
              <a:alpha val="52000"/>
            </a:srgbClr>
          </a:solidFill>
          <a:ln w="25400">
            <a:solidFill>
              <a:srgbClr val="FFFFFF">
                <a:alpha val="52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71" name="Shape 171"/>
          <p:cNvSpPr/>
          <p:nvPr/>
        </p:nvSpPr>
        <p:spPr>
          <a:xfrm>
            <a:off x="1219200" y="5080000"/>
            <a:ext cx="9918700" cy="9652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72" name="Shape 172"/>
          <p:cNvSpPr/>
          <p:nvPr/>
        </p:nvSpPr>
        <p:spPr>
          <a:xfrm>
            <a:off x="2552700" y="5245100"/>
            <a:ext cx="622300" cy="622300"/>
          </a:xfrm>
          <a:prstGeom prst="ellipse">
            <a:avLst/>
          </a:prstGeom>
          <a:solidFill>
            <a:srgbClr val="8295FF">
              <a:alpha val="52000"/>
            </a:srgbClr>
          </a:solidFill>
          <a:ln w="25400">
            <a:solidFill>
              <a:srgbClr val="FFFFFF">
                <a:alpha val="52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73" name="Shape 173"/>
          <p:cNvSpPr/>
          <p:nvPr/>
        </p:nvSpPr>
        <p:spPr>
          <a:xfrm>
            <a:off x="3287869" y="5359400"/>
            <a:ext cx="6921501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800">
                <a:solidFill>
                  <a:srgbClr val="444444"/>
                </a:solidFill>
              </a:defRPr>
            </a:lvl1pPr>
          </a:lstStyle>
          <a:p>
            <a:pPr/>
            <a:r>
              <a:t>Principales aires de pompages souterrains</a:t>
            </a:r>
          </a:p>
        </p:txBody>
      </p:sp>
      <p:sp>
        <p:nvSpPr>
          <p:cNvPr id="174" name="Shape 174"/>
          <p:cNvSpPr/>
          <p:nvPr/>
        </p:nvSpPr>
        <p:spPr>
          <a:xfrm>
            <a:off x="6426200" y="32893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75" name="Shape 175"/>
          <p:cNvSpPr/>
          <p:nvPr/>
        </p:nvSpPr>
        <p:spPr>
          <a:xfrm>
            <a:off x="7493000" y="43942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76" name="Shape 176"/>
          <p:cNvSpPr/>
          <p:nvPr/>
        </p:nvSpPr>
        <p:spPr>
          <a:xfrm>
            <a:off x="8140700" y="21590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77" name="Shape 177"/>
          <p:cNvSpPr/>
          <p:nvPr/>
        </p:nvSpPr>
        <p:spPr>
          <a:xfrm>
            <a:off x="7581900" y="43434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78" name="Shape 178"/>
          <p:cNvSpPr/>
          <p:nvPr/>
        </p:nvSpPr>
        <p:spPr>
          <a:xfrm>
            <a:off x="9766300" y="8890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79" name="Shape 179"/>
          <p:cNvSpPr/>
          <p:nvPr/>
        </p:nvSpPr>
        <p:spPr>
          <a:xfrm>
            <a:off x="9067800" y="18923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80" name="Shape 180"/>
          <p:cNvSpPr/>
          <p:nvPr/>
        </p:nvSpPr>
        <p:spPr>
          <a:xfrm>
            <a:off x="4229100" y="48895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81" name="Shape 181"/>
          <p:cNvSpPr/>
          <p:nvPr/>
        </p:nvSpPr>
        <p:spPr>
          <a:xfrm>
            <a:off x="4318000" y="47879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82" name="Shape 182"/>
          <p:cNvSpPr/>
          <p:nvPr/>
        </p:nvSpPr>
        <p:spPr>
          <a:xfrm>
            <a:off x="3695700" y="13462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83" name="Shape 183"/>
          <p:cNvSpPr/>
          <p:nvPr/>
        </p:nvSpPr>
        <p:spPr>
          <a:xfrm>
            <a:off x="3873500" y="12446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84" name="Shape 184"/>
          <p:cNvSpPr/>
          <p:nvPr/>
        </p:nvSpPr>
        <p:spPr>
          <a:xfrm>
            <a:off x="10769600" y="24892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85" name="Shape 185"/>
          <p:cNvSpPr/>
          <p:nvPr/>
        </p:nvSpPr>
        <p:spPr>
          <a:xfrm>
            <a:off x="10947400" y="23114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86" name="Shape 186"/>
          <p:cNvSpPr/>
          <p:nvPr/>
        </p:nvSpPr>
        <p:spPr>
          <a:xfrm>
            <a:off x="10490200" y="22098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87" name="Shape 187"/>
          <p:cNvSpPr/>
          <p:nvPr/>
        </p:nvSpPr>
        <p:spPr>
          <a:xfrm>
            <a:off x="10680700" y="20574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88" name="Shape 188"/>
          <p:cNvSpPr/>
          <p:nvPr/>
        </p:nvSpPr>
        <p:spPr>
          <a:xfrm>
            <a:off x="4699000" y="45593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89" name="Shape 189"/>
          <p:cNvSpPr/>
          <p:nvPr/>
        </p:nvSpPr>
        <p:spPr>
          <a:xfrm>
            <a:off x="4787900" y="40513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90" name="Shape 190"/>
          <p:cNvSpPr/>
          <p:nvPr/>
        </p:nvSpPr>
        <p:spPr>
          <a:xfrm>
            <a:off x="8890000" y="81915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91" name="Shape 191"/>
          <p:cNvSpPr/>
          <p:nvPr/>
        </p:nvSpPr>
        <p:spPr>
          <a:xfrm>
            <a:off x="10083800" y="19431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92" name="Shape 192"/>
          <p:cNvSpPr/>
          <p:nvPr/>
        </p:nvSpPr>
        <p:spPr>
          <a:xfrm>
            <a:off x="8089900" y="20447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93" name="Shape 193"/>
          <p:cNvSpPr/>
          <p:nvPr/>
        </p:nvSpPr>
        <p:spPr>
          <a:xfrm>
            <a:off x="7569200" y="23876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94" name="Shape 194"/>
          <p:cNvSpPr/>
          <p:nvPr/>
        </p:nvSpPr>
        <p:spPr>
          <a:xfrm>
            <a:off x="7848600" y="19558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95" name="Shape 195"/>
          <p:cNvSpPr/>
          <p:nvPr/>
        </p:nvSpPr>
        <p:spPr>
          <a:xfrm>
            <a:off x="9156700" y="15621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96" name="Shape 196"/>
          <p:cNvSpPr/>
          <p:nvPr/>
        </p:nvSpPr>
        <p:spPr>
          <a:xfrm>
            <a:off x="9855200" y="11430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97" name="Shape 197"/>
          <p:cNvSpPr/>
          <p:nvPr/>
        </p:nvSpPr>
        <p:spPr>
          <a:xfrm>
            <a:off x="10858500" y="12446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98" name="Shape 198"/>
          <p:cNvSpPr/>
          <p:nvPr/>
        </p:nvSpPr>
        <p:spPr>
          <a:xfrm>
            <a:off x="9461500" y="10414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199" name="Shape 199"/>
          <p:cNvSpPr/>
          <p:nvPr/>
        </p:nvSpPr>
        <p:spPr>
          <a:xfrm>
            <a:off x="9283700" y="13462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00" name="Shape 200"/>
          <p:cNvSpPr/>
          <p:nvPr/>
        </p:nvSpPr>
        <p:spPr>
          <a:xfrm>
            <a:off x="10668000" y="10414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01" name="Shape 201"/>
          <p:cNvSpPr/>
          <p:nvPr/>
        </p:nvSpPr>
        <p:spPr>
          <a:xfrm>
            <a:off x="8001000" y="14605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02" name="Shape 202"/>
          <p:cNvSpPr/>
          <p:nvPr/>
        </p:nvSpPr>
        <p:spPr>
          <a:xfrm>
            <a:off x="7658100" y="9906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03" name="Shape 203"/>
          <p:cNvSpPr/>
          <p:nvPr/>
        </p:nvSpPr>
        <p:spPr>
          <a:xfrm>
            <a:off x="8089900" y="11938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04" name="Shape 204"/>
          <p:cNvSpPr/>
          <p:nvPr/>
        </p:nvSpPr>
        <p:spPr>
          <a:xfrm>
            <a:off x="7861300" y="15621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05" name="Shape 205"/>
          <p:cNvSpPr/>
          <p:nvPr/>
        </p:nvSpPr>
        <p:spPr>
          <a:xfrm>
            <a:off x="4229100" y="11938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06" name="Shape 206"/>
          <p:cNvSpPr/>
          <p:nvPr/>
        </p:nvSpPr>
        <p:spPr>
          <a:xfrm>
            <a:off x="4495800" y="44450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07" name="Shape 207"/>
          <p:cNvSpPr/>
          <p:nvPr/>
        </p:nvSpPr>
        <p:spPr>
          <a:xfrm>
            <a:off x="9766300" y="9906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08" name="Shape 208"/>
          <p:cNvSpPr/>
          <p:nvPr/>
        </p:nvSpPr>
        <p:spPr>
          <a:xfrm>
            <a:off x="2374900" y="19431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09" name="Shape 209"/>
          <p:cNvSpPr/>
          <p:nvPr/>
        </p:nvSpPr>
        <p:spPr>
          <a:xfrm>
            <a:off x="4699000" y="44450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10" name="Shape 210"/>
          <p:cNvSpPr/>
          <p:nvPr/>
        </p:nvSpPr>
        <p:spPr>
          <a:xfrm>
            <a:off x="3873500" y="13970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11" name="Shape 211"/>
          <p:cNvSpPr/>
          <p:nvPr/>
        </p:nvSpPr>
        <p:spPr>
          <a:xfrm>
            <a:off x="4406900" y="45593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12" name="Shape 212"/>
          <p:cNvSpPr/>
          <p:nvPr/>
        </p:nvSpPr>
        <p:spPr>
          <a:xfrm>
            <a:off x="2705100" y="15113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13" name="Shape 213"/>
          <p:cNvSpPr/>
          <p:nvPr/>
        </p:nvSpPr>
        <p:spPr>
          <a:xfrm>
            <a:off x="2705100" y="16129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14" name="Shape 214"/>
          <p:cNvSpPr/>
          <p:nvPr/>
        </p:nvSpPr>
        <p:spPr>
          <a:xfrm>
            <a:off x="4051300" y="13208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15" name="Shape 215"/>
          <p:cNvSpPr/>
          <p:nvPr/>
        </p:nvSpPr>
        <p:spPr>
          <a:xfrm>
            <a:off x="2260600" y="11938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16" name="Shape 216"/>
          <p:cNvSpPr/>
          <p:nvPr/>
        </p:nvSpPr>
        <p:spPr>
          <a:xfrm>
            <a:off x="2463800" y="14478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17" name="Shape 217"/>
          <p:cNvSpPr/>
          <p:nvPr/>
        </p:nvSpPr>
        <p:spPr>
          <a:xfrm>
            <a:off x="2082800" y="20955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18" name="Shape 218"/>
          <p:cNvSpPr/>
          <p:nvPr/>
        </p:nvSpPr>
        <p:spPr>
          <a:xfrm>
            <a:off x="3962400" y="11049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19" name="Shape 219"/>
          <p:cNvSpPr/>
          <p:nvPr/>
        </p:nvSpPr>
        <p:spPr>
          <a:xfrm>
            <a:off x="2438400" y="10033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20" name="Shape 220"/>
          <p:cNvSpPr/>
          <p:nvPr/>
        </p:nvSpPr>
        <p:spPr>
          <a:xfrm>
            <a:off x="4495800" y="41529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21" name="Shape 221"/>
          <p:cNvSpPr/>
          <p:nvPr/>
        </p:nvSpPr>
        <p:spPr>
          <a:xfrm>
            <a:off x="4229100" y="33909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22" name="Shape 222"/>
          <p:cNvSpPr/>
          <p:nvPr/>
        </p:nvSpPr>
        <p:spPr>
          <a:xfrm>
            <a:off x="6235700" y="32893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23" name="Shape 223"/>
          <p:cNvSpPr/>
          <p:nvPr/>
        </p:nvSpPr>
        <p:spPr>
          <a:xfrm>
            <a:off x="4406900" y="38608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24" name="Shape 224"/>
          <p:cNvSpPr/>
          <p:nvPr/>
        </p:nvSpPr>
        <p:spPr>
          <a:xfrm>
            <a:off x="3873500" y="31877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25" name="Shape 225"/>
          <p:cNvSpPr/>
          <p:nvPr/>
        </p:nvSpPr>
        <p:spPr>
          <a:xfrm>
            <a:off x="9588500" y="7874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26" name="Shape 226"/>
          <p:cNvSpPr/>
          <p:nvPr/>
        </p:nvSpPr>
        <p:spPr>
          <a:xfrm>
            <a:off x="8978900" y="5588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27" name="Shape 227"/>
          <p:cNvSpPr/>
          <p:nvPr/>
        </p:nvSpPr>
        <p:spPr>
          <a:xfrm>
            <a:off x="10045700" y="787400"/>
            <a:ext cx="152400" cy="76200"/>
          </a:xfrm>
          <a:prstGeom prst="roundRect">
            <a:avLst>
              <a:gd name="adj" fmla="val 50000"/>
            </a:avLst>
          </a:prstGeom>
          <a:solidFill>
            <a:srgbClr val="E324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32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7" dur="1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2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32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7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32" presetID="4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2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32" presetID="4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7" dur="7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6" grpId="8"/>
      <p:bldP build="whole" bldLvl="1" animBg="1" rev="0" advAuto="0" spid="171" grpId="2"/>
      <p:bldP build="whole" bldLvl="1" animBg="1" rev="0" advAuto="0" spid="169" grpId="5"/>
      <p:bldP build="whole" bldLvl="1" animBg="1" rev="0" advAuto="0" spid="170" grpId="9"/>
      <p:bldP build="whole" bldLvl="1" animBg="1" rev="0" advAuto="0" spid="168" grpId="7"/>
      <p:bldP build="whole" bldLvl="1" animBg="1" rev="0" advAuto="0" spid="165" grpId="1"/>
      <p:bldP build="whole" bldLvl="1" animBg="1" rev="0" advAuto="0" spid="173" grpId="3"/>
      <p:bldP build="whole" bldLvl="1" animBg="1" rev="0" advAuto="0" spid="167" grpId="6"/>
      <p:bldP build="whole" bldLvl="1" animBg="1" rev="0" advAuto="0" spid="172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CE6CD13F-9895-4212-ADAD-127B62137D9E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68025"/>
            <a:ext cx="13004800" cy="901755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Capture d’écran 2010-12-01 à 18.18.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63700" y="0"/>
            <a:ext cx="15798800" cy="9753600"/>
          </a:xfrm>
          <a:prstGeom prst="rect">
            <a:avLst/>
          </a:prstGeom>
          <a:ln w="88900">
            <a:miter lim="400000"/>
          </a:ln>
        </p:spPr>
      </p:pic>
      <p:sp>
        <p:nvSpPr>
          <p:cNvPr id="232" name="Shape 232"/>
          <p:cNvSpPr/>
          <p:nvPr/>
        </p:nvSpPr>
        <p:spPr>
          <a:xfrm>
            <a:off x="1905000" y="4102100"/>
            <a:ext cx="1270000" cy="1270000"/>
          </a:xfrm>
          <a:prstGeom prst="ellipse">
            <a:avLst/>
          </a:prstGeom>
          <a:gradFill>
            <a:gsLst>
              <a:gs pos="0">
                <a:srgbClr val="FF7E79">
                  <a:alpha val="39000"/>
                </a:srgbClr>
              </a:gs>
              <a:gs pos="100000">
                <a:srgbClr val="FF2600">
                  <a:alpha val="39000"/>
                </a:srgbClr>
              </a:gs>
            </a:gsLst>
            <a:lin ang="5400000"/>
          </a:gradFill>
          <a:ln w="25400">
            <a:solidFill>
              <a:srgbClr val="FFFFFF">
                <a:alpha val="39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Capture d’écran 2010-12-01 à 18.25.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30400" y="0"/>
            <a:ext cx="16865600" cy="9753600"/>
          </a:xfrm>
          <a:prstGeom prst="rect">
            <a:avLst/>
          </a:prstGeom>
          <a:ln w="88900">
            <a:miter lim="400000"/>
          </a:ln>
        </p:spPr>
      </p:pic>
      <p:sp>
        <p:nvSpPr>
          <p:cNvPr id="235" name="Shape 235"/>
          <p:cNvSpPr/>
          <p:nvPr/>
        </p:nvSpPr>
        <p:spPr>
          <a:xfrm>
            <a:off x="3378200" y="1866900"/>
            <a:ext cx="66675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999" y="13781"/>
                </a:moveTo>
                <a:lnTo>
                  <a:pt x="3999" y="21600"/>
                </a:lnTo>
                <a:lnTo>
                  <a:pt x="0" y="10800"/>
                </a:lnTo>
                <a:lnTo>
                  <a:pt x="3999" y="0"/>
                </a:lnTo>
                <a:lnTo>
                  <a:pt x="3999" y="7819"/>
                </a:lnTo>
                <a:lnTo>
                  <a:pt x="21600" y="7819"/>
                </a:lnTo>
                <a:lnTo>
                  <a:pt x="21600" y="13781"/>
                </a:lnTo>
                <a:close/>
              </a:path>
            </a:pathLst>
          </a:custGeom>
          <a:solidFill>
            <a:srgbClr val="73FCD6">
              <a:alpha val="33000"/>
            </a:srgbClr>
          </a:solidFill>
          <a:ln w="25400">
            <a:solidFill>
              <a:srgbClr val="FFFFFF">
                <a:alpha val="33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36" name="Shape 236"/>
          <p:cNvSpPr/>
          <p:nvPr/>
        </p:nvSpPr>
        <p:spPr>
          <a:xfrm>
            <a:off x="2164079" y="2529839"/>
            <a:ext cx="1605281" cy="2280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54" fill="norm" stroke="1" extrusionOk="0">
                <a:moveTo>
                  <a:pt x="0" y="20549"/>
                </a:moveTo>
                <a:cubicBezTo>
                  <a:pt x="3144" y="16726"/>
                  <a:pt x="6699" y="13381"/>
                  <a:pt x="6699" y="13381"/>
                </a:cubicBezTo>
                <a:lnTo>
                  <a:pt x="7519" y="9175"/>
                </a:lnTo>
                <a:lnTo>
                  <a:pt x="9159" y="5639"/>
                </a:lnTo>
                <a:lnTo>
                  <a:pt x="10390" y="2581"/>
                </a:lnTo>
                <a:lnTo>
                  <a:pt x="13808" y="0"/>
                </a:lnTo>
                <a:lnTo>
                  <a:pt x="17089" y="0"/>
                </a:lnTo>
                <a:cubicBezTo>
                  <a:pt x="17089" y="0"/>
                  <a:pt x="20233" y="669"/>
                  <a:pt x="20506" y="1051"/>
                </a:cubicBezTo>
                <a:cubicBezTo>
                  <a:pt x="20780" y="1434"/>
                  <a:pt x="21600" y="2007"/>
                  <a:pt x="21600" y="2389"/>
                </a:cubicBezTo>
                <a:cubicBezTo>
                  <a:pt x="21600" y="2772"/>
                  <a:pt x="20643" y="3345"/>
                  <a:pt x="20370" y="4110"/>
                </a:cubicBezTo>
                <a:cubicBezTo>
                  <a:pt x="20096" y="4874"/>
                  <a:pt x="17772" y="7359"/>
                  <a:pt x="17635" y="7742"/>
                </a:cubicBezTo>
                <a:cubicBezTo>
                  <a:pt x="17499" y="8124"/>
                  <a:pt x="16952" y="9366"/>
                  <a:pt x="15311" y="10513"/>
                </a:cubicBezTo>
                <a:cubicBezTo>
                  <a:pt x="13671" y="11660"/>
                  <a:pt x="10800" y="14432"/>
                  <a:pt x="10800" y="14432"/>
                </a:cubicBezTo>
                <a:cubicBezTo>
                  <a:pt x="10800" y="14432"/>
                  <a:pt x="10253" y="17490"/>
                  <a:pt x="9980" y="18064"/>
                </a:cubicBezTo>
                <a:cubicBezTo>
                  <a:pt x="9706" y="18637"/>
                  <a:pt x="9843" y="18637"/>
                  <a:pt x="8476" y="19402"/>
                </a:cubicBezTo>
                <a:cubicBezTo>
                  <a:pt x="7109" y="20166"/>
                  <a:pt x="3144" y="21218"/>
                  <a:pt x="2734" y="21409"/>
                </a:cubicBezTo>
                <a:cubicBezTo>
                  <a:pt x="2324" y="21600"/>
                  <a:pt x="547" y="21122"/>
                  <a:pt x="547" y="21122"/>
                </a:cubicBezTo>
                <a:lnTo>
                  <a:pt x="0" y="20549"/>
                </a:lnTo>
                <a:close/>
              </a:path>
            </a:pathLst>
          </a:custGeom>
          <a:solidFill>
            <a:srgbClr val="73FCD6">
              <a:alpha val="30000"/>
            </a:srgbClr>
          </a:solidFill>
          <a:ln w="25400">
            <a:solidFill>
              <a:srgbClr val="FFFFFF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37" name="Shape 237"/>
          <p:cNvSpPr/>
          <p:nvPr/>
        </p:nvSpPr>
        <p:spPr>
          <a:xfrm>
            <a:off x="4178300" y="3048000"/>
            <a:ext cx="1181100" cy="2286000"/>
          </a:xfrm>
          <a:prstGeom prst="ellipse">
            <a:avLst/>
          </a:prstGeom>
          <a:solidFill>
            <a:srgbClr val="0433FF">
              <a:alpha val="31000"/>
            </a:srgbClr>
          </a:solidFill>
          <a:ln w="25400">
            <a:solidFill>
              <a:srgbClr val="FFFFFF">
                <a:alpha val="31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</a:defRPr>
            </a:pPr>
          </a:p>
        </p:txBody>
      </p:sp>
      <p:sp>
        <p:nvSpPr>
          <p:cNvPr id="238" name="Shape 238"/>
          <p:cNvSpPr/>
          <p:nvPr/>
        </p:nvSpPr>
        <p:spPr>
          <a:xfrm>
            <a:off x="4215127" y="3937000"/>
            <a:ext cx="1993620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Lac de Guiers</a:t>
            </a:r>
          </a:p>
        </p:txBody>
      </p:sp>
      <p:sp>
        <p:nvSpPr>
          <p:cNvPr id="239" name="Shape 239"/>
          <p:cNvSpPr/>
          <p:nvPr/>
        </p:nvSpPr>
        <p:spPr>
          <a:xfrm>
            <a:off x="824069" y="4184650"/>
            <a:ext cx="1993901" cy="88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 u="sng"/>
            </a:lvl1pPr>
          </a:lstStyle>
          <a:p>
            <a:pPr/>
            <a:r>
              <a:t>Saint Louis du Sénégal</a:t>
            </a:r>
          </a:p>
        </p:txBody>
      </p:sp>
      <p:sp>
        <p:nvSpPr>
          <p:cNvPr id="240" name="Shape 240"/>
          <p:cNvSpPr/>
          <p:nvPr/>
        </p:nvSpPr>
        <p:spPr>
          <a:xfrm>
            <a:off x="5199331" y="2311400"/>
            <a:ext cx="2616019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Cours du fleuve Sénégal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10" presetID="19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3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1" presetID="2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9" grpId="4"/>
      <p:bldP build="whole" bldLvl="1" animBg="1" rev="0" advAuto="0" spid="237" grpId="5"/>
      <p:bldP build="whole" bldLvl="1" animBg="1" rev="0" advAuto="0" spid="238" grpId="6"/>
      <p:bldP build="whole" bldLvl="1" animBg="1" rev="0" advAuto="0" spid="240" grpId="2"/>
      <p:bldP build="whole" bldLvl="1" animBg="1" rev="0" advAuto="0" spid="236" grpId="3"/>
      <p:bldP build="whole" bldLvl="1" animBg="1" rev="0" advAuto="0" spid="235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jpe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jpeg"/></Relationships>

</file>

<file path=ppt/theme/theme1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board"/>
        <a:ea typeface="Chalkboard"/>
        <a:cs typeface="Chalkboard"/>
      </a:majorFont>
      <a:minorFont>
        <a:latin typeface="Chalkboard"/>
        <a:ea typeface="Chalkboard"/>
        <a:cs typeface="Chalkboard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25400" dir="270000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board"/>
        <a:ea typeface="Chalkboard"/>
        <a:cs typeface="Chalkboard"/>
      </a:majorFont>
      <a:minorFont>
        <a:latin typeface="Chalkboard"/>
        <a:ea typeface="Chalkboard"/>
        <a:cs typeface="Chalkboard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25400" dir="270000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