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5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Logements</c:v>
                </c:pt>
              </c:strCache>
            </c:strRef>
          </c:tx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5"/>
              </a:solidFill>
            </c:spPr>
          </c:dPt>
          <c:dPt>
            <c:idx val="3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showVal val="1"/>
            <c:showLeaderLines val="1"/>
          </c:dLbls>
          <c:cat>
            <c:strRef>
              <c:f>Feuil1!$A$2:$A$5</c:f>
              <c:strCache>
                <c:ptCount val="4"/>
                <c:pt idx="0">
                  <c:v>T1</c:v>
                </c:pt>
                <c:pt idx="1">
                  <c:v>T2</c:v>
                </c:pt>
                <c:pt idx="2">
                  <c:v>T3</c:v>
                </c:pt>
                <c:pt idx="3">
                  <c:v> T4 et plus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16</c:v>
                </c:pt>
                <c:pt idx="1">
                  <c:v>26</c:v>
                </c:pt>
                <c:pt idx="2">
                  <c:v>25</c:v>
                </c:pt>
                <c:pt idx="3">
                  <c:v>33</c:v>
                </c:pt>
              </c:numCache>
            </c:numRef>
          </c:val>
        </c:ser>
        <c:dLbls>
          <c:showVal val="1"/>
        </c:dLbls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</c:spPr>
          <c:dPt>
            <c:idx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dLblPos val="outEnd"/>
            <c:showVal val="1"/>
            <c:showLeaderLines val="1"/>
          </c:dLbls>
          <c:cat>
            <c:strRef>
              <c:f>Feuil1!$A$2:$A$3</c:f>
              <c:strCache>
                <c:ptCount val="2"/>
                <c:pt idx="0">
                  <c:v>logement collectif</c:v>
                </c:pt>
                <c:pt idx="1">
                  <c:v>logement individuel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99</c:v>
                </c:pt>
                <c:pt idx="1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dPt>
            <c:idx val="1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Pos val="outEnd"/>
            <c:showVal val="1"/>
            <c:showLeaderLines val="1"/>
          </c:dLbls>
          <c:cat>
            <c:strRef>
              <c:f>Feuil1!$A$2:$A$3</c:f>
              <c:strCache>
                <c:ptCount val="2"/>
                <c:pt idx="0">
                  <c:v>propriétaire</c:v>
                </c:pt>
                <c:pt idx="1">
                  <c:v>locataires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37</c:v>
                </c:pt>
                <c:pt idx="1">
                  <c:v>63</c:v>
                </c:pt>
              </c:numCache>
            </c:numRef>
          </c:val>
        </c:ser>
        <c:dLbls>
          <c:dLblPos val="outEnd"/>
          <c:showVal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Type de locaux construits dans le quartier du Pont de Sèvres</c:v>
                </c:pt>
              </c:strCache>
            </c:strRef>
          </c:tx>
          <c:dPt>
            <c:idx val="0"/>
            <c:spPr>
              <a:solidFill>
                <a:schemeClr val="accent5"/>
              </a:solidFill>
            </c:spPr>
          </c:dPt>
          <c:dPt>
            <c:idx val="1"/>
            <c:spPr>
              <a:solidFill>
                <a:schemeClr val="bg2"/>
              </a:solidFill>
            </c:spPr>
          </c:dPt>
          <c:dPt>
            <c:idx val="2"/>
            <c:spPr>
              <a:solidFill>
                <a:schemeClr val="accent3"/>
              </a:solidFill>
            </c:spPr>
          </c:dPt>
          <c:dPt>
            <c:idx val="3"/>
            <c:spPr>
              <a:solidFill>
                <a:schemeClr val="accent2"/>
              </a:solidFill>
            </c:spPr>
          </c:dPt>
          <c:dPt>
            <c:idx val="4"/>
            <c:spPr>
              <a:solidFill>
                <a:schemeClr val="accent6"/>
              </a:solidFill>
            </c:spPr>
          </c:dPt>
          <c:dLbls>
            <c:showVal val="1"/>
            <c:showLeaderLines val="1"/>
          </c:dLbls>
          <c:cat>
            <c:strRef>
              <c:f>Feuil1!$A$2:$A$6</c:f>
              <c:strCache>
                <c:ptCount val="5"/>
                <c:pt idx="0">
                  <c:v>Services public</c:v>
                </c:pt>
                <c:pt idx="1">
                  <c:v>Autres locaux d'activité</c:v>
                </c:pt>
                <c:pt idx="2">
                  <c:v>Hôtel</c:v>
                </c:pt>
                <c:pt idx="3">
                  <c:v>Commerces</c:v>
                </c:pt>
                <c:pt idx="4">
                  <c:v>Bureaux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22</c:v>
                </c:pt>
                <c:pt idx="1">
                  <c:v>2</c:v>
                </c:pt>
                <c:pt idx="2">
                  <c:v>11</c:v>
                </c:pt>
                <c:pt idx="3">
                  <c:v>7</c:v>
                </c:pt>
                <c:pt idx="4">
                  <c:v>58</c:v>
                </c:pt>
              </c:numCache>
            </c:numRef>
          </c:val>
        </c:ser>
        <c:dLbls>
          <c:showVal val="1"/>
        </c:dLbls>
        <c:firstSliceAng val="0"/>
        <c:holeSize val="50"/>
      </c:doughnut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Mode de déplacement domicile - travail</c:v>
                </c:pt>
              </c:strCache>
            </c:strRef>
          </c:tx>
          <c:dPt>
            <c:idx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2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Pos val="outEnd"/>
            <c:showVal val="1"/>
            <c:showLeaderLines val="1"/>
          </c:dLbls>
          <c:cat>
            <c:strRef>
              <c:f>Feuil1!$A$2:$A$5</c:f>
              <c:strCache>
                <c:ptCount val="4"/>
                <c:pt idx="0">
                  <c:v>Transport en commun</c:v>
                </c:pt>
                <c:pt idx="1">
                  <c:v>A pied</c:v>
                </c:pt>
                <c:pt idx="2">
                  <c:v>En voiture</c:v>
                </c:pt>
                <c:pt idx="3">
                  <c:v>Autre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44</c:v>
                </c:pt>
                <c:pt idx="1">
                  <c:v>13</c:v>
                </c:pt>
                <c:pt idx="2">
                  <c:v>33</c:v>
                </c:pt>
                <c:pt idx="3">
                  <c:v>10</c:v>
                </c:pt>
              </c:numCache>
            </c:numRef>
          </c:val>
        </c:ser>
        <c:dLbls>
          <c:dLblPos val="bestFit"/>
          <c:showVal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Population par âge en 2007</c:v>
                </c:pt>
              </c:strCache>
            </c:strRef>
          </c:tx>
          <c:spPr>
            <a:solidFill>
              <a:srgbClr val="C0504D">
                <a:lumMod val="40000"/>
                <a:lumOff val="60000"/>
                <a:alpha val="97000"/>
              </a:srgbClr>
            </a:solidFill>
          </c:spPr>
          <c:dPt>
            <c:idx val="0"/>
            <c:spPr>
              <a:solidFill>
                <a:schemeClr val="accent1">
                  <a:lumMod val="20000"/>
                  <a:lumOff val="80000"/>
                  <a:alpha val="97000"/>
                </a:schemeClr>
              </a:solidFill>
            </c:spPr>
          </c:dPt>
          <c:dPt>
            <c:idx val="1"/>
            <c:spPr>
              <a:solidFill>
                <a:schemeClr val="accent1">
                  <a:lumMod val="40000"/>
                  <a:lumOff val="60000"/>
                  <a:alpha val="97000"/>
                </a:schemeClr>
              </a:solidFill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  <a:alpha val="97000"/>
                </a:schemeClr>
              </a:solidFill>
            </c:spPr>
          </c:dPt>
          <c:dPt>
            <c:idx val="3"/>
            <c:spPr>
              <a:solidFill>
                <a:schemeClr val="accent1">
                  <a:lumMod val="75000"/>
                  <a:alpha val="97000"/>
                </a:schemeClr>
              </a:solidFill>
            </c:spPr>
          </c:dPt>
          <c:dPt>
            <c:idx val="4"/>
            <c:spPr>
              <a:solidFill>
                <a:schemeClr val="accent1">
                  <a:lumMod val="50000"/>
                  <a:alpha val="97000"/>
                </a:schemeClr>
              </a:solidFill>
            </c:spPr>
          </c:dPt>
          <c:dPt>
            <c:idx val="5"/>
            <c:spPr>
              <a:solidFill>
                <a:schemeClr val="tx2">
                  <a:lumMod val="50000"/>
                  <a:alpha val="97000"/>
                </a:schemeClr>
              </a:solidFill>
            </c:spPr>
          </c:dPt>
          <c:dLbls>
            <c:dLblPos val="outEnd"/>
            <c:showVal val="1"/>
            <c:showLeaderLines val="1"/>
          </c:dLbls>
          <c:cat>
            <c:strRef>
              <c:f>Feuil1!$A$2:$A$7</c:f>
              <c:strCache>
                <c:ptCount val="6"/>
                <c:pt idx="0">
                  <c:v>0 à 14 ans</c:v>
                </c:pt>
                <c:pt idx="1">
                  <c:v>15 à 29 ans</c:v>
                </c:pt>
                <c:pt idx="2">
                  <c:v>30 à 44 ans</c:v>
                </c:pt>
                <c:pt idx="3">
                  <c:v>45 à 59 ans</c:v>
                </c:pt>
                <c:pt idx="4">
                  <c:v>60 à 74 ans</c:v>
                </c:pt>
                <c:pt idx="5">
                  <c:v>75 ans et plus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16</c:v>
                </c:pt>
                <c:pt idx="1">
                  <c:v>18</c:v>
                </c:pt>
                <c:pt idx="2">
                  <c:v>22</c:v>
                </c:pt>
                <c:pt idx="3">
                  <c:v>21</c:v>
                </c:pt>
                <c:pt idx="4">
                  <c:v>16</c:v>
                </c:pt>
                <c:pt idx="5">
                  <c:v>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E4A5-37BA-4F2B-8054-80AD653E82F4}" type="datetimeFigureOut">
              <a:rPr lang="fr-FR" smtClean="0"/>
              <a:pPr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A653-DF9E-4454-AF39-3A444DA794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E4A5-37BA-4F2B-8054-80AD653E82F4}" type="datetimeFigureOut">
              <a:rPr lang="fr-FR" smtClean="0"/>
              <a:pPr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A653-DF9E-4454-AF39-3A444DA794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E4A5-37BA-4F2B-8054-80AD653E82F4}" type="datetimeFigureOut">
              <a:rPr lang="fr-FR" smtClean="0"/>
              <a:pPr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A653-DF9E-4454-AF39-3A444DA794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E4A5-37BA-4F2B-8054-80AD653E82F4}" type="datetimeFigureOut">
              <a:rPr lang="fr-FR" smtClean="0"/>
              <a:pPr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A653-DF9E-4454-AF39-3A444DA794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E4A5-37BA-4F2B-8054-80AD653E82F4}" type="datetimeFigureOut">
              <a:rPr lang="fr-FR" smtClean="0"/>
              <a:pPr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A653-DF9E-4454-AF39-3A444DA794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E4A5-37BA-4F2B-8054-80AD653E82F4}" type="datetimeFigureOut">
              <a:rPr lang="fr-FR" smtClean="0"/>
              <a:pPr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A653-DF9E-4454-AF39-3A444DA794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E4A5-37BA-4F2B-8054-80AD653E82F4}" type="datetimeFigureOut">
              <a:rPr lang="fr-FR" smtClean="0"/>
              <a:pPr/>
              <a:t>02/12/2016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A653-DF9E-4454-AF39-3A444DA794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E4A5-37BA-4F2B-8054-80AD653E82F4}" type="datetimeFigureOut">
              <a:rPr lang="fr-FR" smtClean="0"/>
              <a:pPr/>
              <a:t>02/12/2016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A653-DF9E-4454-AF39-3A444DA794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E4A5-37BA-4F2B-8054-80AD653E82F4}" type="datetimeFigureOut">
              <a:rPr lang="fr-FR" smtClean="0"/>
              <a:pPr/>
              <a:t>02/12/2016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A653-DF9E-4454-AF39-3A444DA794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E4A5-37BA-4F2B-8054-80AD653E82F4}" type="datetimeFigureOut">
              <a:rPr lang="fr-FR" smtClean="0"/>
              <a:pPr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A653-DF9E-4454-AF39-3A444DA794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E4A5-37BA-4F2B-8054-80AD653E82F4}" type="datetimeFigureOut">
              <a:rPr lang="fr-FR" smtClean="0"/>
              <a:pPr/>
              <a:t>02/12/2016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1A653-DF9E-4454-AF39-3A444DA794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FE4A5-37BA-4F2B-8054-80AD653E82F4}" type="datetimeFigureOut">
              <a:rPr lang="fr-FR" smtClean="0"/>
              <a:pPr/>
              <a:t>02/12/2016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1A653-DF9E-4454-AF39-3A444DA794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 smtClean="0"/>
              <a:t>Le pont de Sèvres </a:t>
            </a:r>
            <a:endParaRPr lang="fr-FR" sz="8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Aujourd’hui</a:t>
            </a:r>
            <a:endParaRPr lang="fr-FR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611560" y="692696"/>
          <a:ext cx="77768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23528" y="260648"/>
          <a:ext cx="410445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/>
          <p:nvPr/>
        </p:nvGraphicFramePr>
        <p:xfrm>
          <a:off x="4788024" y="260648"/>
          <a:ext cx="4176464" cy="638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67544" y="548680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Répartition logements collectifs/individuels</a:t>
            </a:r>
            <a:endParaRPr lang="fr-FR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323528" y="548680"/>
          <a:ext cx="838842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395536" y="764704"/>
          <a:ext cx="8229600" cy="5030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51520" y="332656"/>
          <a:ext cx="871296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31</Words>
  <Application>Microsoft Office PowerPoint</Application>
  <PresentationFormat>Affichage à l'écran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Le pont de Sèvres </vt:lpstr>
      <vt:lpstr>Diapositive 2</vt:lpstr>
      <vt:lpstr>Diapositive 3</vt:lpstr>
      <vt:lpstr>Diapositive 4</vt:lpstr>
      <vt:lpstr>Diapositive 5</vt:lpstr>
      <vt:lpstr>Diapositive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pont de Sèvres </dc:title>
  <dc:creator>Alice Boitout</dc:creator>
  <cp:lastModifiedBy>Alice Boitout</cp:lastModifiedBy>
  <cp:revision>3</cp:revision>
  <dcterms:created xsi:type="dcterms:W3CDTF">2016-12-01T20:29:44Z</dcterms:created>
  <dcterms:modified xsi:type="dcterms:W3CDTF">2016-12-02T21:13:44Z</dcterms:modified>
</cp:coreProperties>
</file>