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70" d="100"/>
          <a:sy n="70"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4FD9A-0DF1-4B02-8D02-39AF6297521F}" type="datetimeFigureOut">
              <a:rPr lang="fr-FR" smtClean="0"/>
              <a:t>27/10/2017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3529A-9D9C-4A22-BD88-52055AD9302E}" type="slidenum">
              <a:rPr lang="fr-FR" smtClean="0"/>
              <a:t>‹N°›</a:t>
            </a:fld>
            <a:endParaRPr lang="fr-FR"/>
          </a:p>
        </p:txBody>
      </p:sp>
    </p:spTree>
    <p:extLst>
      <p:ext uri="{BB962C8B-B14F-4D97-AF65-F5344CB8AC3E}">
        <p14:creationId xmlns:p14="http://schemas.microsoft.com/office/powerpoint/2010/main" val="332464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53529A-9D9C-4A22-BD88-52055AD9302E}" type="slidenum">
              <a:rPr lang="fr-FR" smtClean="0"/>
              <a:t>8</a:t>
            </a:fld>
            <a:endParaRPr lang="fr-FR"/>
          </a:p>
        </p:txBody>
      </p:sp>
    </p:spTree>
    <p:extLst>
      <p:ext uri="{BB962C8B-B14F-4D97-AF65-F5344CB8AC3E}">
        <p14:creationId xmlns:p14="http://schemas.microsoft.com/office/powerpoint/2010/main" val="256971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740FF3F-19A5-45FF-B8C3-436F5983DB6F}" type="datetimeFigureOut">
              <a:rPr lang="fr-FR" smtClean="0"/>
              <a:t>27/10/2017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349045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40FF3F-19A5-45FF-B8C3-436F5983DB6F}" type="datetimeFigureOut">
              <a:rPr lang="fr-FR" smtClean="0"/>
              <a:t>27/10/2017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302019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40FF3F-19A5-45FF-B8C3-436F5983DB6F}" type="datetimeFigureOut">
              <a:rPr lang="fr-FR" smtClean="0"/>
              <a:t>27/10/2017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466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40FF3F-19A5-45FF-B8C3-436F5983DB6F}" type="datetimeFigureOut">
              <a:rPr lang="fr-FR" smtClean="0"/>
              <a:t>27/10/2017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406674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740FF3F-19A5-45FF-B8C3-436F5983DB6F}" type="datetimeFigureOut">
              <a:rPr lang="fr-FR" smtClean="0"/>
              <a:t>27/10/2017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47137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40FF3F-19A5-45FF-B8C3-436F5983DB6F}" type="datetimeFigureOut">
              <a:rPr lang="fr-FR" smtClean="0"/>
              <a:t>27/10/2017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321838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40FF3F-19A5-45FF-B8C3-436F5983DB6F}" type="datetimeFigureOut">
              <a:rPr lang="fr-FR" smtClean="0"/>
              <a:t>27/10/2017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151464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40FF3F-19A5-45FF-B8C3-436F5983DB6F}" type="datetimeFigureOut">
              <a:rPr lang="fr-FR" smtClean="0"/>
              <a:t>27/10/2017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237991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40FF3F-19A5-45FF-B8C3-436F5983DB6F}" type="datetimeFigureOut">
              <a:rPr lang="fr-FR" smtClean="0"/>
              <a:t>27/10/2017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222905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40FF3F-19A5-45FF-B8C3-436F5983DB6F}" type="datetimeFigureOut">
              <a:rPr lang="fr-FR" smtClean="0"/>
              <a:t>27/10/2017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191334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40FF3F-19A5-45FF-B8C3-436F5983DB6F}" type="datetimeFigureOut">
              <a:rPr lang="fr-FR" smtClean="0"/>
              <a:t>27/10/2017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F1D27F-7729-42C1-AD02-3B2D11630101}" type="slidenum">
              <a:rPr lang="fr-FR" smtClean="0"/>
              <a:t>‹N°›</a:t>
            </a:fld>
            <a:endParaRPr lang="fr-FR"/>
          </a:p>
        </p:txBody>
      </p:sp>
    </p:spTree>
    <p:extLst>
      <p:ext uri="{BB962C8B-B14F-4D97-AF65-F5344CB8AC3E}">
        <p14:creationId xmlns:p14="http://schemas.microsoft.com/office/powerpoint/2010/main" val="212099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7000" r="-17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0FF3F-19A5-45FF-B8C3-436F5983DB6F}" type="datetimeFigureOut">
              <a:rPr lang="fr-FR" smtClean="0"/>
              <a:t>27/10/2017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1D27F-7729-42C1-AD02-3B2D11630101}" type="slidenum">
              <a:rPr lang="fr-FR" smtClean="0"/>
              <a:t>‹N°›</a:t>
            </a:fld>
            <a:endParaRPr lang="fr-FR"/>
          </a:p>
        </p:txBody>
      </p:sp>
    </p:spTree>
    <p:extLst>
      <p:ext uri="{BB962C8B-B14F-4D97-AF65-F5344CB8AC3E}">
        <p14:creationId xmlns:p14="http://schemas.microsoft.com/office/powerpoint/2010/main" val="3339284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780928"/>
            <a:ext cx="7772400" cy="1470025"/>
          </a:xfrm>
        </p:spPr>
        <p:txBody>
          <a:bodyPr>
            <a:noAutofit/>
          </a:bodyPr>
          <a:lstStyle/>
          <a:p>
            <a:r>
              <a:rPr lang="fr-FR" sz="7200" dirty="0" smtClean="0">
                <a:latin typeface="Palatino Linotype" panose="02040502050505030304" pitchFamily="18" charset="0"/>
                <a:ea typeface="Please write me a song" panose="02000603000000000000" pitchFamily="2" charset="0"/>
              </a:rPr>
              <a:t>THE HIGHLAND GAMES</a:t>
            </a:r>
            <a:endParaRPr lang="fr-FR" sz="7200" dirty="0">
              <a:latin typeface="Palatino Linotype" panose="02040502050505030304" pitchFamily="18" charset="0"/>
              <a:ea typeface="Please write me a song" panose="02000603000000000000" pitchFamily="2" charset="0"/>
            </a:endParaRPr>
          </a:p>
        </p:txBody>
      </p:sp>
    </p:spTree>
    <p:extLst>
      <p:ext uri="{BB962C8B-B14F-4D97-AF65-F5344CB8AC3E}">
        <p14:creationId xmlns:p14="http://schemas.microsoft.com/office/powerpoint/2010/main" val="484112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06090"/>
          </a:xfrm>
        </p:spPr>
        <p:txBody>
          <a:bodyPr>
            <a:normAutofit fontScale="90000"/>
          </a:bodyPr>
          <a:lstStyle/>
          <a:p>
            <a:r>
              <a:rPr lang="fr-FR" sz="3600" b="1" dirty="0"/>
              <a:t>T</a:t>
            </a:r>
            <a:r>
              <a:rPr lang="fr-FR" sz="3600" b="1" dirty="0" smtClean="0"/>
              <a:t>he Highland </a:t>
            </a:r>
            <a:r>
              <a:rPr lang="fr-FR" sz="3600" b="1" dirty="0" err="1" smtClean="0"/>
              <a:t>Games</a:t>
            </a:r>
            <a:r>
              <a:rPr lang="fr-FR" sz="3600" b="1" dirty="0" smtClean="0"/>
              <a:t> are </a:t>
            </a:r>
            <a:r>
              <a:rPr lang="fr-FR" sz="3600" b="1" dirty="0" err="1" smtClean="0"/>
              <a:t>also</a:t>
            </a:r>
            <a:r>
              <a:rPr lang="fr-FR" sz="3600" b="1" dirty="0" smtClean="0"/>
              <a:t> </a:t>
            </a:r>
            <a:r>
              <a:rPr lang="fr-FR" sz="3600" b="1" dirty="0" err="1" smtClean="0"/>
              <a:t>quite</a:t>
            </a:r>
            <a:r>
              <a:rPr lang="fr-FR" sz="3600" b="1" dirty="0" smtClean="0"/>
              <a:t> </a:t>
            </a:r>
            <a:r>
              <a:rPr lang="fr-FR" sz="3600" b="1" dirty="0" err="1" smtClean="0"/>
              <a:t>famous</a:t>
            </a:r>
            <a:r>
              <a:rPr lang="fr-FR" sz="3600" b="1" dirty="0" smtClean="0"/>
              <a:t> for:</a:t>
            </a:r>
            <a:endParaRPr lang="fr-FR" sz="3600" b="1" dirty="0"/>
          </a:p>
        </p:txBody>
      </p:sp>
      <p:sp>
        <p:nvSpPr>
          <p:cNvPr id="9" name="ZoneTexte 8"/>
          <p:cNvSpPr txBox="1"/>
          <p:nvPr/>
        </p:nvSpPr>
        <p:spPr>
          <a:xfrm>
            <a:off x="485800" y="1829173"/>
            <a:ext cx="3491879" cy="400110"/>
          </a:xfrm>
          <a:prstGeom prst="rect">
            <a:avLst/>
          </a:prstGeom>
          <a:noFill/>
        </p:spPr>
        <p:txBody>
          <a:bodyPr wrap="square" rtlCol="0">
            <a:spAutoFit/>
          </a:bodyPr>
          <a:lstStyle/>
          <a:p>
            <a:pPr algn="ctr"/>
            <a:r>
              <a:rPr lang="fr-FR" sz="2000" dirty="0" err="1" smtClean="0"/>
              <a:t>their</a:t>
            </a:r>
            <a:r>
              <a:rPr lang="fr-FR" sz="2000" b="1" dirty="0" smtClean="0"/>
              <a:t> </a:t>
            </a:r>
            <a:r>
              <a:rPr lang="fr-FR" sz="2000" b="1" dirty="0" err="1" smtClean="0">
                <a:solidFill>
                  <a:schemeClr val="accent3">
                    <a:lumMod val="50000"/>
                  </a:schemeClr>
                </a:solidFill>
              </a:rPr>
              <a:t>drumming</a:t>
            </a:r>
            <a:r>
              <a:rPr lang="fr-FR" sz="2000" b="1" dirty="0" smtClean="0"/>
              <a:t> </a:t>
            </a:r>
            <a:r>
              <a:rPr lang="fr-FR" sz="2000" dirty="0" err="1" smtClean="0"/>
              <a:t>competitions</a:t>
            </a:r>
            <a:endParaRPr lang="fr-FR" sz="2000" dirty="0">
              <a:solidFill>
                <a:schemeClr val="accent3">
                  <a:lumMod val="50000"/>
                </a:schemeClr>
              </a:solidFill>
            </a:endParaRPr>
          </a:p>
        </p:txBody>
      </p:sp>
      <p:pic>
        <p:nvPicPr>
          <p:cNvPr id="5122" name="Picture 2" descr="F:\Séquences\Lycée\Secondes\Sentiment d'Appartenance - Singularité &amp; Solidarité\Séquence Sports in English-speaing countries\drum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5679"/>
            <a:ext cx="4104456" cy="39196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824536" y="1820278"/>
            <a:ext cx="4139952" cy="400110"/>
          </a:xfrm>
          <a:prstGeom prst="rect">
            <a:avLst/>
          </a:prstGeom>
          <a:noFill/>
        </p:spPr>
        <p:txBody>
          <a:bodyPr wrap="square" rtlCol="0">
            <a:spAutoFit/>
          </a:bodyPr>
          <a:lstStyle/>
          <a:p>
            <a:r>
              <a:rPr lang="fr-FR" sz="2000" dirty="0" err="1" smtClean="0"/>
              <a:t>their</a:t>
            </a:r>
            <a:r>
              <a:rPr lang="fr-FR" sz="2000" dirty="0" smtClean="0"/>
              <a:t> Scottish dancing </a:t>
            </a:r>
            <a:r>
              <a:rPr lang="fr-FR" sz="2000" b="1" dirty="0" smtClean="0">
                <a:solidFill>
                  <a:schemeClr val="accent3">
                    <a:lumMod val="50000"/>
                  </a:schemeClr>
                </a:solidFill>
              </a:rPr>
              <a:t>performances</a:t>
            </a:r>
            <a:endParaRPr lang="fr-FR" sz="2000" b="1" dirty="0">
              <a:solidFill>
                <a:schemeClr val="accent3">
                  <a:lumMod val="50000"/>
                </a:schemeClr>
              </a:solidFill>
            </a:endParaRPr>
          </a:p>
        </p:txBody>
      </p:sp>
      <p:pic>
        <p:nvPicPr>
          <p:cNvPr id="5123" name="Picture 3" descr="F:\Séquences\Lycée\Secondes\Sentiment d'Appartenance - Singularité &amp; Solidarité\Séquence Sports in English-speaing countries\Scottish dancing sh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65679"/>
            <a:ext cx="4248472" cy="392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2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23528" y="1310324"/>
            <a:ext cx="8568952" cy="4032448"/>
          </a:xfrm>
        </p:spPr>
        <p:txBody>
          <a:bodyPr>
            <a:normAutofit fontScale="90000"/>
          </a:bodyPr>
          <a:lstStyle/>
          <a:p>
            <a:pPr algn="l"/>
            <a:r>
              <a:rPr lang="en-US" sz="2100" b="1" dirty="0" smtClean="0"/>
              <a:t>King Malcolm III of Scotland, </a:t>
            </a:r>
            <a:r>
              <a:rPr lang="en-US" sz="2100" dirty="0" smtClean="0"/>
              <a:t>in the </a:t>
            </a:r>
            <a:r>
              <a:rPr lang="en-US" sz="2100" b="1" dirty="0" smtClean="0"/>
              <a:t>11th century</a:t>
            </a:r>
            <a:r>
              <a:rPr lang="en-US" sz="2100" dirty="0" smtClean="0"/>
              <a:t>, summoned </a:t>
            </a:r>
            <a:r>
              <a:rPr lang="en-US" sz="2100" b="1" dirty="0" smtClean="0">
                <a:solidFill>
                  <a:schemeClr val="accent3">
                    <a:lumMod val="50000"/>
                  </a:schemeClr>
                </a:solidFill>
              </a:rPr>
              <a:t>contestants</a:t>
            </a:r>
            <a:r>
              <a:rPr lang="en-US" sz="2100" dirty="0" smtClean="0"/>
              <a:t> to a foot race to the summit of </a:t>
            </a:r>
            <a:r>
              <a:rPr lang="en-US" sz="2100" b="1" dirty="0" smtClean="0"/>
              <a:t>Craig </a:t>
            </a:r>
            <a:r>
              <a:rPr lang="en-US" sz="2100" b="1" dirty="0" err="1" smtClean="0"/>
              <a:t>Choinnich</a:t>
            </a:r>
            <a:r>
              <a:rPr lang="en-US" sz="2100" b="1" dirty="0" smtClean="0"/>
              <a:t> </a:t>
            </a:r>
            <a:r>
              <a:rPr lang="en-US" sz="2100" dirty="0" smtClean="0"/>
              <a:t>mountain. King Malcolm created this foot race in order to find </a:t>
            </a:r>
            <a:r>
              <a:rPr lang="en-US" sz="2100" b="1" dirty="0" smtClean="0"/>
              <a:t>the fastest runner in the land to be his </a:t>
            </a:r>
            <a:r>
              <a:rPr lang="en-US" sz="2100" b="1" dirty="0" smtClean="0">
                <a:solidFill>
                  <a:schemeClr val="accent3">
                    <a:lumMod val="50000"/>
                  </a:schemeClr>
                </a:solidFill>
              </a:rPr>
              <a:t>royal messenger</a:t>
            </a:r>
            <a:r>
              <a:rPr lang="en-US" sz="2100" dirty="0" smtClean="0"/>
              <a:t>. Some have seen this event to be the origin of today's modern Highland games.</a:t>
            </a:r>
            <a:br>
              <a:rPr lang="en-US" sz="2100" dirty="0" smtClean="0"/>
            </a:br>
            <a:r>
              <a:rPr lang="en-US" sz="2100" dirty="0"/>
              <a:t/>
            </a:r>
            <a:br>
              <a:rPr lang="en-US" sz="2100" dirty="0"/>
            </a:br>
            <a:r>
              <a:rPr lang="en-US" sz="2100" dirty="0" smtClean="0"/>
              <a:t>However, the modern Highland games are largely a Victorian invention, that is to say they were created under </a:t>
            </a:r>
            <a:r>
              <a:rPr lang="en-US" sz="2100" b="1" dirty="0" smtClean="0"/>
              <a:t>Queen Victoria</a:t>
            </a:r>
            <a:r>
              <a:rPr lang="en-US" sz="2100" dirty="0" smtClean="0"/>
              <a:t>’s </a:t>
            </a:r>
            <a:r>
              <a:rPr lang="en-US" sz="2100" b="1" dirty="0" smtClean="0">
                <a:solidFill>
                  <a:schemeClr val="accent3">
                    <a:lumMod val="50000"/>
                  </a:schemeClr>
                </a:solidFill>
              </a:rPr>
              <a:t>reign</a:t>
            </a:r>
            <a:r>
              <a:rPr lang="en-US" sz="2100" dirty="0" smtClean="0"/>
              <a:t> (1837-1901).</a:t>
            </a:r>
            <a:r>
              <a:rPr lang="en-US" sz="2200" dirty="0" smtClean="0"/>
              <a:t/>
            </a:r>
            <a:br>
              <a:rPr lang="en-US" sz="2200" dirty="0" smtClean="0"/>
            </a:br>
            <a:r>
              <a:rPr lang="en-US" sz="2200" dirty="0"/>
              <a:t/>
            </a:r>
            <a:br>
              <a:rPr lang="en-US" sz="2200" dirty="0"/>
            </a:br>
            <a:r>
              <a:rPr lang="fr-FR" dirty="0" smtClean="0"/>
              <a:t/>
            </a:r>
            <a:br>
              <a:rPr lang="fr-FR" dirty="0" smtClean="0"/>
            </a:br>
            <a:endParaRPr lang="fr-FR" dirty="0"/>
          </a:p>
        </p:txBody>
      </p:sp>
      <p:sp>
        <p:nvSpPr>
          <p:cNvPr id="6" name="Sous-titre 5"/>
          <p:cNvSpPr>
            <a:spLocks noGrp="1"/>
          </p:cNvSpPr>
          <p:nvPr>
            <p:ph type="subTitle" idx="1"/>
          </p:nvPr>
        </p:nvSpPr>
        <p:spPr>
          <a:xfrm>
            <a:off x="755576" y="188640"/>
            <a:ext cx="7704856" cy="864096"/>
          </a:xfrm>
        </p:spPr>
        <p:txBody>
          <a:bodyPr>
            <a:noAutofit/>
          </a:bodyPr>
          <a:lstStyle/>
          <a:p>
            <a:r>
              <a:rPr lang="fr-FR" sz="4000" b="1" dirty="0" err="1" smtClean="0">
                <a:solidFill>
                  <a:schemeClr val="tx1"/>
                </a:solidFill>
              </a:rPr>
              <a:t>Historical</a:t>
            </a:r>
            <a:r>
              <a:rPr lang="fr-FR" sz="4000" b="1" dirty="0" smtClean="0">
                <a:solidFill>
                  <a:schemeClr val="tx1"/>
                </a:solidFill>
              </a:rPr>
              <a:t> </a:t>
            </a:r>
            <a:r>
              <a:rPr lang="fr-FR" sz="4000" b="1" dirty="0" err="1" smtClean="0">
                <a:solidFill>
                  <a:schemeClr val="tx1"/>
                </a:solidFill>
              </a:rPr>
              <a:t>origins</a:t>
            </a:r>
            <a:r>
              <a:rPr lang="fr-FR" sz="4000" b="1" dirty="0" smtClean="0">
                <a:solidFill>
                  <a:schemeClr val="tx1"/>
                </a:solidFill>
              </a:rPr>
              <a:t> of the Highland </a:t>
            </a:r>
            <a:r>
              <a:rPr lang="fr-FR" sz="4000" b="1" dirty="0" err="1" smtClean="0">
                <a:solidFill>
                  <a:schemeClr val="tx1"/>
                </a:solidFill>
              </a:rPr>
              <a:t>Games</a:t>
            </a:r>
            <a:endParaRPr lang="fr-FR" sz="4000" b="1" dirty="0">
              <a:solidFill>
                <a:schemeClr val="tx1"/>
              </a:solidFill>
            </a:endParaRPr>
          </a:p>
        </p:txBody>
      </p:sp>
      <p:pic>
        <p:nvPicPr>
          <p:cNvPr id="6146" name="Picture 2" descr="F:\Séquences\Lycée\Secondes\Sentiment d'Appartenance - Singularité &amp; Solidarité\Séquence Sports in English-speaing countries\King Malcolm III of Scotland (1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1800200" cy="27554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Séquences\Lycée\Secondes\Sentiment d'Appartenance - Singularité &amp; Solidarité\Séquence Sports in English-speaing countries\Queen Victoria (1837-1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673656"/>
            <a:ext cx="1975416"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235644" y="4036422"/>
            <a:ext cx="2016224" cy="646331"/>
          </a:xfrm>
          <a:prstGeom prst="rect">
            <a:avLst/>
          </a:prstGeom>
          <a:noFill/>
          <a:ln>
            <a:solidFill>
              <a:schemeClr val="tx1"/>
            </a:solidFill>
          </a:ln>
        </p:spPr>
        <p:txBody>
          <a:bodyPr wrap="square" rtlCol="0">
            <a:spAutoFit/>
          </a:bodyPr>
          <a:lstStyle/>
          <a:p>
            <a:pPr algn="ctr"/>
            <a:r>
              <a:rPr lang="fr-FR" b="1" dirty="0" smtClean="0"/>
              <a:t>King Malcolm III of Scotland</a:t>
            </a:r>
            <a:endParaRPr lang="fr-FR" b="1" dirty="0"/>
          </a:p>
        </p:txBody>
      </p:sp>
      <p:sp>
        <p:nvSpPr>
          <p:cNvPr id="7" name="ZoneTexte 6"/>
          <p:cNvSpPr txBox="1"/>
          <p:nvPr/>
        </p:nvSpPr>
        <p:spPr>
          <a:xfrm>
            <a:off x="4860032" y="4174921"/>
            <a:ext cx="2016224" cy="369332"/>
          </a:xfrm>
          <a:prstGeom prst="rect">
            <a:avLst/>
          </a:prstGeom>
          <a:noFill/>
          <a:ln>
            <a:solidFill>
              <a:schemeClr val="tx1"/>
            </a:solidFill>
          </a:ln>
        </p:spPr>
        <p:txBody>
          <a:bodyPr wrap="square" rtlCol="0">
            <a:spAutoFit/>
          </a:bodyPr>
          <a:lstStyle/>
          <a:p>
            <a:pPr algn="ctr"/>
            <a:r>
              <a:rPr lang="fr-FR" b="1" dirty="0" err="1" smtClean="0"/>
              <a:t>Queen</a:t>
            </a:r>
            <a:r>
              <a:rPr lang="fr-FR" b="1" dirty="0" smtClean="0"/>
              <a:t> Victoria</a:t>
            </a:r>
            <a:endParaRPr lang="fr-FR" b="1" dirty="0"/>
          </a:p>
        </p:txBody>
      </p:sp>
    </p:spTree>
    <p:extLst>
      <p:ext uri="{BB962C8B-B14F-4D97-AF65-F5344CB8AC3E}">
        <p14:creationId xmlns:p14="http://schemas.microsoft.com/office/powerpoint/2010/main" val="148939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964488" cy="1143000"/>
          </a:xfrm>
        </p:spPr>
        <p:txBody>
          <a:bodyPr>
            <a:normAutofit fontScale="90000"/>
          </a:bodyPr>
          <a:lstStyle/>
          <a:p>
            <a:r>
              <a:rPr lang="fr-FR" sz="3800" dirty="0" smtClean="0"/>
              <a:t>The </a:t>
            </a:r>
            <a:r>
              <a:rPr lang="fr-FR" sz="3800" dirty="0" err="1" smtClean="0"/>
              <a:t>largest</a:t>
            </a:r>
            <a:r>
              <a:rPr lang="fr-FR" sz="3800" dirty="0" smtClean="0"/>
              <a:t> Highland </a:t>
            </a:r>
            <a:r>
              <a:rPr lang="fr-FR" sz="3800" dirty="0" err="1" smtClean="0"/>
              <a:t>Games</a:t>
            </a:r>
            <a:r>
              <a:rPr lang="fr-FR" sz="3800" dirty="0" smtClean="0"/>
              <a:t> in the world: </a:t>
            </a:r>
            <a:r>
              <a:rPr lang="fr-FR" sz="3800" b="1" dirty="0" smtClean="0"/>
              <a:t/>
            </a:r>
            <a:br>
              <a:rPr lang="fr-FR" sz="3800" b="1" dirty="0" smtClean="0"/>
            </a:br>
            <a:r>
              <a:rPr lang="fr-FR" sz="3800" b="1" dirty="0" smtClean="0">
                <a:solidFill>
                  <a:schemeClr val="accent3">
                    <a:lumMod val="50000"/>
                  </a:schemeClr>
                </a:solidFill>
              </a:rPr>
              <a:t>the </a:t>
            </a:r>
            <a:r>
              <a:rPr lang="fr-FR" sz="3800" b="1" dirty="0" err="1" smtClean="0">
                <a:solidFill>
                  <a:schemeClr val="accent3">
                    <a:lumMod val="50000"/>
                  </a:schemeClr>
                </a:solidFill>
              </a:rPr>
              <a:t>Cowal</a:t>
            </a:r>
            <a:r>
              <a:rPr lang="fr-FR" sz="3800" b="1" dirty="0" smtClean="0">
                <a:solidFill>
                  <a:schemeClr val="accent3">
                    <a:lumMod val="50000"/>
                  </a:schemeClr>
                </a:solidFill>
              </a:rPr>
              <a:t> </a:t>
            </a:r>
            <a:r>
              <a:rPr lang="fr-FR" sz="3800" b="1" dirty="0" err="1" smtClean="0">
                <a:solidFill>
                  <a:schemeClr val="accent3">
                    <a:lumMod val="50000"/>
                  </a:schemeClr>
                </a:solidFill>
              </a:rPr>
              <a:t>Games</a:t>
            </a:r>
            <a:r>
              <a:rPr lang="fr-FR" sz="3800" b="1" dirty="0" smtClean="0">
                <a:solidFill>
                  <a:schemeClr val="accent3">
                    <a:lumMod val="50000"/>
                  </a:schemeClr>
                </a:solidFill>
              </a:rPr>
              <a:t> </a:t>
            </a:r>
            <a:r>
              <a:rPr lang="fr-FR" sz="3800" dirty="0" smtClean="0"/>
              <a:t>(or </a:t>
            </a:r>
            <a:r>
              <a:rPr lang="fr-FR" sz="3800" dirty="0" err="1" smtClean="0"/>
              <a:t>Cowal</a:t>
            </a:r>
            <a:r>
              <a:rPr lang="fr-FR" sz="3800" dirty="0" smtClean="0"/>
              <a:t> Highland </a:t>
            </a:r>
            <a:r>
              <a:rPr lang="fr-FR" sz="3800" dirty="0" err="1" smtClean="0"/>
              <a:t>Gathering</a:t>
            </a:r>
            <a:r>
              <a:rPr lang="fr-FR" sz="3800" dirty="0" smtClean="0"/>
              <a:t>)</a:t>
            </a:r>
            <a:endParaRPr lang="fr-FR" sz="3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84784"/>
            <a:ext cx="6763750" cy="3384376"/>
          </a:xfrm>
        </p:spPr>
      </p:pic>
      <p:sp>
        <p:nvSpPr>
          <p:cNvPr id="5" name="ZoneTexte 4"/>
          <p:cNvSpPr txBox="1"/>
          <p:nvPr/>
        </p:nvSpPr>
        <p:spPr>
          <a:xfrm>
            <a:off x="683568" y="5127575"/>
            <a:ext cx="7992888" cy="1200329"/>
          </a:xfrm>
          <a:prstGeom prst="rect">
            <a:avLst/>
          </a:prstGeom>
          <a:noFill/>
        </p:spPr>
        <p:txBody>
          <a:bodyPr wrap="square" rtlCol="0">
            <a:spAutoFit/>
          </a:bodyPr>
          <a:lstStyle/>
          <a:p>
            <a:r>
              <a:rPr lang="fr-FR" sz="2400" dirty="0" smtClean="0"/>
              <a:t>- in </a:t>
            </a:r>
            <a:r>
              <a:rPr lang="fr-FR" sz="2400" b="1" dirty="0" err="1" smtClean="0">
                <a:solidFill>
                  <a:schemeClr val="accent3">
                    <a:lumMod val="50000"/>
                  </a:schemeClr>
                </a:solidFill>
              </a:rPr>
              <a:t>Dunoon</a:t>
            </a:r>
            <a:r>
              <a:rPr lang="fr-FR" sz="2400" dirty="0" smtClean="0"/>
              <a:t>, Scotland,  </a:t>
            </a:r>
            <a:r>
              <a:rPr lang="fr-FR" sz="2400" dirty="0" err="1" smtClean="0"/>
              <a:t>every</a:t>
            </a:r>
            <a:r>
              <a:rPr lang="fr-FR" sz="2400" dirty="0" smtClean="0"/>
              <a:t> August</a:t>
            </a:r>
            <a:br>
              <a:rPr lang="fr-FR" sz="2400" dirty="0" smtClean="0"/>
            </a:br>
            <a:r>
              <a:rPr lang="fr-FR" sz="2400" dirty="0" smtClean="0"/>
              <a:t>- about </a:t>
            </a:r>
            <a:r>
              <a:rPr lang="fr-FR" sz="2400" b="1" dirty="0" smtClean="0"/>
              <a:t>3,500 </a:t>
            </a:r>
            <a:r>
              <a:rPr lang="fr-FR" sz="2400" b="1" dirty="0" err="1" smtClean="0"/>
              <a:t>competitors</a:t>
            </a:r>
            <a:r>
              <a:rPr lang="fr-FR" sz="2400" b="1" dirty="0" smtClean="0"/>
              <a:t> and 23,000 </a:t>
            </a:r>
            <a:r>
              <a:rPr lang="fr-FR" sz="2400" b="1" dirty="0" err="1" smtClean="0"/>
              <a:t>spectators</a:t>
            </a:r>
            <a:r>
              <a:rPr lang="fr-FR" sz="2400" dirty="0" smtClean="0"/>
              <a:t> </a:t>
            </a:r>
            <a:r>
              <a:rPr lang="fr-FR" sz="2400" dirty="0" err="1" smtClean="0"/>
              <a:t>from</a:t>
            </a:r>
            <a:r>
              <a:rPr lang="fr-FR" sz="2400" dirty="0" smtClean="0"/>
              <a:t> </a:t>
            </a:r>
            <a:r>
              <a:rPr lang="fr-FR" sz="2400" dirty="0" err="1" smtClean="0"/>
              <a:t>everywhere</a:t>
            </a:r>
            <a:r>
              <a:rPr lang="fr-FR" sz="2400" dirty="0" smtClean="0"/>
              <a:t> </a:t>
            </a:r>
            <a:r>
              <a:rPr lang="fr-FR" sz="2400" dirty="0" err="1" smtClean="0"/>
              <a:t>around</a:t>
            </a:r>
            <a:r>
              <a:rPr lang="fr-FR" sz="2400" dirty="0" smtClean="0"/>
              <a:t> the world</a:t>
            </a:r>
            <a:endParaRPr lang="fr-FR" sz="2400" dirty="0"/>
          </a:p>
        </p:txBody>
      </p:sp>
    </p:spTree>
    <p:extLst>
      <p:ext uri="{BB962C8B-B14F-4D97-AF65-F5344CB8AC3E}">
        <p14:creationId xmlns:p14="http://schemas.microsoft.com/office/powerpoint/2010/main" val="321254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548680"/>
            <a:ext cx="8229600" cy="432048"/>
          </a:xfrm>
        </p:spPr>
        <p:txBody>
          <a:bodyPr>
            <a:normAutofit fontScale="90000"/>
          </a:bodyPr>
          <a:lstStyle/>
          <a:p>
            <a:r>
              <a:rPr lang="fr-FR" cap="none" dirty="0"/>
              <a:t>T</a:t>
            </a:r>
            <a:r>
              <a:rPr lang="fr-FR" cap="none" dirty="0" smtClean="0">
                <a:solidFill>
                  <a:schemeClr val="tx1"/>
                </a:solidFill>
              </a:rPr>
              <a:t>he </a:t>
            </a:r>
            <a:r>
              <a:rPr lang="fr-FR" dirty="0"/>
              <a:t>H</a:t>
            </a:r>
            <a:r>
              <a:rPr lang="fr-FR" cap="none" dirty="0" smtClean="0">
                <a:solidFill>
                  <a:schemeClr val="tx1"/>
                </a:solidFill>
              </a:rPr>
              <a:t>ighland </a:t>
            </a:r>
            <a:r>
              <a:rPr lang="fr-FR" cap="none" dirty="0" err="1" smtClean="0">
                <a:solidFill>
                  <a:schemeClr val="tx1"/>
                </a:solidFill>
              </a:rPr>
              <a:t>Games</a:t>
            </a:r>
            <a:r>
              <a:rPr lang="fr-FR" cap="none" dirty="0" smtClean="0">
                <a:solidFill>
                  <a:schemeClr val="tx1"/>
                </a:solidFill>
              </a:rPr>
              <a:t> are </a:t>
            </a:r>
            <a:r>
              <a:rPr lang="fr-FR" cap="none" dirty="0" err="1" smtClean="0">
                <a:solidFill>
                  <a:schemeClr val="tx1"/>
                </a:solidFill>
              </a:rPr>
              <a:t>also</a:t>
            </a:r>
            <a:r>
              <a:rPr lang="fr-FR" cap="none" dirty="0" smtClean="0">
                <a:solidFill>
                  <a:schemeClr val="tx1"/>
                </a:solidFill>
              </a:rPr>
              <a:t> </a:t>
            </a:r>
            <a:r>
              <a:rPr lang="fr-FR" cap="none" dirty="0" err="1" smtClean="0">
                <a:solidFill>
                  <a:schemeClr val="tx1"/>
                </a:solidFill>
              </a:rPr>
              <a:t>held</a:t>
            </a:r>
            <a:r>
              <a:rPr lang="fr-FR" cap="none" dirty="0" smtClean="0">
                <a:solidFill>
                  <a:schemeClr val="tx1"/>
                </a:solidFill>
              </a:rPr>
              <a:t> in:</a:t>
            </a:r>
            <a:r>
              <a:rPr lang="fr-FR" dirty="0" smtClean="0">
                <a:solidFill>
                  <a:schemeClr val="tx1"/>
                </a:solidFill>
              </a:rPr>
              <a:t/>
            </a:r>
            <a:br>
              <a:rPr lang="fr-FR" dirty="0" smtClean="0">
                <a:solidFill>
                  <a:schemeClr val="tx1"/>
                </a:solidFill>
              </a:rPr>
            </a:br>
            <a:endParaRPr lang="fr-FR" dirty="0"/>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908720"/>
            <a:ext cx="4388296" cy="4608512"/>
          </a:xfrm>
        </p:spPr>
      </p:pic>
      <p:pic>
        <p:nvPicPr>
          <p:cNvPr id="9" name="Espace réservé du contenu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908720"/>
            <a:ext cx="4388296" cy="4608512"/>
          </a:xfrm>
        </p:spPr>
      </p:pic>
      <p:sp>
        <p:nvSpPr>
          <p:cNvPr id="11" name="ZoneTexte 10"/>
          <p:cNvSpPr txBox="1"/>
          <p:nvPr/>
        </p:nvSpPr>
        <p:spPr>
          <a:xfrm>
            <a:off x="827584" y="5877272"/>
            <a:ext cx="7200800" cy="584775"/>
          </a:xfrm>
          <a:prstGeom prst="rect">
            <a:avLst/>
          </a:prstGeom>
          <a:noFill/>
        </p:spPr>
        <p:txBody>
          <a:bodyPr wrap="square" rtlCol="0">
            <a:spAutoFit/>
          </a:bodyPr>
          <a:lstStyle/>
          <a:p>
            <a:pPr algn="ctr"/>
            <a:r>
              <a:rPr lang="fr-FR" sz="3200" dirty="0" smtClean="0"/>
              <a:t>   and </a:t>
            </a:r>
            <a:r>
              <a:rPr lang="fr-FR" sz="3200" dirty="0" err="1" smtClean="0"/>
              <a:t>many</a:t>
            </a:r>
            <a:r>
              <a:rPr lang="fr-FR" sz="3200" dirty="0" smtClean="0"/>
              <a:t> </a:t>
            </a:r>
            <a:r>
              <a:rPr lang="fr-FR" sz="3200" dirty="0" err="1" smtClean="0"/>
              <a:t>other</a:t>
            </a:r>
            <a:r>
              <a:rPr lang="fr-FR" sz="3200" dirty="0" smtClean="0"/>
              <a:t> countries…</a:t>
            </a:r>
            <a:endParaRPr lang="fr-FR" sz="3200" dirty="0"/>
          </a:p>
        </p:txBody>
      </p:sp>
    </p:spTree>
    <p:extLst>
      <p:ext uri="{BB962C8B-B14F-4D97-AF65-F5344CB8AC3E}">
        <p14:creationId xmlns:p14="http://schemas.microsoft.com/office/powerpoint/2010/main" val="1795485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11560" y="260648"/>
            <a:ext cx="7772400" cy="1470025"/>
          </a:xfrm>
        </p:spPr>
        <p:txBody>
          <a:bodyPr/>
          <a:lstStyle/>
          <a:p>
            <a:r>
              <a:rPr lang="fr-FR" dirty="0"/>
              <a:t>T</a:t>
            </a:r>
            <a:r>
              <a:rPr lang="fr-FR" dirty="0" smtClean="0"/>
              <a:t>he Highland </a:t>
            </a:r>
            <a:r>
              <a:rPr lang="fr-FR" dirty="0" err="1" smtClean="0"/>
              <a:t>Games</a:t>
            </a:r>
            <a:r>
              <a:rPr lang="fr-FR" dirty="0" smtClean="0"/>
              <a:t> are a </a:t>
            </a:r>
            <a:r>
              <a:rPr lang="fr-FR" dirty="0" err="1" smtClean="0"/>
              <a:t>way</a:t>
            </a:r>
            <a:r>
              <a:rPr lang="fr-FR" dirty="0" smtClean="0"/>
              <a:t> of:</a:t>
            </a:r>
            <a:endParaRPr lang="fr-FR" dirty="0"/>
          </a:p>
        </p:txBody>
      </p:sp>
      <p:sp>
        <p:nvSpPr>
          <p:cNvPr id="10" name="Sous-titre 9"/>
          <p:cNvSpPr>
            <a:spLocks noGrp="1"/>
          </p:cNvSpPr>
          <p:nvPr>
            <p:ph type="subTitle" idx="1"/>
          </p:nvPr>
        </p:nvSpPr>
        <p:spPr>
          <a:xfrm>
            <a:off x="251520" y="2060848"/>
            <a:ext cx="8352928" cy="3240360"/>
          </a:xfrm>
        </p:spPr>
        <p:txBody>
          <a:bodyPr>
            <a:normAutofit/>
          </a:bodyPr>
          <a:lstStyle/>
          <a:p>
            <a:pPr marL="457200" indent="-457200" algn="l">
              <a:buFontTx/>
              <a:buChar char="-"/>
            </a:pPr>
            <a:r>
              <a:rPr lang="fr-FR" dirty="0" smtClean="0">
                <a:solidFill>
                  <a:schemeClr val="tx1"/>
                </a:solidFill>
              </a:rPr>
              <a:t> </a:t>
            </a:r>
            <a:r>
              <a:rPr lang="fr-FR" dirty="0" err="1" smtClean="0">
                <a:solidFill>
                  <a:schemeClr val="tx1"/>
                </a:solidFill>
              </a:rPr>
              <a:t>celebrating</a:t>
            </a:r>
            <a:r>
              <a:rPr lang="fr-FR" dirty="0" smtClean="0">
                <a:solidFill>
                  <a:schemeClr val="tx1"/>
                </a:solidFill>
              </a:rPr>
              <a:t> Scottish and Celtic culture in </a:t>
            </a:r>
            <a:r>
              <a:rPr lang="fr-FR" dirty="0" err="1" smtClean="0">
                <a:solidFill>
                  <a:schemeClr val="tx1"/>
                </a:solidFill>
              </a:rPr>
              <a:t>various</a:t>
            </a:r>
            <a:r>
              <a:rPr lang="fr-FR" dirty="0" smtClean="0">
                <a:solidFill>
                  <a:schemeClr val="tx1"/>
                </a:solidFill>
              </a:rPr>
              <a:t> places </a:t>
            </a:r>
            <a:r>
              <a:rPr lang="fr-FR" dirty="0" err="1" smtClean="0">
                <a:solidFill>
                  <a:schemeClr val="tx1"/>
                </a:solidFill>
              </a:rPr>
              <a:t>around</a:t>
            </a:r>
            <a:r>
              <a:rPr lang="fr-FR" dirty="0" smtClean="0">
                <a:solidFill>
                  <a:schemeClr val="tx1"/>
                </a:solidFill>
              </a:rPr>
              <a:t> the world</a:t>
            </a:r>
            <a:r>
              <a:rPr lang="fr-FR" dirty="0">
                <a:solidFill>
                  <a:schemeClr val="tx1"/>
                </a:solidFill>
              </a:rPr>
              <a:t/>
            </a:r>
            <a:br>
              <a:rPr lang="fr-FR" dirty="0">
                <a:solidFill>
                  <a:schemeClr val="tx1"/>
                </a:solidFill>
              </a:rPr>
            </a:br>
            <a:r>
              <a:rPr lang="fr-FR" dirty="0" smtClean="0">
                <a:solidFill>
                  <a:schemeClr val="tx1"/>
                </a:solidFill>
              </a:rPr>
              <a:t/>
            </a:r>
            <a:br>
              <a:rPr lang="fr-FR" dirty="0" smtClean="0">
                <a:solidFill>
                  <a:schemeClr val="tx1"/>
                </a:solidFill>
              </a:rPr>
            </a:br>
            <a:endParaRPr lang="fr-FR" dirty="0" smtClean="0">
              <a:solidFill>
                <a:schemeClr val="tx1"/>
              </a:solidFill>
            </a:endParaRPr>
          </a:p>
          <a:p>
            <a:pPr marL="457200" indent="-457200" algn="l">
              <a:buFontTx/>
              <a:buChar char="-"/>
            </a:pPr>
            <a:r>
              <a:rPr lang="fr-FR" b="1" dirty="0" smtClean="0">
                <a:solidFill>
                  <a:schemeClr val="tx1"/>
                </a:solidFill>
              </a:rPr>
              <a:t> </a:t>
            </a:r>
            <a:r>
              <a:rPr lang="fr-FR" b="1" dirty="0" err="1" smtClean="0">
                <a:solidFill>
                  <a:schemeClr val="accent3">
                    <a:lumMod val="50000"/>
                  </a:schemeClr>
                </a:solidFill>
              </a:rPr>
              <a:t>claiming</a:t>
            </a:r>
            <a:r>
              <a:rPr lang="fr-FR" dirty="0" smtClean="0">
                <a:solidFill>
                  <a:schemeClr val="tx1"/>
                </a:solidFill>
              </a:rPr>
              <a:t> the Scottish </a:t>
            </a:r>
            <a:r>
              <a:rPr lang="fr-FR" dirty="0" err="1" smtClean="0">
                <a:solidFill>
                  <a:schemeClr val="tx1"/>
                </a:solidFill>
              </a:rPr>
              <a:t>identity</a:t>
            </a:r>
            <a:r>
              <a:rPr lang="fr-FR" dirty="0" smtClean="0">
                <a:solidFill>
                  <a:schemeClr val="tx1"/>
                </a:solidFill>
              </a:rPr>
              <a:t> and </a:t>
            </a:r>
            <a:r>
              <a:rPr lang="fr-FR" dirty="0" err="1" smtClean="0">
                <a:solidFill>
                  <a:schemeClr val="tx1"/>
                </a:solidFill>
              </a:rPr>
              <a:t>showing</a:t>
            </a:r>
            <a:r>
              <a:rPr lang="fr-FR" dirty="0" smtClean="0">
                <a:solidFill>
                  <a:schemeClr val="tx1"/>
                </a:solidFill>
              </a:rPr>
              <a:t> the </a:t>
            </a:r>
            <a:r>
              <a:rPr lang="fr-FR" b="1" dirty="0" err="1" smtClean="0">
                <a:solidFill>
                  <a:schemeClr val="accent3">
                    <a:lumMod val="50000"/>
                  </a:schemeClr>
                </a:solidFill>
              </a:rPr>
              <a:t>pride</a:t>
            </a:r>
            <a:r>
              <a:rPr lang="fr-FR" dirty="0" smtClean="0">
                <a:solidFill>
                  <a:schemeClr val="tx1"/>
                </a:solidFill>
              </a:rPr>
              <a:t> of </a:t>
            </a:r>
            <a:r>
              <a:rPr lang="fr-FR" dirty="0" err="1" smtClean="0">
                <a:solidFill>
                  <a:schemeClr val="tx1"/>
                </a:solidFill>
              </a:rPr>
              <a:t>being</a:t>
            </a:r>
            <a:r>
              <a:rPr lang="fr-FR" dirty="0" smtClean="0">
                <a:solidFill>
                  <a:schemeClr val="tx1"/>
                </a:solidFill>
              </a:rPr>
              <a:t> Scottish</a:t>
            </a:r>
          </a:p>
        </p:txBody>
      </p:sp>
    </p:spTree>
    <p:extLst>
      <p:ext uri="{BB962C8B-B14F-4D97-AF65-F5344CB8AC3E}">
        <p14:creationId xmlns:p14="http://schemas.microsoft.com/office/powerpoint/2010/main" val="62349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332656"/>
            <a:ext cx="7772400" cy="3528392"/>
          </a:xfrm>
        </p:spPr>
        <p:txBody>
          <a:bodyPr>
            <a:normAutofit fontScale="90000"/>
          </a:bodyPr>
          <a:lstStyle/>
          <a:p>
            <a:r>
              <a:rPr lang="fr-FR" dirty="0" smtClean="0"/>
              <a:t>The </a:t>
            </a:r>
            <a:r>
              <a:rPr lang="fr-FR" dirty="0" err="1" smtClean="0"/>
              <a:t>following</a:t>
            </a:r>
            <a:r>
              <a:rPr lang="fr-FR" dirty="0" smtClean="0"/>
              <a:t> slides </a:t>
            </a:r>
            <a:r>
              <a:rPr lang="fr-FR" dirty="0" err="1" smtClean="0"/>
              <a:t>will</a:t>
            </a:r>
            <a:r>
              <a:rPr lang="fr-FR" dirty="0" smtClean="0"/>
              <a:t> </a:t>
            </a:r>
            <a:r>
              <a:rPr lang="fr-FR" dirty="0" err="1" smtClean="0"/>
              <a:t>give</a:t>
            </a:r>
            <a:r>
              <a:rPr lang="fr-FR" dirty="0" smtClean="0"/>
              <a:t> </a:t>
            </a:r>
            <a:r>
              <a:rPr lang="fr-FR" dirty="0" err="1" smtClean="0"/>
              <a:t>you</a:t>
            </a:r>
            <a:r>
              <a:rPr lang="fr-FR" dirty="0" smtClean="0"/>
              <a:t> </a:t>
            </a:r>
            <a:r>
              <a:rPr lang="fr-FR" dirty="0" err="1" smtClean="0"/>
              <a:t>different</a:t>
            </a:r>
            <a:r>
              <a:rPr lang="fr-FR" dirty="0" smtClean="0"/>
              <a:t> clues about </a:t>
            </a:r>
            <a:r>
              <a:rPr lang="fr-FR" dirty="0" err="1" smtClean="0"/>
              <a:t>what</a:t>
            </a:r>
            <a:r>
              <a:rPr lang="fr-FR" dirty="0" smtClean="0"/>
              <a:t> </a:t>
            </a:r>
            <a:r>
              <a:rPr lang="fr-FR" dirty="0" smtClean="0">
                <a:latin typeface="Copperplate Gothic Bold" panose="020E0705020206020404" pitchFamily="34" charset="0"/>
              </a:rPr>
              <a:t>THE HIGHLAND GAMES</a:t>
            </a:r>
            <a:r>
              <a:rPr lang="fr-FR" dirty="0" smtClean="0"/>
              <a:t> are. </a:t>
            </a:r>
            <a:r>
              <a:rPr lang="fr-FR" dirty="0" err="1" smtClean="0"/>
              <a:t>Memorize</a:t>
            </a:r>
            <a:r>
              <a:rPr lang="fr-FR" dirty="0" smtClean="0"/>
              <a:t> as </a:t>
            </a:r>
            <a:r>
              <a:rPr lang="fr-FR" dirty="0" err="1" smtClean="0"/>
              <a:t>much</a:t>
            </a:r>
            <a:r>
              <a:rPr lang="fr-FR" dirty="0" smtClean="0"/>
              <a:t> information as possible to </a:t>
            </a:r>
            <a:r>
              <a:rPr lang="fr-FR" dirty="0" err="1" smtClean="0"/>
              <a:t>be</a:t>
            </a:r>
            <a:r>
              <a:rPr lang="fr-FR" dirty="0" smtClean="0"/>
              <a:t> able to imagine a </a:t>
            </a:r>
            <a:r>
              <a:rPr lang="fr-FR" dirty="0" err="1" smtClean="0"/>
              <a:t>definition</a:t>
            </a:r>
            <a:r>
              <a:rPr lang="fr-FR" dirty="0" smtClean="0"/>
              <a:t>.</a:t>
            </a:r>
            <a:endParaRPr lang="fr-FR" dirty="0"/>
          </a:p>
        </p:txBody>
      </p:sp>
      <p:sp>
        <p:nvSpPr>
          <p:cNvPr id="5" name="Sous-titre 4"/>
          <p:cNvSpPr>
            <a:spLocks noGrp="1"/>
          </p:cNvSpPr>
          <p:nvPr>
            <p:ph type="subTitle" idx="1"/>
          </p:nvPr>
        </p:nvSpPr>
        <p:spPr>
          <a:xfrm>
            <a:off x="1403648" y="4509120"/>
            <a:ext cx="6400800" cy="1224136"/>
          </a:xfrm>
        </p:spPr>
        <p:txBody>
          <a:bodyPr/>
          <a:lstStyle/>
          <a:p>
            <a:r>
              <a:rPr lang="fr-FR" b="1" dirty="0" smtClean="0">
                <a:solidFill>
                  <a:schemeClr val="tx1"/>
                </a:solidFill>
              </a:rPr>
              <a:t>Close </a:t>
            </a:r>
            <a:r>
              <a:rPr lang="fr-FR" b="1" dirty="0" err="1" smtClean="0">
                <a:solidFill>
                  <a:schemeClr val="tx1"/>
                </a:solidFill>
              </a:rPr>
              <a:t>your</a:t>
            </a:r>
            <a:r>
              <a:rPr lang="fr-FR" b="1" dirty="0" smtClean="0">
                <a:solidFill>
                  <a:schemeClr val="tx1"/>
                </a:solidFill>
              </a:rPr>
              <a:t> </a:t>
            </a:r>
            <a:r>
              <a:rPr lang="fr-FR" b="1" dirty="0" err="1" smtClean="0">
                <a:solidFill>
                  <a:schemeClr val="tx1"/>
                </a:solidFill>
              </a:rPr>
              <a:t>copybooks</a:t>
            </a:r>
            <a:r>
              <a:rPr lang="fr-FR" b="1" dirty="0" smtClean="0">
                <a:solidFill>
                  <a:schemeClr val="tx1"/>
                </a:solidFill>
              </a:rPr>
              <a:t> and </a:t>
            </a:r>
            <a:r>
              <a:rPr lang="fr-FR" b="1" dirty="0" err="1" smtClean="0">
                <a:solidFill>
                  <a:schemeClr val="tx1"/>
                </a:solidFill>
              </a:rPr>
              <a:t>pay</a:t>
            </a:r>
            <a:r>
              <a:rPr lang="fr-FR" b="1" dirty="0" smtClean="0">
                <a:solidFill>
                  <a:schemeClr val="tx1"/>
                </a:solidFill>
              </a:rPr>
              <a:t> attention to </a:t>
            </a:r>
            <a:r>
              <a:rPr lang="fr-FR" b="1" dirty="0" err="1" smtClean="0">
                <a:solidFill>
                  <a:schemeClr val="tx1"/>
                </a:solidFill>
              </a:rPr>
              <a:t>every</a:t>
            </a:r>
            <a:r>
              <a:rPr lang="fr-FR" b="1" dirty="0" smtClean="0">
                <a:solidFill>
                  <a:schemeClr val="tx1"/>
                </a:solidFill>
              </a:rPr>
              <a:t> single </a:t>
            </a:r>
            <a:r>
              <a:rPr lang="fr-FR" b="1" dirty="0" err="1" smtClean="0">
                <a:solidFill>
                  <a:schemeClr val="tx1"/>
                </a:solidFill>
              </a:rPr>
              <a:t>detail</a:t>
            </a:r>
            <a:r>
              <a:rPr lang="fr-FR" b="1" dirty="0" smtClean="0">
                <a:solidFill>
                  <a:schemeClr val="tx1"/>
                </a:solidFill>
              </a:rPr>
              <a:t> !</a:t>
            </a:r>
          </a:p>
          <a:p>
            <a:endParaRPr lang="fr-FR" dirty="0"/>
          </a:p>
        </p:txBody>
      </p:sp>
    </p:spTree>
    <p:extLst>
      <p:ext uri="{BB962C8B-B14F-4D97-AF65-F5344CB8AC3E}">
        <p14:creationId xmlns:p14="http://schemas.microsoft.com/office/powerpoint/2010/main" val="72546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endParaRPr lang="fr-FR"/>
          </a:p>
        </p:txBody>
      </p:sp>
      <p:sp>
        <p:nvSpPr>
          <p:cNvPr id="5" name="Sous-titre 4"/>
          <p:cNvSpPr>
            <a:spLocks noGrp="1"/>
          </p:cNvSpPr>
          <p:nvPr>
            <p:ph type="subTitle" idx="1"/>
          </p:nvPr>
        </p:nvSpPr>
        <p:spPr/>
        <p:txBody>
          <a:bodyPr/>
          <a:lstStyle/>
          <a:p>
            <a:endParaRPr lang="fr-FR"/>
          </a:p>
        </p:txBody>
      </p:sp>
      <p:pic>
        <p:nvPicPr>
          <p:cNvPr id="6" name="Picture 2" descr="Résultat de recherche d'images pour &quot;ready steady 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 y="1"/>
            <a:ext cx="91617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70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Geographic location:</a:t>
            </a:r>
            <a:endParaRPr lang="fr-FR" dirty="0"/>
          </a:p>
        </p:txBody>
      </p:sp>
      <p:pic>
        <p:nvPicPr>
          <p:cNvPr id="7" name="Espace réservé du conten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4709" y="1556792"/>
            <a:ext cx="3762312" cy="4665600"/>
          </a:xfrm>
        </p:spPr>
      </p:pic>
      <p:pic>
        <p:nvPicPr>
          <p:cNvPr id="8" name="Espace réservé du conten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556792"/>
            <a:ext cx="3888432" cy="4664219"/>
          </a:xfrm>
        </p:spPr>
      </p:pic>
      <p:sp>
        <p:nvSpPr>
          <p:cNvPr id="9" name="Ellipse 8"/>
          <p:cNvSpPr/>
          <p:nvPr/>
        </p:nvSpPr>
        <p:spPr>
          <a:xfrm>
            <a:off x="6084168" y="3140968"/>
            <a:ext cx="172819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5004048" y="1124744"/>
            <a:ext cx="1584176" cy="18722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301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23528" y="5157192"/>
            <a:ext cx="8568952" cy="1512168"/>
          </a:xfrm>
        </p:spPr>
        <p:txBody>
          <a:bodyPr>
            <a:normAutofit fontScale="90000"/>
          </a:bodyPr>
          <a:lstStyle/>
          <a:p>
            <a:pPr algn="l"/>
            <a:r>
              <a:rPr lang="fr-FR" dirty="0" smtClean="0"/>
              <a:t>- </a:t>
            </a:r>
            <a:r>
              <a:rPr lang="fr-FR" b="1" dirty="0" err="1" smtClean="0"/>
              <a:t>Every</a:t>
            </a:r>
            <a:r>
              <a:rPr lang="fr-FR" b="1" dirty="0" smtClean="0"/>
              <a:t> </a:t>
            </a:r>
            <a:r>
              <a:rPr lang="fr-FR" b="1" dirty="0" err="1" smtClean="0"/>
              <a:t>year</a:t>
            </a:r>
            <a:r>
              <a:rPr lang="fr-FR" b="1" dirty="0" smtClean="0"/>
              <a:t>, </a:t>
            </a:r>
            <a:r>
              <a:rPr lang="fr-FR" b="1" dirty="0" err="1" smtClean="0"/>
              <a:t>from</a:t>
            </a:r>
            <a:r>
              <a:rPr lang="fr-FR" b="1" dirty="0" smtClean="0"/>
              <a:t> May to </a:t>
            </a:r>
            <a:r>
              <a:rPr lang="fr-FR" b="1" dirty="0" err="1" smtClean="0"/>
              <a:t>September</a:t>
            </a:r>
            <a:r>
              <a:rPr lang="fr-FR" dirty="0" smtClean="0"/>
              <a:t/>
            </a:r>
            <a:br>
              <a:rPr lang="fr-FR" dirty="0" smtClean="0"/>
            </a:br>
            <a:r>
              <a:rPr lang="fr-FR" dirty="0" smtClean="0"/>
              <a:t>- </a:t>
            </a:r>
            <a:r>
              <a:rPr lang="fr-FR" dirty="0" err="1" smtClean="0"/>
              <a:t>Only</a:t>
            </a:r>
            <a:r>
              <a:rPr lang="fr-FR" dirty="0" smtClean="0"/>
              <a:t> </a:t>
            </a:r>
            <a:r>
              <a:rPr lang="fr-FR" b="1" dirty="0" smtClean="0"/>
              <a:t>on weekends</a:t>
            </a:r>
            <a:r>
              <a:rPr lang="fr-FR" dirty="0" smtClean="0"/>
              <a:t/>
            </a:r>
            <a:br>
              <a:rPr lang="fr-FR" dirty="0" smtClean="0"/>
            </a:br>
            <a:r>
              <a:rPr lang="fr-FR" dirty="0" smtClean="0"/>
              <a:t> </a:t>
            </a:r>
            <a:br>
              <a:rPr lang="fr-FR" dirty="0" smtClean="0"/>
            </a:br>
            <a:endParaRPr lang="fr-FR" dirty="0"/>
          </a:p>
        </p:txBody>
      </p:sp>
      <p:sp>
        <p:nvSpPr>
          <p:cNvPr id="6" name="Sous-titre 5"/>
          <p:cNvSpPr>
            <a:spLocks noGrp="1"/>
          </p:cNvSpPr>
          <p:nvPr>
            <p:ph type="subTitle" idx="1"/>
          </p:nvPr>
        </p:nvSpPr>
        <p:spPr>
          <a:xfrm>
            <a:off x="1403648" y="3212976"/>
            <a:ext cx="6400800" cy="864096"/>
          </a:xfrm>
        </p:spPr>
        <p:txBody>
          <a:bodyPr>
            <a:normAutofit fontScale="85000" lnSpcReduction="20000"/>
          </a:bodyPr>
          <a:lstStyle/>
          <a:p>
            <a:endParaRPr lang="fr-FR" b="1" u="sng" dirty="0" smtClean="0">
              <a:solidFill>
                <a:schemeClr val="tx1"/>
              </a:solidFill>
            </a:endParaRPr>
          </a:p>
          <a:p>
            <a:r>
              <a:rPr lang="fr-FR" b="1" u="sng" dirty="0" err="1" smtClean="0">
                <a:solidFill>
                  <a:schemeClr val="tx1"/>
                </a:solidFill>
              </a:rPr>
              <a:t>When</a:t>
            </a:r>
            <a:r>
              <a:rPr lang="fr-FR" dirty="0" smtClean="0">
                <a:solidFill>
                  <a:schemeClr val="tx1"/>
                </a:solidFill>
              </a:rPr>
              <a:t> to </a:t>
            </a:r>
            <a:r>
              <a:rPr lang="fr-FR" b="1" dirty="0" smtClean="0">
                <a:solidFill>
                  <a:schemeClr val="accent3">
                    <a:lumMod val="50000"/>
                  </a:schemeClr>
                </a:solidFill>
              </a:rPr>
              <a:t>attend</a:t>
            </a:r>
            <a:r>
              <a:rPr lang="fr-FR" dirty="0" smtClean="0">
                <a:solidFill>
                  <a:schemeClr val="tx1"/>
                </a:solidFill>
              </a:rPr>
              <a:t> the </a:t>
            </a:r>
            <a:r>
              <a:rPr lang="fr-FR" dirty="0" err="1" smtClean="0">
                <a:solidFill>
                  <a:schemeClr val="tx1"/>
                </a:solidFill>
              </a:rPr>
              <a:t>games</a:t>
            </a:r>
            <a:r>
              <a:rPr lang="fr-FR" dirty="0" smtClean="0">
                <a:solidFill>
                  <a:schemeClr val="tx1"/>
                </a:solidFill>
              </a:rPr>
              <a:t> ?</a:t>
            </a:r>
            <a:endParaRPr lang="fr-FR" dirty="0">
              <a:solidFill>
                <a:schemeClr val="tx1"/>
              </a:solidFill>
            </a:endParaRPr>
          </a:p>
        </p:txBody>
      </p:sp>
      <p:sp>
        <p:nvSpPr>
          <p:cNvPr id="7" name="ZoneTexte 6"/>
          <p:cNvSpPr txBox="1"/>
          <p:nvPr/>
        </p:nvSpPr>
        <p:spPr>
          <a:xfrm>
            <a:off x="683568" y="260648"/>
            <a:ext cx="7488832" cy="1323439"/>
          </a:xfrm>
          <a:prstGeom prst="rect">
            <a:avLst/>
          </a:prstGeom>
          <a:noFill/>
        </p:spPr>
        <p:txBody>
          <a:bodyPr wrap="square" rtlCol="0">
            <a:spAutoFit/>
          </a:bodyPr>
          <a:lstStyle/>
          <a:p>
            <a:pPr algn="ctr"/>
            <a:r>
              <a:rPr lang="fr-FR" sz="4000" b="1" dirty="0">
                <a:solidFill>
                  <a:schemeClr val="accent3">
                    <a:lumMod val="50000"/>
                  </a:schemeClr>
                </a:solidFill>
              </a:rPr>
              <a:t>O</a:t>
            </a:r>
            <a:r>
              <a:rPr lang="fr-FR" sz="4000" b="1" dirty="0" smtClean="0">
                <a:solidFill>
                  <a:schemeClr val="accent3">
                    <a:lumMod val="50000"/>
                  </a:schemeClr>
                </a:solidFill>
              </a:rPr>
              <a:t>ver</a:t>
            </a:r>
            <a:r>
              <a:rPr lang="fr-FR" sz="4000" b="1" dirty="0" smtClean="0"/>
              <a:t> </a:t>
            </a:r>
            <a:r>
              <a:rPr lang="fr-FR" sz="4000" i="1" dirty="0" smtClean="0"/>
              <a:t>(= more </a:t>
            </a:r>
            <a:r>
              <a:rPr lang="fr-FR" sz="4000" i="1" dirty="0" err="1" smtClean="0"/>
              <a:t>than</a:t>
            </a:r>
            <a:r>
              <a:rPr lang="fr-FR" sz="4000" i="1" dirty="0" smtClean="0"/>
              <a:t>) </a:t>
            </a:r>
            <a:r>
              <a:rPr lang="fr-FR" sz="4000" b="1" dirty="0" smtClean="0"/>
              <a:t>80 Highland </a:t>
            </a:r>
            <a:r>
              <a:rPr lang="fr-FR" sz="4000" b="1" dirty="0" err="1" smtClean="0"/>
              <a:t>Games</a:t>
            </a:r>
            <a:r>
              <a:rPr lang="fr-FR" sz="4000" b="1" dirty="0" smtClean="0"/>
              <a:t> </a:t>
            </a:r>
            <a:r>
              <a:rPr lang="fr-FR" sz="4000" dirty="0" smtClean="0"/>
              <a:t>all over the </a:t>
            </a:r>
            <a:r>
              <a:rPr lang="fr-FR" sz="4000" dirty="0" err="1" smtClean="0"/>
              <a:t>region</a:t>
            </a:r>
            <a:endParaRPr lang="fr-FR" sz="4000" dirty="0"/>
          </a:p>
        </p:txBody>
      </p:sp>
    </p:spTree>
    <p:extLst>
      <p:ext uri="{BB962C8B-B14F-4D97-AF65-F5344CB8AC3E}">
        <p14:creationId xmlns:p14="http://schemas.microsoft.com/office/powerpoint/2010/main" val="2947603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23528" y="2348880"/>
            <a:ext cx="8568952" cy="4032448"/>
          </a:xfrm>
        </p:spPr>
        <p:txBody>
          <a:bodyPr>
            <a:normAutofit fontScale="90000"/>
          </a:bodyPr>
          <a:lstStyle/>
          <a:p>
            <a:pPr algn="l"/>
            <a:r>
              <a:rPr lang="fr-FR" dirty="0" err="1" smtClean="0"/>
              <a:t>They</a:t>
            </a:r>
            <a:r>
              <a:rPr lang="fr-FR" dirty="0" smtClean="0"/>
              <a:t> are </a:t>
            </a:r>
            <a:r>
              <a:rPr lang="fr-FR" b="1" dirty="0" err="1" smtClean="0">
                <a:solidFill>
                  <a:schemeClr val="accent3">
                    <a:lumMod val="50000"/>
                  </a:schemeClr>
                </a:solidFill>
              </a:rPr>
              <a:t>held</a:t>
            </a:r>
            <a:r>
              <a:rPr lang="fr-FR" dirty="0" smtClean="0"/>
              <a:t> in </a:t>
            </a:r>
            <a:r>
              <a:rPr lang="fr-FR" dirty="0" err="1" smtClean="0"/>
              <a:t>various</a:t>
            </a:r>
            <a:r>
              <a:rPr lang="fr-FR" dirty="0" smtClean="0"/>
              <a:t> places </a:t>
            </a:r>
            <a:r>
              <a:rPr lang="fr-FR" b="1" dirty="0" err="1" smtClean="0"/>
              <a:t>across</a:t>
            </a:r>
            <a:r>
              <a:rPr lang="fr-FR" b="1" dirty="0" smtClean="0"/>
              <a:t> the Highlands</a:t>
            </a:r>
            <a:r>
              <a:rPr lang="fr-FR" dirty="0" smtClean="0"/>
              <a:t>:</a:t>
            </a:r>
            <a:br>
              <a:rPr lang="fr-FR" dirty="0" smtClean="0"/>
            </a:br>
            <a:r>
              <a:rPr lang="fr-FR" dirty="0" smtClean="0"/>
              <a:t/>
            </a:r>
            <a:br>
              <a:rPr lang="fr-FR" dirty="0" smtClean="0"/>
            </a:br>
            <a:r>
              <a:rPr lang="fr-FR" dirty="0" smtClean="0"/>
              <a:t>- on the </a:t>
            </a:r>
            <a:r>
              <a:rPr lang="fr-FR" b="1" dirty="0" err="1" smtClean="0"/>
              <a:t>islands</a:t>
            </a:r>
            <a:r>
              <a:rPr lang="fr-FR" dirty="0" smtClean="0"/>
              <a:t>, in the </a:t>
            </a:r>
            <a:r>
              <a:rPr lang="fr-FR" b="1" dirty="0" err="1" smtClean="0"/>
              <a:t>cities</a:t>
            </a:r>
            <a:r>
              <a:rPr lang="fr-FR" dirty="0" smtClean="0"/>
              <a:t/>
            </a:r>
            <a:br>
              <a:rPr lang="fr-FR" dirty="0" smtClean="0"/>
            </a:br>
            <a:r>
              <a:rPr lang="fr-FR" dirty="0" smtClean="0"/>
              <a:t>-  in </a:t>
            </a:r>
            <a:r>
              <a:rPr lang="fr-FR" b="1" dirty="0" smtClean="0"/>
              <a:t>villages</a:t>
            </a:r>
            <a:r>
              <a:rPr lang="fr-FR" dirty="0" smtClean="0"/>
              <a:t>, in </a:t>
            </a:r>
            <a:r>
              <a:rPr lang="fr-FR" b="1" dirty="0" err="1" smtClean="0">
                <a:solidFill>
                  <a:schemeClr val="accent3">
                    <a:lumMod val="50000"/>
                  </a:schemeClr>
                </a:solidFill>
              </a:rPr>
              <a:t>settlements</a:t>
            </a:r>
            <a:r>
              <a:rPr lang="fr-FR" dirty="0" smtClean="0"/>
              <a:t> </a:t>
            </a:r>
            <a:r>
              <a:rPr lang="fr-FR" sz="3100" i="1" dirty="0" smtClean="0"/>
              <a:t>(= installations) </a:t>
            </a:r>
            <a:r>
              <a:rPr lang="fr-FR" dirty="0" smtClean="0"/>
              <a:t/>
            </a:r>
            <a:br>
              <a:rPr lang="fr-FR" dirty="0" smtClean="0"/>
            </a:br>
            <a:r>
              <a:rPr lang="fr-FR" dirty="0" smtClean="0"/>
              <a:t>- </a:t>
            </a:r>
            <a:r>
              <a:rPr lang="fr-FR" dirty="0" err="1" smtClean="0"/>
              <a:t>sometimes</a:t>
            </a:r>
            <a:r>
              <a:rPr lang="fr-FR" dirty="0" smtClean="0"/>
              <a:t> </a:t>
            </a:r>
            <a:r>
              <a:rPr lang="fr-FR" dirty="0" err="1" smtClean="0"/>
              <a:t>even</a:t>
            </a:r>
            <a:r>
              <a:rPr lang="fr-FR" dirty="0" smtClean="0"/>
              <a:t> in </a:t>
            </a:r>
            <a:r>
              <a:rPr lang="fr-FR" b="1" dirty="0" err="1" smtClean="0"/>
              <a:t>castles</a:t>
            </a:r>
            <a:r>
              <a:rPr lang="fr-FR" dirty="0" smtClean="0"/>
              <a:t>  </a:t>
            </a:r>
            <a:br>
              <a:rPr lang="fr-FR" dirty="0" smtClean="0"/>
            </a:br>
            <a:endParaRPr lang="fr-FR" dirty="0"/>
          </a:p>
        </p:txBody>
      </p:sp>
      <p:sp>
        <p:nvSpPr>
          <p:cNvPr id="6" name="Sous-titre 5"/>
          <p:cNvSpPr>
            <a:spLocks noGrp="1"/>
          </p:cNvSpPr>
          <p:nvPr>
            <p:ph type="subTitle" idx="1"/>
          </p:nvPr>
        </p:nvSpPr>
        <p:spPr>
          <a:xfrm>
            <a:off x="1259632" y="548680"/>
            <a:ext cx="6400800" cy="864096"/>
          </a:xfrm>
        </p:spPr>
        <p:txBody>
          <a:bodyPr/>
          <a:lstStyle/>
          <a:p>
            <a:r>
              <a:rPr lang="fr-FR" b="1" u="sng" dirty="0" err="1" smtClean="0">
                <a:solidFill>
                  <a:schemeClr val="tx1"/>
                </a:solidFill>
              </a:rPr>
              <a:t>Where</a:t>
            </a:r>
            <a:r>
              <a:rPr lang="fr-FR" dirty="0" smtClean="0">
                <a:solidFill>
                  <a:schemeClr val="tx1"/>
                </a:solidFill>
              </a:rPr>
              <a:t> to </a:t>
            </a:r>
            <a:r>
              <a:rPr lang="fr-FR" b="1" dirty="0" smtClean="0">
                <a:solidFill>
                  <a:schemeClr val="accent3">
                    <a:lumMod val="50000"/>
                  </a:schemeClr>
                </a:solidFill>
              </a:rPr>
              <a:t>attend</a:t>
            </a:r>
            <a:r>
              <a:rPr lang="fr-FR" dirty="0" smtClean="0">
                <a:solidFill>
                  <a:schemeClr val="tx1"/>
                </a:solidFill>
              </a:rPr>
              <a:t> the </a:t>
            </a:r>
            <a:r>
              <a:rPr lang="fr-FR" dirty="0" err="1" smtClean="0">
                <a:solidFill>
                  <a:schemeClr val="tx1"/>
                </a:solidFill>
              </a:rPr>
              <a:t>games</a:t>
            </a:r>
            <a:r>
              <a:rPr lang="fr-FR"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11254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06090"/>
          </a:xfrm>
        </p:spPr>
        <p:txBody>
          <a:bodyPr>
            <a:normAutofit/>
          </a:bodyPr>
          <a:lstStyle/>
          <a:p>
            <a:r>
              <a:rPr lang="fr-FR" sz="3600" b="1" dirty="0" err="1" smtClean="0"/>
              <a:t>Examples</a:t>
            </a:r>
            <a:r>
              <a:rPr lang="fr-FR" sz="3600" b="1" dirty="0" smtClean="0"/>
              <a:t> of sports in the Highland </a:t>
            </a:r>
            <a:r>
              <a:rPr lang="fr-FR" sz="3600" b="1" dirty="0" err="1" smtClean="0"/>
              <a:t>Games</a:t>
            </a:r>
            <a:endParaRPr lang="fr-FR" sz="3600" b="1" dirty="0"/>
          </a:p>
        </p:txBody>
      </p:sp>
      <p:pic>
        <p:nvPicPr>
          <p:cNvPr id="2050" name="Picture 2" descr="F:\Séquences\Lycée\Secondes\Sentiment d'Appartenance - Singularité &amp; Solidarité\Séquence Sports in English-speaing countries\Weight for He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8" y="1973296"/>
            <a:ext cx="2664295"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722" y="1340768"/>
            <a:ext cx="2238375" cy="400110"/>
          </a:xfrm>
          <a:prstGeom prst="rect">
            <a:avLst/>
          </a:prstGeom>
          <a:noFill/>
        </p:spPr>
        <p:txBody>
          <a:bodyPr wrap="square" rtlCol="0">
            <a:spAutoFit/>
          </a:bodyPr>
          <a:lstStyle/>
          <a:p>
            <a:pPr algn="ctr"/>
            <a:r>
              <a:rPr lang="fr-FR" sz="2000" b="1" dirty="0" err="1" smtClean="0">
                <a:solidFill>
                  <a:schemeClr val="accent3">
                    <a:lumMod val="50000"/>
                  </a:schemeClr>
                </a:solidFill>
              </a:rPr>
              <a:t>Weight</a:t>
            </a:r>
            <a:r>
              <a:rPr lang="fr-FR" sz="2000" b="1" dirty="0" smtClean="0">
                <a:solidFill>
                  <a:schemeClr val="accent3">
                    <a:lumMod val="50000"/>
                  </a:schemeClr>
                </a:solidFill>
              </a:rPr>
              <a:t> for </a:t>
            </a:r>
            <a:r>
              <a:rPr lang="fr-FR" sz="2000" b="1" dirty="0" err="1" smtClean="0">
                <a:solidFill>
                  <a:schemeClr val="accent3">
                    <a:lumMod val="50000"/>
                  </a:schemeClr>
                </a:solidFill>
              </a:rPr>
              <a:t>height</a:t>
            </a:r>
            <a:endParaRPr lang="fr-FR" sz="2000" b="1" dirty="0">
              <a:solidFill>
                <a:schemeClr val="accent3">
                  <a:lumMod val="50000"/>
                </a:schemeClr>
              </a:solidFill>
            </a:endParaRPr>
          </a:p>
        </p:txBody>
      </p:sp>
      <p:pic>
        <p:nvPicPr>
          <p:cNvPr id="2051" name="Picture 3" descr="F:\Séquences\Lycée\Secondes\Sentiment d'Appartenance - Singularité &amp; Solidarité\Séquence Sports in English-speaing countries\Hammer Th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973296"/>
            <a:ext cx="2664297" cy="3888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344800" y="1340768"/>
            <a:ext cx="2238375" cy="400110"/>
          </a:xfrm>
          <a:prstGeom prst="rect">
            <a:avLst/>
          </a:prstGeom>
          <a:noFill/>
        </p:spPr>
        <p:txBody>
          <a:bodyPr wrap="square" rtlCol="0">
            <a:spAutoFit/>
          </a:bodyPr>
          <a:lstStyle/>
          <a:p>
            <a:pPr algn="ctr"/>
            <a:r>
              <a:rPr lang="fr-FR" sz="2000" b="1" dirty="0" smtClean="0">
                <a:solidFill>
                  <a:schemeClr val="accent3">
                    <a:lumMod val="50000"/>
                  </a:schemeClr>
                </a:solidFill>
              </a:rPr>
              <a:t>Hammer </a:t>
            </a:r>
            <a:r>
              <a:rPr lang="fr-FR" sz="2000" b="1" dirty="0" err="1" smtClean="0">
                <a:solidFill>
                  <a:schemeClr val="accent3">
                    <a:lumMod val="50000"/>
                  </a:schemeClr>
                </a:solidFill>
              </a:rPr>
              <a:t>throw</a:t>
            </a:r>
            <a:endParaRPr lang="fr-FR" sz="2000" b="1" dirty="0">
              <a:solidFill>
                <a:schemeClr val="accent3">
                  <a:lumMod val="50000"/>
                </a:schemeClr>
              </a:solidFill>
            </a:endParaRPr>
          </a:p>
        </p:txBody>
      </p:sp>
      <p:pic>
        <p:nvPicPr>
          <p:cNvPr id="2052" name="Picture 4" descr="F:\Séquences\Lycée\Secondes\Sentiment d'Appartenance - Singularité &amp; Solidarité\Séquence Sports in English-speaing countries\Tug'o'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3" y="1973296"/>
            <a:ext cx="3096344" cy="38880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6369137" y="1340768"/>
            <a:ext cx="2238375" cy="400110"/>
          </a:xfrm>
          <a:prstGeom prst="rect">
            <a:avLst/>
          </a:prstGeom>
          <a:noFill/>
        </p:spPr>
        <p:txBody>
          <a:bodyPr wrap="square" rtlCol="0">
            <a:spAutoFit/>
          </a:bodyPr>
          <a:lstStyle/>
          <a:p>
            <a:pPr algn="ctr"/>
            <a:r>
              <a:rPr lang="fr-FR" sz="2000" b="1" dirty="0" err="1" smtClean="0">
                <a:solidFill>
                  <a:schemeClr val="accent3">
                    <a:lumMod val="50000"/>
                  </a:schemeClr>
                </a:solidFill>
              </a:rPr>
              <a:t>Tug</a:t>
            </a:r>
            <a:r>
              <a:rPr lang="fr-FR" sz="2000" b="1" dirty="0" smtClean="0">
                <a:solidFill>
                  <a:schemeClr val="accent3">
                    <a:lumMod val="50000"/>
                  </a:schemeClr>
                </a:solidFill>
              </a:rPr>
              <a:t> </a:t>
            </a:r>
            <a:r>
              <a:rPr lang="fr-FR" sz="2000" b="1" dirty="0" err="1" smtClean="0">
                <a:solidFill>
                  <a:schemeClr val="accent3">
                    <a:lumMod val="50000"/>
                  </a:schemeClr>
                </a:solidFill>
              </a:rPr>
              <a:t>o’war</a:t>
            </a:r>
            <a:endParaRPr lang="fr-FR" sz="2000" b="1" dirty="0">
              <a:solidFill>
                <a:schemeClr val="accent3">
                  <a:lumMod val="50000"/>
                </a:schemeClr>
              </a:solidFill>
            </a:endParaRPr>
          </a:p>
        </p:txBody>
      </p:sp>
    </p:spTree>
    <p:extLst>
      <p:ext uri="{BB962C8B-B14F-4D97-AF65-F5344CB8AC3E}">
        <p14:creationId xmlns:p14="http://schemas.microsoft.com/office/powerpoint/2010/main" val="207825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06090"/>
          </a:xfrm>
        </p:spPr>
        <p:txBody>
          <a:bodyPr>
            <a:normAutofit/>
          </a:bodyPr>
          <a:lstStyle/>
          <a:p>
            <a:r>
              <a:rPr lang="fr-FR" sz="3600" b="1" dirty="0" err="1" smtClean="0"/>
              <a:t>Examples</a:t>
            </a:r>
            <a:r>
              <a:rPr lang="fr-FR" sz="3600" b="1" dirty="0" smtClean="0"/>
              <a:t> of sports in the Highland </a:t>
            </a:r>
            <a:r>
              <a:rPr lang="fr-FR" sz="3600" b="1" dirty="0" err="1" smtClean="0"/>
              <a:t>Games</a:t>
            </a:r>
            <a:endParaRPr lang="fr-FR" sz="3600" b="1" dirty="0"/>
          </a:p>
        </p:txBody>
      </p:sp>
      <p:sp>
        <p:nvSpPr>
          <p:cNvPr id="6" name="ZoneTexte 5"/>
          <p:cNvSpPr txBox="1"/>
          <p:nvPr/>
        </p:nvSpPr>
        <p:spPr>
          <a:xfrm>
            <a:off x="409722" y="1340768"/>
            <a:ext cx="2238375" cy="400110"/>
          </a:xfrm>
          <a:prstGeom prst="rect">
            <a:avLst/>
          </a:prstGeom>
          <a:noFill/>
        </p:spPr>
        <p:txBody>
          <a:bodyPr wrap="square" rtlCol="0">
            <a:spAutoFit/>
          </a:bodyPr>
          <a:lstStyle/>
          <a:p>
            <a:pPr algn="ctr"/>
            <a:r>
              <a:rPr lang="fr-FR" sz="2000" b="1" dirty="0" smtClean="0">
                <a:solidFill>
                  <a:schemeClr val="accent3">
                    <a:lumMod val="50000"/>
                  </a:schemeClr>
                </a:solidFill>
              </a:rPr>
              <a:t>Stone put</a:t>
            </a:r>
            <a:endParaRPr lang="fr-FR" sz="2000" b="1" dirty="0">
              <a:solidFill>
                <a:schemeClr val="accent3">
                  <a:lumMod val="50000"/>
                </a:schemeClr>
              </a:solidFill>
            </a:endParaRPr>
          </a:p>
        </p:txBody>
      </p:sp>
      <p:sp>
        <p:nvSpPr>
          <p:cNvPr id="9" name="ZoneTexte 8"/>
          <p:cNvSpPr txBox="1"/>
          <p:nvPr/>
        </p:nvSpPr>
        <p:spPr>
          <a:xfrm>
            <a:off x="3344800" y="1340768"/>
            <a:ext cx="2238375" cy="400110"/>
          </a:xfrm>
          <a:prstGeom prst="rect">
            <a:avLst/>
          </a:prstGeom>
          <a:noFill/>
        </p:spPr>
        <p:txBody>
          <a:bodyPr wrap="square" rtlCol="0">
            <a:spAutoFit/>
          </a:bodyPr>
          <a:lstStyle/>
          <a:p>
            <a:pPr algn="ctr"/>
            <a:r>
              <a:rPr lang="fr-FR" sz="2000" b="1" dirty="0" err="1" smtClean="0">
                <a:solidFill>
                  <a:schemeClr val="accent3">
                    <a:lumMod val="50000"/>
                  </a:schemeClr>
                </a:solidFill>
              </a:rPr>
              <a:t>Caber</a:t>
            </a:r>
            <a:r>
              <a:rPr lang="fr-FR" sz="2000" b="1" dirty="0" smtClean="0">
                <a:solidFill>
                  <a:schemeClr val="accent3">
                    <a:lumMod val="50000"/>
                  </a:schemeClr>
                </a:solidFill>
              </a:rPr>
              <a:t> </a:t>
            </a:r>
            <a:r>
              <a:rPr lang="fr-FR" sz="2000" b="1" dirty="0" err="1">
                <a:solidFill>
                  <a:schemeClr val="accent3">
                    <a:lumMod val="50000"/>
                  </a:schemeClr>
                </a:solidFill>
              </a:rPr>
              <a:t>t</a:t>
            </a:r>
            <a:r>
              <a:rPr lang="fr-FR" sz="2000" b="1" dirty="0" err="1" smtClean="0">
                <a:solidFill>
                  <a:schemeClr val="accent3">
                    <a:lumMod val="50000"/>
                  </a:schemeClr>
                </a:solidFill>
              </a:rPr>
              <a:t>oss</a:t>
            </a:r>
            <a:endParaRPr lang="fr-FR" sz="2000" b="1" dirty="0">
              <a:solidFill>
                <a:schemeClr val="accent3">
                  <a:lumMod val="50000"/>
                </a:schemeClr>
              </a:solidFill>
            </a:endParaRPr>
          </a:p>
        </p:txBody>
      </p:sp>
      <p:sp>
        <p:nvSpPr>
          <p:cNvPr id="11" name="ZoneTexte 10"/>
          <p:cNvSpPr txBox="1"/>
          <p:nvPr/>
        </p:nvSpPr>
        <p:spPr>
          <a:xfrm>
            <a:off x="6369137" y="1340768"/>
            <a:ext cx="2238375" cy="400110"/>
          </a:xfrm>
          <a:prstGeom prst="rect">
            <a:avLst/>
          </a:prstGeom>
          <a:noFill/>
        </p:spPr>
        <p:txBody>
          <a:bodyPr wrap="square" rtlCol="0">
            <a:spAutoFit/>
          </a:bodyPr>
          <a:lstStyle/>
          <a:p>
            <a:pPr algn="ctr"/>
            <a:r>
              <a:rPr lang="fr-FR" sz="2000" b="1" dirty="0" smtClean="0">
                <a:solidFill>
                  <a:schemeClr val="accent3">
                    <a:lumMod val="50000"/>
                  </a:schemeClr>
                </a:solidFill>
              </a:rPr>
              <a:t>Hill race</a:t>
            </a:r>
            <a:endParaRPr lang="fr-FR" sz="2000" b="1" dirty="0">
              <a:solidFill>
                <a:schemeClr val="accent3">
                  <a:lumMod val="50000"/>
                </a:schemeClr>
              </a:solidFill>
            </a:endParaRPr>
          </a:p>
        </p:txBody>
      </p:sp>
      <p:pic>
        <p:nvPicPr>
          <p:cNvPr id="3075" name="Picture 3" descr="F:\Séquences\Lycée\Secondes\Sentiment d'Appartenance - Singularité &amp; Solidarité\Séquence Sports in English-speaing countries\Caber t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16832"/>
            <a:ext cx="2808312" cy="388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Séquences\Lycée\Secondes\Sentiment d'Appartenance - Singularité &amp; Solidarité\Séquence Sports in English-speaing countries\Hill r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080" y="1915348"/>
            <a:ext cx="3219920" cy="388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9512" y="6021287"/>
            <a:ext cx="8885896" cy="523220"/>
          </a:xfrm>
          <a:prstGeom prst="rect">
            <a:avLst/>
          </a:prstGeom>
          <a:noFill/>
        </p:spPr>
        <p:txBody>
          <a:bodyPr wrap="square" rtlCol="0">
            <a:spAutoFit/>
          </a:bodyPr>
          <a:lstStyle/>
          <a:p>
            <a:pPr algn="ctr"/>
            <a:r>
              <a:rPr lang="fr-FR" sz="2800" dirty="0"/>
              <a:t>b</a:t>
            </a:r>
            <a:r>
              <a:rPr lang="fr-FR" sz="2800" dirty="0" smtClean="0"/>
              <a:t>ut </a:t>
            </a:r>
            <a:r>
              <a:rPr lang="fr-FR" sz="2800" dirty="0" err="1" smtClean="0"/>
              <a:t>also</a:t>
            </a:r>
            <a:r>
              <a:rPr lang="fr-FR" sz="2800" dirty="0" smtClean="0"/>
              <a:t> </a:t>
            </a:r>
            <a:r>
              <a:rPr lang="fr-FR" sz="2800" dirty="0" err="1" smtClean="0"/>
              <a:t>many</a:t>
            </a:r>
            <a:r>
              <a:rPr lang="fr-FR" sz="2800" dirty="0" smtClean="0"/>
              <a:t> </a:t>
            </a:r>
            <a:r>
              <a:rPr lang="fr-FR" sz="2800" dirty="0" err="1" smtClean="0"/>
              <a:t>other</a:t>
            </a:r>
            <a:r>
              <a:rPr lang="fr-FR" sz="2800" dirty="0" smtClean="0"/>
              <a:t> </a:t>
            </a:r>
            <a:r>
              <a:rPr lang="fr-FR" sz="2800" b="1" dirty="0" err="1" smtClean="0">
                <a:solidFill>
                  <a:schemeClr val="accent3">
                    <a:lumMod val="50000"/>
                  </a:schemeClr>
                </a:solidFill>
              </a:rPr>
              <a:t>track</a:t>
            </a:r>
            <a:r>
              <a:rPr lang="fr-FR" sz="2800" b="1" dirty="0">
                <a:solidFill>
                  <a:schemeClr val="accent3">
                    <a:lumMod val="50000"/>
                  </a:schemeClr>
                </a:solidFill>
              </a:rPr>
              <a:t> </a:t>
            </a:r>
            <a:r>
              <a:rPr lang="fr-FR" sz="2800" b="1" dirty="0" smtClean="0">
                <a:solidFill>
                  <a:schemeClr val="accent3">
                    <a:lumMod val="50000"/>
                  </a:schemeClr>
                </a:solidFill>
              </a:rPr>
              <a:t>and </a:t>
            </a:r>
            <a:r>
              <a:rPr lang="fr-FR" sz="2800" b="1" dirty="0" err="1" smtClean="0">
                <a:solidFill>
                  <a:schemeClr val="accent3">
                    <a:lumMod val="50000"/>
                  </a:schemeClr>
                </a:solidFill>
              </a:rPr>
              <a:t>field</a:t>
            </a:r>
            <a:r>
              <a:rPr lang="fr-FR" sz="2800" b="1" dirty="0" smtClean="0">
                <a:solidFill>
                  <a:schemeClr val="accent3">
                    <a:lumMod val="50000"/>
                  </a:schemeClr>
                </a:solidFill>
              </a:rPr>
              <a:t> </a:t>
            </a:r>
            <a:r>
              <a:rPr lang="fr-FR" sz="2400" i="1" dirty="0" smtClean="0"/>
              <a:t>(= athlétisme) </a:t>
            </a:r>
            <a:r>
              <a:rPr lang="fr-FR" sz="2800" dirty="0" smtClean="0"/>
              <a:t>sports</a:t>
            </a:r>
            <a:r>
              <a:rPr lang="fr-FR" sz="2800" i="1" dirty="0" smtClean="0"/>
              <a:t>…</a:t>
            </a:r>
            <a:endParaRPr lang="fr-FR" sz="2800" i="1" dirty="0"/>
          </a:p>
        </p:txBody>
      </p:sp>
      <p:pic>
        <p:nvPicPr>
          <p:cNvPr id="3077" name="Picture 5" descr="F:\Séquences\Lycée\Secondes\Sentiment d'Appartenance - Singularité &amp; Solidarité\Séquence Sports in English-speaing countries\Stone pu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4" y="1916831"/>
            <a:ext cx="2823264" cy="38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5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06090"/>
          </a:xfrm>
        </p:spPr>
        <p:txBody>
          <a:bodyPr>
            <a:normAutofit fontScale="90000"/>
          </a:bodyPr>
          <a:lstStyle/>
          <a:p>
            <a:r>
              <a:rPr lang="fr-FR" sz="3600" b="1" dirty="0"/>
              <a:t>T</a:t>
            </a:r>
            <a:r>
              <a:rPr lang="fr-FR" sz="3600" b="1" dirty="0" smtClean="0"/>
              <a:t>he Highland </a:t>
            </a:r>
            <a:r>
              <a:rPr lang="fr-FR" sz="3600" b="1" dirty="0" err="1" smtClean="0"/>
              <a:t>Games</a:t>
            </a:r>
            <a:r>
              <a:rPr lang="fr-FR" sz="3600" b="1" dirty="0" smtClean="0"/>
              <a:t> are </a:t>
            </a:r>
            <a:r>
              <a:rPr lang="fr-FR" sz="3600" b="1" dirty="0" err="1" smtClean="0"/>
              <a:t>also</a:t>
            </a:r>
            <a:r>
              <a:rPr lang="fr-FR" sz="3600" b="1" dirty="0" smtClean="0"/>
              <a:t> </a:t>
            </a:r>
            <a:r>
              <a:rPr lang="fr-FR" sz="3600" b="1" dirty="0" err="1" smtClean="0"/>
              <a:t>quite</a:t>
            </a:r>
            <a:r>
              <a:rPr lang="fr-FR" sz="3600" b="1" dirty="0" smtClean="0"/>
              <a:t> </a:t>
            </a:r>
            <a:r>
              <a:rPr lang="fr-FR" sz="3600" b="1" dirty="0" err="1" smtClean="0"/>
              <a:t>famous</a:t>
            </a:r>
            <a:r>
              <a:rPr lang="fr-FR" sz="3600" b="1" dirty="0" smtClean="0"/>
              <a:t> for:</a:t>
            </a:r>
            <a:endParaRPr lang="fr-FR" sz="3600" b="1" dirty="0"/>
          </a:p>
        </p:txBody>
      </p:sp>
      <p:sp>
        <p:nvSpPr>
          <p:cNvPr id="9" name="ZoneTexte 8"/>
          <p:cNvSpPr txBox="1"/>
          <p:nvPr/>
        </p:nvSpPr>
        <p:spPr>
          <a:xfrm>
            <a:off x="1241628" y="1127942"/>
            <a:ext cx="6444717" cy="400110"/>
          </a:xfrm>
          <a:prstGeom prst="rect">
            <a:avLst/>
          </a:prstGeom>
          <a:noFill/>
        </p:spPr>
        <p:txBody>
          <a:bodyPr wrap="square" rtlCol="0">
            <a:spAutoFit/>
          </a:bodyPr>
          <a:lstStyle/>
          <a:p>
            <a:pPr algn="ctr"/>
            <a:r>
              <a:rPr lang="fr-FR" sz="2000" dirty="0" err="1" smtClean="0"/>
              <a:t>their</a:t>
            </a:r>
            <a:r>
              <a:rPr lang="fr-FR" sz="2000" dirty="0" smtClean="0"/>
              <a:t> bands of </a:t>
            </a:r>
            <a:r>
              <a:rPr lang="fr-FR" sz="2000" b="1" dirty="0" err="1" smtClean="0">
                <a:solidFill>
                  <a:schemeClr val="accent3">
                    <a:lumMod val="50000"/>
                  </a:schemeClr>
                </a:solidFill>
              </a:rPr>
              <a:t>pipers</a:t>
            </a:r>
            <a:r>
              <a:rPr lang="fr-FR" sz="2000" b="1" dirty="0" smtClean="0">
                <a:solidFill>
                  <a:schemeClr val="accent3">
                    <a:lumMod val="50000"/>
                  </a:schemeClr>
                </a:solidFill>
              </a:rPr>
              <a:t> </a:t>
            </a:r>
            <a:r>
              <a:rPr lang="fr-FR" sz="2000" dirty="0" smtClean="0"/>
              <a:t>(</a:t>
            </a:r>
            <a:r>
              <a:rPr lang="fr-FR" sz="2000" dirty="0" err="1" smtClean="0"/>
              <a:t>playing</a:t>
            </a:r>
            <a:r>
              <a:rPr lang="fr-FR" sz="2000" dirty="0" smtClean="0"/>
              <a:t> </a:t>
            </a:r>
            <a:r>
              <a:rPr lang="fr-FR" sz="2000" b="1" dirty="0" err="1" smtClean="0">
                <a:solidFill>
                  <a:schemeClr val="accent3">
                    <a:lumMod val="50000"/>
                  </a:schemeClr>
                </a:solidFill>
              </a:rPr>
              <a:t>bagpipes</a:t>
            </a:r>
            <a:r>
              <a:rPr lang="fr-FR" sz="2000" dirty="0" smtClean="0"/>
              <a:t>)</a:t>
            </a:r>
            <a:r>
              <a:rPr lang="fr-FR" sz="2000" b="1" dirty="0" smtClean="0"/>
              <a:t> </a:t>
            </a:r>
            <a:r>
              <a:rPr lang="fr-FR" sz="2000" b="1" dirty="0" err="1" smtClean="0">
                <a:solidFill>
                  <a:schemeClr val="accent3">
                    <a:lumMod val="50000"/>
                  </a:schemeClr>
                </a:solidFill>
              </a:rPr>
              <a:t>marching</a:t>
            </a:r>
            <a:r>
              <a:rPr lang="fr-FR" sz="2000" b="1" dirty="0" smtClean="0">
                <a:solidFill>
                  <a:schemeClr val="accent3">
                    <a:lumMod val="50000"/>
                  </a:schemeClr>
                </a:solidFill>
              </a:rPr>
              <a:t> in </a:t>
            </a:r>
            <a:r>
              <a:rPr lang="fr-FR" sz="2000" b="1" dirty="0" err="1" smtClean="0">
                <a:solidFill>
                  <a:schemeClr val="accent3">
                    <a:lumMod val="50000"/>
                  </a:schemeClr>
                </a:solidFill>
              </a:rPr>
              <a:t>unison</a:t>
            </a:r>
            <a:endParaRPr lang="fr-FR" sz="2000" b="1" dirty="0">
              <a:solidFill>
                <a:schemeClr val="accent3">
                  <a:lumMod val="50000"/>
                </a:schemeClr>
              </a:solidFill>
            </a:endParaRPr>
          </a:p>
        </p:txBody>
      </p:sp>
      <p:pic>
        <p:nvPicPr>
          <p:cNvPr id="4099" name="Picture 3" descr="F:\Séquences\Lycée\Secondes\Sentiment d'Appartenance - Singularité &amp; Solidarité\Séquence Sports in English-speaing countries\Pipers marching in un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3" y="1844824"/>
            <a:ext cx="691276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94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289</Words>
  <Application>Microsoft Office PowerPoint</Application>
  <PresentationFormat>Affichage à l'écran (4:3)</PresentationFormat>
  <Paragraphs>36</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THE HIGHLAND GAMES</vt:lpstr>
      <vt:lpstr>The following slides will give you different clues about what THE HIGHLAND GAMES are. Memorize as much information as possible to be able to imagine a definition.</vt:lpstr>
      <vt:lpstr>Présentation PowerPoint</vt:lpstr>
      <vt:lpstr>Geographic location:</vt:lpstr>
      <vt:lpstr>- Every year, from May to September - Only on weekends   </vt:lpstr>
      <vt:lpstr>They are held in various places across the Highlands:  - on the islands, in the cities -  in villages, in settlements (= installations)  - sometimes even in castles   </vt:lpstr>
      <vt:lpstr>Examples of sports in the Highland Games</vt:lpstr>
      <vt:lpstr>Examples of sports in the Highland Games</vt:lpstr>
      <vt:lpstr>The Highland Games are also quite famous for:</vt:lpstr>
      <vt:lpstr>The Highland Games are also quite famous for:</vt:lpstr>
      <vt:lpstr>King Malcolm III of Scotland, in the 11th century, summoned contestants to a foot race to the summit of Craig Choinnich mountain. King Malcolm created this foot race in order to find the fastest runner in the land to be his royal messenger. Some have seen this event to be the origin of today's modern Highland games.  However, the modern Highland games are largely a Victorian invention, that is to say they were created under Queen Victoria’s reign (1837-1901).   </vt:lpstr>
      <vt:lpstr>The largest Highland Games in the world:  the Cowal Games (or Cowal Highland Gathering)</vt:lpstr>
      <vt:lpstr>The Highland Games are also held in: </vt:lpstr>
      <vt:lpstr>The Highland Games are a way of: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HIGHLAND GAMES</dc:title>
  <dc:creator>Nick</dc:creator>
  <cp:lastModifiedBy>Nick</cp:lastModifiedBy>
  <cp:revision>23</cp:revision>
  <dcterms:created xsi:type="dcterms:W3CDTF">2017-10-27T06:49:02Z</dcterms:created>
  <dcterms:modified xsi:type="dcterms:W3CDTF">2017-10-27T11:54:26Z</dcterms:modified>
</cp:coreProperties>
</file>