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1"/>
    <p:restoredTop sz="94830"/>
  </p:normalViewPr>
  <p:slideViewPr>
    <p:cSldViewPr snapToGrid="0" snapToObjects="1">
      <p:cViewPr varScale="1">
        <p:scale>
          <a:sx n="98" d="100"/>
          <a:sy n="98" d="100"/>
        </p:scale>
        <p:origin x="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F05E699-9FA7-1A46-865F-450E8B5D87FB}" type="datetimeFigureOut">
              <a:rPr lang="fr-FR" smtClean="0"/>
              <a:t>20/03/2018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5F01E68-BE4B-5D40-9DE2-5E33D13B2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27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SOUTH AFRICA </a:t>
            </a:r>
            <a:r>
              <a:rPr lang="mr-IN" dirty="0"/>
              <a:t>–</a:t>
            </a:r>
            <a:r>
              <a:rPr lang="fr-FR" dirty="0"/>
              <a:t> FACTS TO KNOW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The Powerpoint </a:t>
            </a:r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basic </a:t>
            </a:r>
            <a:r>
              <a:rPr lang="fr-FR" dirty="0" err="1"/>
              <a:t>facts</a:t>
            </a:r>
            <a:r>
              <a:rPr lang="fr-FR" dirty="0"/>
              <a:t> to know about South </a:t>
            </a:r>
            <a:r>
              <a:rPr lang="fr-FR" dirty="0" err="1"/>
              <a:t>Africa</a:t>
            </a:r>
            <a:r>
              <a:rPr lang="fr-FR" dirty="0"/>
              <a:t>. </a:t>
            </a:r>
            <a:r>
              <a:rPr lang="fr-FR" dirty="0" err="1"/>
              <a:t>Memorize</a:t>
            </a:r>
            <a:r>
              <a:rPr lang="fr-FR" dirty="0"/>
              <a:t> as </a:t>
            </a:r>
            <a:r>
              <a:rPr lang="fr-FR" dirty="0" err="1"/>
              <a:t>much</a:t>
            </a:r>
            <a:r>
              <a:rPr lang="fr-FR" dirty="0"/>
              <a:t> information as possible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take</a:t>
            </a:r>
            <a:r>
              <a:rPr lang="fr-FR" dirty="0"/>
              <a:t> on the quiz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follows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272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00200" y="651641"/>
            <a:ext cx="8991600" cy="3381023"/>
          </a:xfrm>
        </p:spPr>
        <p:txBody>
          <a:bodyPr>
            <a:normAutofit/>
          </a:bodyPr>
          <a:lstStyle/>
          <a:p>
            <a:r>
              <a:rPr lang="fr-FR" dirty="0"/>
              <a:t>You have 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one minute to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join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members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your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house</a:t>
            </a:r>
            <a:r>
              <a:rPr lang="fr-FR" dirty="0"/>
              <a:t>, and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>
                <a:solidFill>
                  <a:schemeClr val="accent1"/>
                </a:solidFill>
              </a:rPr>
              <a:t>10 minutes to </a:t>
            </a:r>
            <a:r>
              <a:rPr lang="fr-FR" dirty="0" err="1">
                <a:solidFill>
                  <a:schemeClr val="accent1"/>
                </a:solidFill>
              </a:rPr>
              <a:t>answer</a:t>
            </a:r>
            <a:r>
              <a:rPr lang="fr-FR" dirty="0">
                <a:solidFill>
                  <a:schemeClr val="accent1"/>
                </a:solidFill>
              </a:rPr>
              <a:t> the questions </a:t>
            </a:r>
            <a:r>
              <a:rPr lang="fr-FR" dirty="0"/>
              <a:t>of the quiz.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Each</a:t>
            </a:r>
            <a:r>
              <a:rPr lang="fr-FR" dirty="0"/>
              <a:t> house </a:t>
            </a:r>
            <a:r>
              <a:rPr lang="fr-FR" dirty="0" err="1"/>
              <a:t>will</a:t>
            </a:r>
            <a:r>
              <a:rPr lang="fr-FR" dirty="0"/>
              <a:t> have </a:t>
            </a:r>
            <a:r>
              <a:rPr lang="fr-FR" dirty="0" err="1"/>
              <a:t>two</a:t>
            </a:r>
            <a:r>
              <a:rPr lang="fr-FR" dirty="0"/>
              <a:t> chances to </a:t>
            </a:r>
            <a:r>
              <a:rPr lang="fr-FR" dirty="0" err="1"/>
              <a:t>get</a:t>
            </a:r>
            <a:r>
              <a:rPr lang="fr-FR" dirty="0"/>
              <a:t> the </a:t>
            </a:r>
            <a:r>
              <a:rPr lang="fr-FR" dirty="0" err="1"/>
              <a:t>biggest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correct </a:t>
            </a:r>
            <a:r>
              <a:rPr lang="fr-FR" dirty="0" err="1"/>
              <a:t>answers</a:t>
            </a:r>
            <a:r>
              <a:rPr lang="fr-FR" dirty="0"/>
              <a:t>. The </a:t>
            </a:r>
            <a:r>
              <a:rPr lang="fr-FR" dirty="0" err="1"/>
              <a:t>winning</a:t>
            </a:r>
            <a:r>
              <a:rPr lang="fr-FR" dirty="0"/>
              <a:t> team </a:t>
            </a:r>
            <a:r>
              <a:rPr lang="fr-FR" dirty="0" err="1"/>
              <a:t>will</a:t>
            </a:r>
            <a:r>
              <a:rPr lang="fr-FR" dirty="0"/>
              <a:t> score 30 points for </a:t>
            </a:r>
            <a:r>
              <a:rPr lang="fr-FR" dirty="0" err="1"/>
              <a:t>their</a:t>
            </a:r>
            <a:r>
              <a:rPr lang="fr-FR" dirty="0"/>
              <a:t> house.  Are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? </a:t>
            </a:r>
            <a:r>
              <a:rPr lang="mr-IN" dirty="0"/>
              <a:t>…</a:t>
            </a:r>
            <a:r>
              <a:rPr lang="fr-FR" dirty="0"/>
              <a:t> </a:t>
            </a:r>
            <a:r>
              <a:rPr lang="fr-FR" dirty="0" err="1"/>
              <a:t>steady</a:t>
            </a:r>
            <a:r>
              <a:rPr lang="fr-FR" dirty="0"/>
              <a:t> ? </a:t>
            </a:r>
            <a:r>
              <a:rPr lang="mr-IN" dirty="0"/>
              <a:t>…</a:t>
            </a:r>
            <a:r>
              <a:rPr lang="fr-FR" dirty="0"/>
              <a:t> Go !</a:t>
            </a:r>
          </a:p>
        </p:txBody>
      </p:sp>
    </p:spTree>
    <p:extLst>
      <p:ext uri="{BB962C8B-B14F-4D97-AF65-F5344CB8AC3E}">
        <p14:creationId xmlns:p14="http://schemas.microsoft.com/office/powerpoint/2010/main" val="6474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31136" y="81823"/>
            <a:ext cx="7729728" cy="548798"/>
          </a:xfrm>
        </p:spPr>
        <p:txBody>
          <a:bodyPr>
            <a:normAutofit fontScale="90000"/>
          </a:bodyPr>
          <a:lstStyle/>
          <a:p>
            <a:r>
              <a:rPr lang="fr-FR" dirty="0"/>
              <a:t>QUIZ TIME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31136" y="735672"/>
            <a:ext cx="7729728" cy="5801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1°) </a:t>
            </a:r>
            <a:r>
              <a:rPr lang="fr-FR" dirty="0" err="1"/>
              <a:t>What’s</a:t>
            </a:r>
            <a:r>
              <a:rPr lang="fr-FR" dirty="0"/>
              <a:t> the administrative capital city of South </a:t>
            </a:r>
            <a:r>
              <a:rPr lang="fr-FR" dirty="0" err="1"/>
              <a:t>Africa</a:t>
            </a:r>
            <a:r>
              <a:rPr lang="fr-FR" dirty="0"/>
              <a:t>?</a:t>
            </a:r>
          </a:p>
          <a:p>
            <a:pPr marL="0" indent="0">
              <a:buNone/>
            </a:pPr>
            <a:r>
              <a:rPr lang="fr-FR" dirty="0"/>
              <a:t>2°) How </a:t>
            </a:r>
            <a:r>
              <a:rPr lang="fr-FR" dirty="0" err="1"/>
              <a:t>many</a:t>
            </a:r>
            <a:r>
              <a:rPr lang="fr-FR" dirty="0"/>
              <a:t> official </a:t>
            </a:r>
            <a:r>
              <a:rPr lang="fr-FR" dirty="0" err="1"/>
              <a:t>languages</a:t>
            </a:r>
            <a:r>
              <a:rPr lang="fr-FR" dirty="0"/>
              <a:t> are </a:t>
            </a:r>
            <a:r>
              <a:rPr lang="fr-FR" dirty="0" err="1"/>
              <a:t>spoken</a:t>
            </a:r>
            <a:r>
              <a:rPr lang="fr-FR" dirty="0"/>
              <a:t> in South </a:t>
            </a:r>
            <a:r>
              <a:rPr lang="fr-FR" dirty="0" err="1"/>
              <a:t>Africa</a:t>
            </a:r>
            <a:r>
              <a:rPr lang="fr-FR" dirty="0"/>
              <a:t>? </a:t>
            </a:r>
          </a:p>
          <a:p>
            <a:pPr marL="0" indent="0">
              <a:buNone/>
            </a:pPr>
            <a:r>
              <a:rPr lang="fr-FR" dirty="0"/>
              <a:t>3°) </a:t>
            </a:r>
            <a:r>
              <a:rPr lang="fr-FR" dirty="0" err="1"/>
              <a:t>What’s</a:t>
            </a:r>
            <a:r>
              <a:rPr lang="fr-FR" dirty="0"/>
              <a:t> the </a:t>
            </a:r>
            <a:r>
              <a:rPr lang="fr-FR" dirty="0" err="1"/>
              <a:t>name</a:t>
            </a:r>
            <a:r>
              <a:rPr lang="fr-FR" dirty="0"/>
              <a:t> of the </a:t>
            </a:r>
            <a:r>
              <a:rPr lang="fr-FR" dirty="0" err="1"/>
              <a:t>nation’s</a:t>
            </a:r>
            <a:r>
              <a:rPr lang="fr-FR" dirty="0"/>
              <a:t> </a:t>
            </a:r>
            <a:r>
              <a:rPr lang="fr-FR" dirty="0" err="1"/>
              <a:t>currency</a:t>
            </a:r>
            <a:r>
              <a:rPr lang="fr-FR" dirty="0"/>
              <a:t>?</a:t>
            </a:r>
          </a:p>
          <a:p>
            <a:pPr marL="0" indent="0">
              <a:buNone/>
            </a:pPr>
            <a:r>
              <a:rPr lang="fr-FR" dirty="0"/>
              <a:t>4°) Mention one of the </a:t>
            </a:r>
            <a:r>
              <a:rPr lang="fr-FR" dirty="0" err="1"/>
              <a:t>two</a:t>
            </a:r>
            <a:r>
              <a:rPr lang="fr-FR" dirty="0"/>
              <a:t> major </a:t>
            </a:r>
            <a:r>
              <a:rPr lang="fr-FR" dirty="0" err="1"/>
              <a:t>rivers</a:t>
            </a:r>
            <a:r>
              <a:rPr lang="fr-FR" dirty="0"/>
              <a:t> </a:t>
            </a:r>
            <a:r>
              <a:rPr lang="fr-FR" dirty="0" err="1"/>
              <a:t>crossing</a:t>
            </a:r>
            <a:r>
              <a:rPr lang="fr-FR" dirty="0"/>
              <a:t> South </a:t>
            </a:r>
            <a:r>
              <a:rPr lang="fr-FR" dirty="0" err="1"/>
              <a:t>Africa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5°) How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colours</a:t>
            </a:r>
            <a:r>
              <a:rPr lang="fr-FR" dirty="0"/>
              <a:t> are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the South </a:t>
            </a:r>
            <a:r>
              <a:rPr lang="fr-FR" dirty="0" err="1"/>
              <a:t>African</a:t>
            </a:r>
            <a:r>
              <a:rPr lang="fr-FR" dirty="0"/>
              <a:t> flag?</a:t>
            </a:r>
          </a:p>
          <a:p>
            <a:pPr marL="0" indent="0">
              <a:buNone/>
            </a:pPr>
            <a:r>
              <a:rPr lang="fr-FR" dirty="0"/>
              <a:t>6°)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nickname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to South </a:t>
            </a:r>
            <a:r>
              <a:rPr lang="fr-FR" dirty="0" err="1"/>
              <a:t>Africa</a:t>
            </a:r>
            <a:r>
              <a:rPr lang="fr-FR" dirty="0"/>
              <a:t> due to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multiculturalism</a:t>
            </a:r>
            <a:r>
              <a:rPr lang="fr-FR" dirty="0"/>
              <a:t>?</a:t>
            </a:r>
          </a:p>
          <a:p>
            <a:pPr marL="0" indent="0">
              <a:buNone/>
            </a:pPr>
            <a:r>
              <a:rPr lang="fr-FR" dirty="0"/>
              <a:t>7°) </a:t>
            </a:r>
            <a:r>
              <a:rPr lang="fr-FR" dirty="0" err="1"/>
              <a:t>What</a:t>
            </a:r>
            <a:r>
              <a:rPr lang="fr-FR" dirty="0"/>
              <a:t> country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nestled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the Drakensberg, in the </a:t>
            </a:r>
            <a:r>
              <a:rPr lang="fr-FR" dirty="0" err="1"/>
              <a:t>territory</a:t>
            </a:r>
            <a:r>
              <a:rPr lang="fr-FR" dirty="0"/>
              <a:t> </a:t>
            </a:r>
            <a:r>
              <a:rPr lang="fr-FR" dirty="0" err="1"/>
              <a:t>vastly</a:t>
            </a:r>
            <a:r>
              <a:rPr lang="fr-FR" dirty="0"/>
              <a:t> </a:t>
            </a:r>
            <a:r>
              <a:rPr lang="fr-FR" dirty="0" err="1"/>
              <a:t>covered</a:t>
            </a:r>
            <a:r>
              <a:rPr lang="fr-FR" dirty="0"/>
              <a:t> by South </a:t>
            </a:r>
            <a:r>
              <a:rPr lang="fr-FR" dirty="0" err="1"/>
              <a:t>Africa</a:t>
            </a:r>
            <a:r>
              <a:rPr lang="fr-FR" dirty="0"/>
              <a:t> ?</a:t>
            </a:r>
          </a:p>
          <a:p>
            <a:pPr marL="0" indent="0">
              <a:buNone/>
            </a:pPr>
            <a:r>
              <a:rPr lang="fr-FR" dirty="0"/>
              <a:t>8°) Mention the four </a:t>
            </a:r>
            <a:r>
              <a:rPr lang="fr-FR" dirty="0" err="1"/>
              <a:t>animals</a:t>
            </a:r>
            <a:r>
              <a:rPr lang="fr-FR" dirty="0"/>
              <a:t> </a:t>
            </a:r>
            <a:r>
              <a:rPr lang="fr-FR" dirty="0" err="1"/>
              <a:t>illustrated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South </a:t>
            </a:r>
            <a:r>
              <a:rPr lang="fr-FR" dirty="0" err="1"/>
              <a:t>Africa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9°) How long has South </a:t>
            </a:r>
            <a:r>
              <a:rPr lang="fr-FR" dirty="0" err="1"/>
              <a:t>Africa</a:t>
            </a:r>
            <a:r>
              <a:rPr lang="fr-FR" dirty="0"/>
              <a:t> been a </a:t>
            </a:r>
            <a:r>
              <a:rPr lang="fr-FR" dirty="0" err="1"/>
              <a:t>democratic</a:t>
            </a:r>
            <a:r>
              <a:rPr lang="fr-FR" dirty="0"/>
              <a:t> </a:t>
            </a:r>
            <a:r>
              <a:rPr lang="fr-FR" dirty="0" err="1"/>
              <a:t>republic</a:t>
            </a:r>
            <a:r>
              <a:rPr lang="fr-FR" dirty="0"/>
              <a:t>?</a:t>
            </a:r>
          </a:p>
          <a:p>
            <a:pPr marL="0" indent="0">
              <a:buNone/>
            </a:pPr>
            <a:r>
              <a:rPr lang="fr-FR" dirty="0"/>
              <a:t>10°) </a:t>
            </a:r>
            <a:r>
              <a:rPr lang="fr-FR" dirty="0" err="1"/>
              <a:t>What’s</a:t>
            </a:r>
            <a:r>
              <a:rPr lang="fr-FR" dirty="0"/>
              <a:t> the </a:t>
            </a:r>
            <a:r>
              <a:rPr lang="fr-FR" dirty="0" err="1"/>
              <a:t>name</a:t>
            </a:r>
            <a:r>
              <a:rPr lang="fr-FR" dirty="0"/>
              <a:t> of 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President</a:t>
            </a:r>
            <a:r>
              <a:rPr lang="fr-FR" dirty="0"/>
              <a:t> of the South </a:t>
            </a:r>
            <a:r>
              <a:rPr lang="fr-FR" dirty="0" err="1"/>
              <a:t>African</a:t>
            </a:r>
            <a:r>
              <a:rPr lang="fr-FR" dirty="0"/>
              <a:t> </a:t>
            </a:r>
            <a:r>
              <a:rPr lang="fr-FR" dirty="0" err="1"/>
              <a:t>Republic</a:t>
            </a:r>
            <a:r>
              <a:rPr lang="fr-FR" dirty="0"/>
              <a:t> ?</a:t>
            </a:r>
          </a:p>
          <a:p>
            <a:pPr marL="0" indent="0">
              <a:buNone/>
            </a:pPr>
            <a:r>
              <a:rPr lang="fr-FR" dirty="0"/>
              <a:t>11°) How long has </a:t>
            </a:r>
            <a:r>
              <a:rPr lang="fr-FR" dirty="0" err="1"/>
              <a:t>he</a:t>
            </a:r>
            <a:r>
              <a:rPr lang="fr-FR" dirty="0"/>
              <a:t> been </a:t>
            </a:r>
            <a:r>
              <a:rPr lang="fr-FR" dirty="0" err="1"/>
              <a:t>President</a:t>
            </a:r>
            <a:r>
              <a:rPr lang="fr-FR" dirty="0"/>
              <a:t> ?</a:t>
            </a:r>
          </a:p>
          <a:p>
            <a:pPr marL="0" indent="0">
              <a:buNone/>
            </a:pPr>
            <a:r>
              <a:rPr lang="fr-FR" dirty="0"/>
              <a:t>12°) </a:t>
            </a:r>
            <a:r>
              <a:rPr lang="fr-FR" dirty="0" err="1"/>
              <a:t>Fill</a:t>
            </a:r>
            <a:r>
              <a:rPr lang="fr-FR" dirty="0"/>
              <a:t> in the </a:t>
            </a:r>
            <a:r>
              <a:rPr lang="fr-FR" dirty="0" err="1"/>
              <a:t>blanks</a:t>
            </a:r>
            <a:r>
              <a:rPr lang="fr-FR" dirty="0"/>
              <a:t>: </a:t>
            </a:r>
            <a:r>
              <a:rPr lang="fr-FR" i="1" dirty="0">
                <a:solidFill>
                  <a:schemeClr val="tx1"/>
                </a:solidFill>
              </a:rPr>
              <a:t>In 2010, South </a:t>
            </a:r>
            <a:r>
              <a:rPr lang="fr-FR" i="1" dirty="0" err="1">
                <a:solidFill>
                  <a:schemeClr val="tx1"/>
                </a:solidFill>
              </a:rPr>
              <a:t>Africa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err="1">
                <a:solidFill>
                  <a:schemeClr val="tx1"/>
                </a:solidFill>
              </a:rPr>
              <a:t>became</a:t>
            </a:r>
            <a:r>
              <a:rPr lang="fr-FR" i="1" dirty="0">
                <a:solidFill>
                  <a:schemeClr val="tx1"/>
                </a:solidFill>
              </a:rPr>
              <a:t> the first </a:t>
            </a:r>
            <a:r>
              <a:rPr lang="fr-FR" i="1" dirty="0" err="1">
                <a:solidFill>
                  <a:schemeClr val="tx1"/>
                </a:solidFill>
              </a:rPr>
              <a:t>African</a:t>
            </a:r>
            <a:r>
              <a:rPr lang="fr-FR" i="1" dirty="0">
                <a:solidFill>
                  <a:schemeClr val="tx1"/>
                </a:solidFill>
              </a:rPr>
              <a:t> nation to </a:t>
            </a:r>
            <a:r>
              <a:rPr lang="mr-IN" i="1" dirty="0">
                <a:solidFill>
                  <a:schemeClr val="tx1"/>
                </a:solidFill>
              </a:rPr>
              <a:t>…………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mr-IN" i="1" dirty="0">
                <a:solidFill>
                  <a:schemeClr val="tx1"/>
                </a:solidFill>
              </a:rPr>
              <a:t>………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mr-IN" i="1" dirty="0">
                <a:solidFill>
                  <a:schemeClr val="tx1"/>
                </a:solidFill>
              </a:rPr>
              <a:t>……………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mr-IN" i="1" dirty="0">
                <a:solidFill>
                  <a:schemeClr val="tx1"/>
                </a:solidFill>
              </a:rPr>
              <a:t>……………</a:t>
            </a:r>
            <a:r>
              <a:rPr lang="fr-FR" i="1" dirty="0">
                <a:solidFill>
                  <a:schemeClr val="tx1"/>
                </a:solidFill>
              </a:rPr>
              <a:t>.. 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13°) </a:t>
            </a:r>
            <a:r>
              <a:rPr lang="fr-FR" dirty="0" err="1"/>
              <a:t>Fill</a:t>
            </a:r>
            <a:r>
              <a:rPr lang="fr-FR" dirty="0"/>
              <a:t> in the </a:t>
            </a:r>
            <a:r>
              <a:rPr lang="fr-FR" dirty="0" err="1"/>
              <a:t>blanks</a:t>
            </a:r>
            <a:r>
              <a:rPr lang="fr-FR" dirty="0"/>
              <a:t> : </a:t>
            </a:r>
            <a:r>
              <a:rPr lang="fr-FR" i="1" dirty="0"/>
              <a:t>South </a:t>
            </a:r>
            <a:r>
              <a:rPr lang="fr-FR" i="1" dirty="0" err="1"/>
              <a:t>Africa</a:t>
            </a:r>
            <a:r>
              <a:rPr lang="fr-FR" i="1" dirty="0"/>
              <a:t> has been the </a:t>
            </a:r>
            <a:r>
              <a:rPr lang="mr-IN" i="1" dirty="0"/>
              <a:t>……………</a:t>
            </a:r>
            <a:r>
              <a:rPr lang="fr-FR" i="1" dirty="0"/>
              <a:t>. </a:t>
            </a:r>
            <a:r>
              <a:rPr lang="mr-IN" i="1" dirty="0"/>
              <a:t>………………</a:t>
            </a:r>
            <a:r>
              <a:rPr lang="fr-FR" i="1" dirty="0"/>
              <a:t> on the continent. (</a:t>
            </a:r>
            <a:r>
              <a:rPr lang="fr-FR" dirty="0" err="1"/>
              <a:t>idea</a:t>
            </a:r>
            <a:r>
              <a:rPr lang="fr-FR" dirty="0"/>
              <a:t> of « </a:t>
            </a:r>
            <a:r>
              <a:rPr lang="fr-FR" dirty="0" err="1"/>
              <a:t>biggest</a:t>
            </a:r>
            <a:r>
              <a:rPr lang="fr-FR" dirty="0"/>
              <a:t> country » not </a:t>
            </a:r>
            <a:r>
              <a:rPr lang="fr-FR" dirty="0" err="1"/>
              <a:t>accepted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Résultat de recherche d'images pour &quot;ready steady go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6" y="0"/>
            <a:ext cx="12209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62168" y="68182"/>
            <a:ext cx="4486656" cy="679963"/>
          </a:xfrm>
        </p:spPr>
        <p:txBody>
          <a:bodyPr/>
          <a:lstStyle/>
          <a:p>
            <a:r>
              <a:rPr lang="fr-FR" dirty="0"/>
              <a:t>FAST FACTS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8261" y="224027"/>
            <a:ext cx="4816475" cy="3218381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251163" y="823816"/>
            <a:ext cx="5667380" cy="603418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r-FR" sz="1800" u="sng" dirty="0"/>
              <a:t>OFFICIAL NAME:</a:t>
            </a:r>
            <a:r>
              <a:rPr lang="fr-FR" sz="1800" dirty="0"/>
              <a:t> </a:t>
            </a:r>
            <a:r>
              <a:rPr lang="fr-FR" sz="1800" dirty="0" err="1">
                <a:solidFill>
                  <a:srgbClr val="0070C0"/>
                </a:solidFill>
              </a:rPr>
              <a:t>Republic</a:t>
            </a:r>
            <a:r>
              <a:rPr lang="fr-FR" sz="1800" dirty="0">
                <a:solidFill>
                  <a:srgbClr val="0070C0"/>
                </a:solidFill>
              </a:rPr>
              <a:t> of South </a:t>
            </a:r>
            <a:r>
              <a:rPr lang="fr-FR" sz="1800" dirty="0" err="1">
                <a:solidFill>
                  <a:srgbClr val="0070C0"/>
                </a:solidFill>
              </a:rPr>
              <a:t>Africa</a:t>
            </a:r>
            <a:br>
              <a:rPr lang="fr-FR" sz="1800" dirty="0"/>
            </a:br>
            <a:r>
              <a:rPr lang="fr-FR" sz="1800" u="sng" dirty="0"/>
              <a:t>FORM OF GOVERNMENT</a:t>
            </a:r>
            <a:r>
              <a:rPr lang="fr-FR" sz="1800" dirty="0"/>
              <a:t>: </a:t>
            </a:r>
            <a:r>
              <a:rPr lang="fr-FR" sz="1800" dirty="0" err="1">
                <a:solidFill>
                  <a:srgbClr val="0070C0"/>
                </a:solidFill>
              </a:rPr>
              <a:t>Republic</a:t>
            </a:r>
            <a:br>
              <a:rPr lang="fr-FR" sz="1800" dirty="0"/>
            </a:br>
            <a:r>
              <a:rPr lang="fr-FR" sz="1800" u="sng" dirty="0"/>
              <a:t>CAPITALS</a:t>
            </a:r>
            <a:r>
              <a:rPr lang="fr-FR" sz="1800" dirty="0"/>
              <a:t>: </a:t>
            </a:r>
            <a:r>
              <a:rPr lang="fr-FR" sz="1800" dirty="0">
                <a:solidFill>
                  <a:srgbClr val="0070C0"/>
                </a:solidFill>
              </a:rPr>
              <a:t>Pretoria</a:t>
            </a:r>
            <a:r>
              <a:rPr lang="fr-FR" sz="1800" dirty="0"/>
              <a:t> (administrative), </a:t>
            </a:r>
            <a:r>
              <a:rPr lang="fr-FR" sz="1800" dirty="0">
                <a:solidFill>
                  <a:srgbClr val="0070C0"/>
                </a:solidFill>
              </a:rPr>
              <a:t>Cape </a:t>
            </a:r>
            <a:r>
              <a:rPr lang="fr-FR" sz="1800" dirty="0" err="1">
                <a:solidFill>
                  <a:srgbClr val="0070C0"/>
                </a:solidFill>
              </a:rPr>
              <a:t>Town</a:t>
            </a:r>
            <a:r>
              <a:rPr lang="fr-FR" sz="1800" dirty="0">
                <a:solidFill>
                  <a:srgbClr val="0070C0"/>
                </a:solidFill>
              </a:rPr>
              <a:t> </a:t>
            </a:r>
            <a:r>
              <a:rPr lang="fr-FR" sz="1800" dirty="0"/>
              <a:t>(</a:t>
            </a:r>
            <a:r>
              <a:rPr lang="fr-FR" sz="1800" dirty="0" err="1"/>
              <a:t>legislative</a:t>
            </a:r>
            <a:r>
              <a:rPr lang="fr-FR" sz="1800" dirty="0"/>
              <a:t>), </a:t>
            </a:r>
            <a:r>
              <a:rPr lang="fr-FR" sz="1800" dirty="0">
                <a:solidFill>
                  <a:srgbClr val="0070C0"/>
                </a:solidFill>
              </a:rPr>
              <a:t>Bloemfontein</a:t>
            </a:r>
            <a:r>
              <a:rPr lang="fr-FR" sz="1800" dirty="0"/>
              <a:t> (</a:t>
            </a:r>
            <a:r>
              <a:rPr lang="fr-FR" sz="1800" dirty="0" err="1"/>
              <a:t>judicial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u="sng" dirty="0"/>
              <a:t>OTHER LARGE CITY:</a:t>
            </a:r>
            <a:r>
              <a:rPr lang="fr-FR" sz="1800" dirty="0"/>
              <a:t> </a:t>
            </a:r>
            <a:r>
              <a:rPr lang="fr-FR" sz="1800" dirty="0">
                <a:solidFill>
                  <a:srgbClr val="0070C0"/>
                </a:solidFill>
              </a:rPr>
              <a:t>Johannesburg </a:t>
            </a:r>
            <a:br>
              <a:rPr lang="fr-FR" sz="1800" dirty="0"/>
            </a:br>
            <a:r>
              <a:rPr lang="fr-FR" sz="1800" u="sng" dirty="0"/>
              <a:t>POPULATION</a:t>
            </a:r>
            <a:r>
              <a:rPr lang="fr-FR" sz="1800" dirty="0"/>
              <a:t>: </a:t>
            </a:r>
            <a:r>
              <a:rPr lang="fr-FR" sz="1800" dirty="0">
                <a:solidFill>
                  <a:srgbClr val="0070C0"/>
                </a:solidFill>
              </a:rPr>
              <a:t>48,375,645</a:t>
            </a:r>
            <a:br>
              <a:rPr lang="fr-FR" sz="1800" dirty="0"/>
            </a:br>
            <a:r>
              <a:rPr lang="fr-FR" sz="1800" u="sng" dirty="0"/>
              <a:t>OFFICIAL LANGUAGES</a:t>
            </a:r>
            <a:r>
              <a:rPr lang="fr-FR" sz="1800" dirty="0"/>
              <a:t>:  </a:t>
            </a:r>
            <a:r>
              <a:rPr lang="fr-FR" sz="1800" dirty="0">
                <a:solidFill>
                  <a:srgbClr val="0070C0"/>
                </a:solidFill>
              </a:rPr>
              <a:t>11 official </a:t>
            </a:r>
            <a:r>
              <a:rPr lang="fr-FR" sz="1800" dirty="0" err="1">
                <a:solidFill>
                  <a:srgbClr val="0070C0"/>
                </a:solidFill>
              </a:rPr>
              <a:t>languages</a:t>
            </a:r>
            <a:r>
              <a:rPr lang="fr-FR" sz="1800" dirty="0">
                <a:solidFill>
                  <a:srgbClr val="0070C0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(Afrikans, English, IsiNdebele, </a:t>
            </a:r>
            <a:r>
              <a:rPr lang="fr-FR" sz="1800" dirty="0" err="1">
                <a:solidFill>
                  <a:schemeClr val="tx1"/>
                </a:solidFill>
              </a:rPr>
              <a:t>IsiXhosa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IsiZulu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Northern</a:t>
            </a:r>
            <a:r>
              <a:rPr lang="fr-FR" sz="1800" dirty="0">
                <a:solidFill>
                  <a:schemeClr val="tx1"/>
                </a:solidFill>
              </a:rPr>
              <a:t> Sotho, </a:t>
            </a:r>
            <a:r>
              <a:rPr lang="fr-FR" sz="1800" dirty="0" err="1">
                <a:solidFill>
                  <a:schemeClr val="tx1"/>
                </a:solidFill>
              </a:rPr>
              <a:t>Sesotho</a:t>
            </a:r>
            <a:r>
              <a:rPr lang="fr-FR" sz="1800" dirty="0">
                <a:solidFill>
                  <a:schemeClr val="tx1"/>
                </a:solidFill>
              </a:rPr>
              <a:t>, Setswana, SiSwati, Tshivenda, Xitsonga)</a:t>
            </a:r>
            <a:br>
              <a:rPr lang="fr-FR" sz="1800" dirty="0"/>
            </a:br>
            <a:r>
              <a:rPr lang="fr-FR" sz="1800" u="sng" dirty="0">
                <a:solidFill>
                  <a:srgbClr val="00B050"/>
                </a:solidFill>
              </a:rPr>
              <a:t>CURRENCY</a:t>
            </a:r>
            <a:r>
              <a:rPr lang="fr-FR" sz="1800" dirty="0"/>
              <a:t>: </a:t>
            </a:r>
            <a:r>
              <a:rPr lang="fr-FR" sz="1800" dirty="0">
                <a:solidFill>
                  <a:srgbClr val="0070C0"/>
                </a:solidFill>
              </a:rPr>
              <a:t>Rand</a:t>
            </a:r>
            <a:br>
              <a:rPr lang="fr-FR" sz="1800" dirty="0"/>
            </a:br>
            <a:r>
              <a:rPr lang="fr-FR" sz="1800" u="sng" dirty="0"/>
              <a:t>AREA</a:t>
            </a:r>
            <a:r>
              <a:rPr lang="fr-FR" sz="1800" dirty="0"/>
              <a:t>: </a:t>
            </a:r>
            <a:r>
              <a:rPr lang="fr-FR" sz="1800" dirty="0">
                <a:solidFill>
                  <a:srgbClr val="0070C0"/>
                </a:solidFill>
              </a:rPr>
              <a:t>470,693 square miles</a:t>
            </a:r>
            <a:r>
              <a:rPr lang="fr-FR" sz="1800" dirty="0"/>
              <a:t> (1,219,089 square </a:t>
            </a:r>
            <a:r>
              <a:rPr lang="fr-FR" sz="1800" dirty="0" err="1"/>
              <a:t>kilometers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u="sng" dirty="0"/>
              <a:t>MAJOR </a:t>
            </a:r>
            <a:r>
              <a:rPr lang="fr-FR" sz="1800" u="sng" dirty="0">
                <a:solidFill>
                  <a:srgbClr val="00B050"/>
                </a:solidFill>
              </a:rPr>
              <a:t>MOUNTAIN RANGE</a:t>
            </a:r>
            <a:r>
              <a:rPr lang="fr-FR" sz="1800" dirty="0"/>
              <a:t>: </a:t>
            </a:r>
            <a:r>
              <a:rPr lang="fr-FR" sz="1800" dirty="0">
                <a:solidFill>
                  <a:srgbClr val="0070C0"/>
                </a:solidFill>
              </a:rPr>
              <a:t>Drakensberg</a:t>
            </a:r>
            <a:br>
              <a:rPr lang="fr-FR" sz="1800" dirty="0"/>
            </a:br>
            <a:r>
              <a:rPr lang="fr-FR" sz="1800" u="sng" dirty="0"/>
              <a:t>MAJOR RIVERS</a:t>
            </a:r>
            <a:r>
              <a:rPr lang="fr-FR" sz="1800" dirty="0"/>
              <a:t>: </a:t>
            </a:r>
            <a:r>
              <a:rPr lang="fr-FR" sz="1800" dirty="0">
                <a:solidFill>
                  <a:srgbClr val="0070C0"/>
                </a:solidFill>
              </a:rPr>
              <a:t>Limpopo</a:t>
            </a:r>
            <a:r>
              <a:rPr lang="fr-FR" sz="1800" dirty="0"/>
              <a:t>, </a:t>
            </a:r>
            <a:r>
              <a:rPr lang="fr-FR" sz="1800" dirty="0">
                <a:solidFill>
                  <a:srgbClr val="0070C0"/>
                </a:solidFill>
              </a:rPr>
              <a:t>Orange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970815" y="3740728"/>
            <a:ext cx="425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South </a:t>
            </a:r>
            <a:r>
              <a:rPr lang="fr-FR" dirty="0" err="1"/>
              <a:t>African</a:t>
            </a:r>
            <a:r>
              <a:rPr lang="fr-FR" dirty="0"/>
              <a:t> Flag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426" y="4214304"/>
            <a:ext cx="4002755" cy="20107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70815" y="6329307"/>
            <a:ext cx="425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 South </a:t>
            </a:r>
            <a:r>
              <a:rPr lang="fr-FR" dirty="0" err="1"/>
              <a:t>African</a:t>
            </a:r>
            <a:r>
              <a:rPr lang="fr-FR" dirty="0"/>
              <a:t> Rand</a:t>
            </a:r>
          </a:p>
        </p:txBody>
      </p:sp>
    </p:spTree>
    <p:extLst>
      <p:ext uri="{BB962C8B-B14F-4D97-AF65-F5344CB8AC3E}">
        <p14:creationId xmlns:p14="http://schemas.microsoft.com/office/powerpoint/2010/main" val="772156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388" y="177521"/>
            <a:ext cx="4486656" cy="1141497"/>
          </a:xfrm>
        </p:spPr>
        <p:txBody>
          <a:bodyPr/>
          <a:lstStyle/>
          <a:p>
            <a:r>
              <a:rPr lang="fr-FR" dirty="0"/>
              <a:t>GEOGRAPHY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5052" y="0"/>
            <a:ext cx="6086948" cy="3194462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46529" y="1597231"/>
            <a:ext cx="5382373" cy="514795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r-FR" dirty="0"/>
              <a:t>Most of South </a:t>
            </a:r>
            <a:r>
              <a:rPr lang="fr-FR" dirty="0" err="1"/>
              <a:t>Africa's</a:t>
            </a:r>
            <a:r>
              <a:rPr lang="fr-FR" dirty="0"/>
              <a:t> </a:t>
            </a:r>
            <a:r>
              <a:rPr lang="fr-FR" dirty="0" err="1"/>
              <a:t>landscape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made up of high, flat areas </a:t>
            </a:r>
            <a:r>
              <a:rPr lang="fr-FR" dirty="0" err="1"/>
              <a:t>called</a:t>
            </a:r>
            <a:r>
              <a:rPr lang="fr-FR" dirty="0"/>
              <a:t> </a:t>
            </a:r>
            <a:r>
              <a:rPr lang="fr-FR" dirty="0" err="1">
                <a:solidFill>
                  <a:srgbClr val="0070C0"/>
                </a:solidFill>
              </a:rPr>
              <a:t>plateaus</a:t>
            </a:r>
            <a:r>
              <a:rPr lang="fr-FR" dirty="0"/>
              <a:t>. </a:t>
            </a:r>
            <a:r>
              <a:rPr lang="fr-FR" dirty="0" err="1"/>
              <a:t>These</a:t>
            </a:r>
            <a:r>
              <a:rPr lang="fr-FR" dirty="0"/>
              <a:t> lands are </a:t>
            </a:r>
            <a:r>
              <a:rPr lang="fr-FR" dirty="0" err="1"/>
              <a:t>covered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rolling</a:t>
            </a:r>
            <a:r>
              <a:rPr lang="fr-FR" dirty="0"/>
              <a:t> </a:t>
            </a:r>
            <a:r>
              <a:rPr lang="fr-FR" dirty="0" err="1">
                <a:solidFill>
                  <a:srgbClr val="92D050"/>
                </a:solidFill>
              </a:rPr>
              <a:t>grasslands</a:t>
            </a:r>
            <a:r>
              <a:rPr lang="fr-FR" dirty="0"/>
              <a:t>, and </a:t>
            </a:r>
            <a:r>
              <a:rPr lang="fr-FR" dirty="0" err="1"/>
              <a:t>tree-dotted</a:t>
            </a:r>
            <a:r>
              <a:rPr lang="fr-FR" dirty="0"/>
              <a:t> plains.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 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To the </a:t>
            </a:r>
            <a:r>
              <a:rPr lang="fr-FR" dirty="0" err="1"/>
              <a:t>east</a:t>
            </a:r>
            <a:r>
              <a:rPr lang="fr-FR" dirty="0"/>
              <a:t>, </a:t>
            </a:r>
            <a:r>
              <a:rPr lang="fr-FR" dirty="0" err="1"/>
              <a:t>south</a:t>
            </a:r>
            <a:r>
              <a:rPr lang="fr-FR" dirty="0"/>
              <a:t>, and </a:t>
            </a:r>
            <a:r>
              <a:rPr lang="fr-FR" dirty="0" err="1"/>
              <a:t>west</a:t>
            </a:r>
            <a:r>
              <a:rPr lang="fr-FR" dirty="0"/>
              <a:t> of the plateau lands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mountainous</a:t>
            </a:r>
            <a:r>
              <a:rPr lang="fr-FR" dirty="0"/>
              <a:t>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the </a:t>
            </a:r>
            <a:r>
              <a:rPr lang="fr-FR" dirty="0">
                <a:solidFill>
                  <a:srgbClr val="0070C0"/>
                </a:solidFill>
              </a:rPr>
              <a:t>Great </a:t>
            </a:r>
            <a:r>
              <a:rPr lang="fr-FR" dirty="0" err="1">
                <a:solidFill>
                  <a:srgbClr val="0070C0"/>
                </a:solidFill>
              </a:rPr>
              <a:t>Escarpment</a:t>
            </a:r>
            <a:r>
              <a:rPr lang="fr-FR" dirty="0"/>
              <a:t>. The </a:t>
            </a:r>
            <a:r>
              <a:rPr lang="fr-FR" dirty="0" err="1"/>
              <a:t>eastern</a:t>
            </a:r>
            <a:r>
              <a:rPr lang="fr-FR" dirty="0"/>
              <a:t> range, </a:t>
            </a:r>
            <a:r>
              <a:rPr lang="fr-FR" dirty="0" err="1"/>
              <a:t>called</a:t>
            </a:r>
            <a:r>
              <a:rPr lang="fr-FR" dirty="0"/>
              <a:t> the </a:t>
            </a:r>
            <a:r>
              <a:rPr lang="fr-FR" dirty="0">
                <a:solidFill>
                  <a:srgbClr val="0070C0"/>
                </a:solidFill>
              </a:rPr>
              <a:t>Drakensberg</a:t>
            </a:r>
            <a:r>
              <a:rPr lang="fr-FR" dirty="0"/>
              <a:t>, or </a:t>
            </a:r>
            <a:r>
              <a:rPr lang="fr-FR" dirty="0" err="1"/>
              <a:t>Dragon's</a:t>
            </a:r>
            <a:r>
              <a:rPr lang="fr-FR" dirty="0"/>
              <a:t> </a:t>
            </a:r>
            <a:r>
              <a:rPr lang="fr-FR" dirty="0" err="1"/>
              <a:t>Mountain</a:t>
            </a:r>
            <a:r>
              <a:rPr lang="fr-FR" dirty="0"/>
              <a:t>,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filled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jagged</a:t>
            </a:r>
            <a:r>
              <a:rPr lang="fr-FR" dirty="0"/>
              <a:t> </a:t>
            </a:r>
            <a:r>
              <a:rPr lang="fr-FR" dirty="0" err="1"/>
              <a:t>peaks</a:t>
            </a:r>
            <a:r>
              <a:rPr lang="fr-FR" dirty="0"/>
              <a:t>, </a:t>
            </a:r>
            <a:r>
              <a:rPr lang="fr-FR" dirty="0" err="1"/>
              <a:t>some</a:t>
            </a:r>
            <a:r>
              <a:rPr lang="fr-FR" dirty="0"/>
              <a:t> more </a:t>
            </a:r>
            <a:r>
              <a:rPr lang="fr-FR" dirty="0" err="1"/>
              <a:t>than</a:t>
            </a:r>
            <a:r>
              <a:rPr lang="fr-FR" dirty="0"/>
              <a:t> 11,400 </a:t>
            </a:r>
            <a:r>
              <a:rPr lang="fr-FR" dirty="0" err="1"/>
              <a:t>feet</a:t>
            </a:r>
            <a:r>
              <a:rPr lang="fr-FR" dirty="0"/>
              <a:t> (3,475 </a:t>
            </a:r>
            <a:r>
              <a:rPr lang="fr-FR" dirty="0" err="1"/>
              <a:t>meters</a:t>
            </a:r>
            <a:r>
              <a:rPr lang="fr-FR" dirty="0"/>
              <a:t>) high.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 </a:t>
            </a:r>
          </a:p>
          <a:p>
            <a:pPr algn="just">
              <a:lnSpc>
                <a:spcPct val="150000"/>
              </a:lnSpc>
            </a:pPr>
            <a:r>
              <a:rPr lang="fr-FR" dirty="0" err="1"/>
              <a:t>Interestingly</a:t>
            </a:r>
            <a:r>
              <a:rPr lang="fr-FR" dirty="0"/>
              <a:t>, South </a:t>
            </a:r>
            <a:r>
              <a:rPr lang="fr-FR" dirty="0" err="1"/>
              <a:t>Africa</a:t>
            </a:r>
            <a:r>
              <a:rPr lang="fr-FR" dirty="0"/>
              <a:t> has </a:t>
            </a:r>
            <a:r>
              <a:rPr lang="fr-FR" dirty="0" err="1"/>
              <a:t>another</a:t>
            </a:r>
            <a:r>
              <a:rPr lang="fr-FR" dirty="0"/>
              <a:t> country </a:t>
            </a:r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borders</a:t>
            </a:r>
            <a:r>
              <a:rPr lang="fr-FR" dirty="0"/>
              <a:t>. </a:t>
            </a:r>
            <a:r>
              <a:rPr lang="fr-FR" dirty="0" err="1">
                <a:solidFill>
                  <a:srgbClr val="00B050"/>
                </a:solidFill>
              </a:rPr>
              <a:t>Nestled</a:t>
            </a:r>
            <a:r>
              <a:rPr lang="fr-FR" dirty="0"/>
              <a:t> in the Drakensberg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mountainous</a:t>
            </a:r>
            <a:r>
              <a:rPr lang="fr-FR" dirty="0"/>
              <a:t> </a:t>
            </a:r>
            <a:r>
              <a:rPr lang="fr-FR" dirty="0" err="1"/>
              <a:t>kingdom</a:t>
            </a:r>
            <a:r>
              <a:rPr lang="fr-FR" dirty="0"/>
              <a:t> of </a:t>
            </a:r>
            <a:r>
              <a:rPr lang="fr-FR" dirty="0">
                <a:solidFill>
                  <a:srgbClr val="FF0000"/>
                </a:solidFill>
              </a:rPr>
              <a:t>Lesotho</a:t>
            </a:r>
            <a:r>
              <a:rPr lang="fr-FR" dirty="0"/>
              <a:t>. Much of South </a:t>
            </a:r>
            <a:r>
              <a:rPr lang="fr-FR" dirty="0" err="1"/>
              <a:t>Africa's</a:t>
            </a:r>
            <a:r>
              <a:rPr lang="fr-FR" dirty="0"/>
              <a:t> water </a:t>
            </a:r>
            <a:r>
              <a:rPr lang="fr-FR" dirty="0" err="1"/>
              <a:t>comes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snowcapped</a:t>
            </a:r>
            <a:r>
              <a:rPr lang="fr-FR" dirty="0"/>
              <a:t> </a:t>
            </a:r>
            <a:r>
              <a:rPr lang="fr-FR" dirty="0" err="1"/>
              <a:t>peaks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tiny</a:t>
            </a:r>
            <a:r>
              <a:rPr lang="fr-FR" dirty="0"/>
              <a:t>, </a:t>
            </a:r>
            <a:r>
              <a:rPr lang="fr-FR" dirty="0" err="1"/>
              <a:t>landlocked</a:t>
            </a:r>
            <a:r>
              <a:rPr lang="fr-FR" dirty="0"/>
              <a:t> nation.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052" y="3194462"/>
            <a:ext cx="6086948" cy="36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9620" y="533781"/>
            <a:ext cx="4486656" cy="1141497"/>
          </a:xfrm>
        </p:spPr>
        <p:txBody>
          <a:bodyPr/>
          <a:lstStyle/>
          <a:p>
            <a:r>
              <a:rPr lang="fr-FR" dirty="0"/>
              <a:t>NATURE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37" y="1911124"/>
            <a:ext cx="5479245" cy="44184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>
                <a:solidFill>
                  <a:srgbClr val="00B050"/>
                </a:solidFill>
              </a:rPr>
              <a:t>aardvarks</a:t>
            </a:r>
            <a:r>
              <a:rPr lang="fr-FR" dirty="0"/>
              <a:t> to </a:t>
            </a:r>
            <a:r>
              <a:rPr lang="fr-FR" dirty="0" err="1">
                <a:solidFill>
                  <a:srgbClr val="00B050"/>
                </a:solidFill>
              </a:rPr>
              <a:t>zebras</a:t>
            </a:r>
            <a:r>
              <a:rPr lang="fr-FR" dirty="0"/>
              <a:t>, South </a:t>
            </a:r>
            <a:r>
              <a:rPr lang="fr-FR" dirty="0" err="1"/>
              <a:t>Africa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full of </a:t>
            </a:r>
            <a:r>
              <a:rPr lang="fr-FR" dirty="0" err="1">
                <a:solidFill>
                  <a:srgbClr val="00B050"/>
                </a:solidFill>
              </a:rPr>
              <a:t>wildlife</a:t>
            </a:r>
            <a:r>
              <a:rPr lang="fr-FR" dirty="0"/>
              <a:t>. The country </a:t>
            </a:r>
            <a:r>
              <a:rPr lang="fr-FR" dirty="0" err="1"/>
              <a:t>takes</a:t>
            </a:r>
            <a:r>
              <a:rPr lang="fr-FR" dirty="0"/>
              <a:t> up </a:t>
            </a:r>
            <a:r>
              <a:rPr lang="fr-FR" dirty="0" err="1"/>
              <a:t>only</a:t>
            </a:r>
            <a:r>
              <a:rPr lang="fr-FR" dirty="0"/>
              <a:t> about one percent of </a:t>
            </a:r>
            <a:r>
              <a:rPr lang="fr-FR" dirty="0" err="1"/>
              <a:t>Earth's</a:t>
            </a:r>
            <a:r>
              <a:rPr lang="fr-FR" dirty="0"/>
              <a:t> land surface, but </a:t>
            </a:r>
            <a:r>
              <a:rPr lang="fr-FR" dirty="0" err="1">
                <a:solidFill>
                  <a:srgbClr val="0070C0"/>
                </a:solidFill>
              </a:rPr>
              <a:t>is</a:t>
            </a:r>
            <a:r>
              <a:rPr lang="fr-FR" dirty="0">
                <a:solidFill>
                  <a:srgbClr val="0070C0"/>
                </a:solidFill>
              </a:rPr>
              <a:t> home to </a:t>
            </a:r>
            <a:r>
              <a:rPr lang="fr-FR" dirty="0" err="1">
                <a:solidFill>
                  <a:srgbClr val="0070C0"/>
                </a:solidFill>
              </a:rPr>
              <a:t>almost</a:t>
            </a:r>
            <a:r>
              <a:rPr lang="fr-FR" dirty="0">
                <a:solidFill>
                  <a:srgbClr val="0070C0"/>
                </a:solidFill>
              </a:rPr>
              <a:t> 10 percent of the </a:t>
            </a:r>
            <a:r>
              <a:rPr lang="fr-FR" dirty="0" err="1">
                <a:solidFill>
                  <a:srgbClr val="0070C0"/>
                </a:solidFill>
              </a:rPr>
              <a:t>world's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known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bird</a:t>
            </a:r>
            <a:r>
              <a:rPr lang="fr-FR" dirty="0">
                <a:solidFill>
                  <a:srgbClr val="0070C0"/>
                </a:solidFill>
              </a:rPr>
              <a:t>, </a:t>
            </a:r>
            <a:r>
              <a:rPr lang="fr-FR" dirty="0" err="1">
                <a:solidFill>
                  <a:srgbClr val="0070C0"/>
                </a:solidFill>
              </a:rPr>
              <a:t>fish</a:t>
            </a:r>
            <a:r>
              <a:rPr lang="fr-FR" dirty="0">
                <a:solidFill>
                  <a:srgbClr val="0070C0"/>
                </a:solidFill>
              </a:rPr>
              <a:t>, and plant </a:t>
            </a:r>
            <a:r>
              <a:rPr lang="fr-FR" dirty="0" err="1">
                <a:solidFill>
                  <a:srgbClr val="0070C0"/>
                </a:solidFill>
              </a:rPr>
              <a:t>species</a:t>
            </a:r>
            <a:r>
              <a:rPr lang="fr-FR" dirty="0"/>
              <a:t> and about </a:t>
            </a:r>
            <a:r>
              <a:rPr lang="fr-FR" dirty="0">
                <a:solidFill>
                  <a:srgbClr val="0070C0"/>
                </a:solidFill>
              </a:rPr>
              <a:t>6 percent of </a:t>
            </a:r>
            <a:r>
              <a:rPr lang="fr-FR" dirty="0" err="1">
                <a:solidFill>
                  <a:srgbClr val="0070C0"/>
                </a:solidFill>
              </a:rPr>
              <a:t>its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mammal</a:t>
            </a:r>
            <a:r>
              <a:rPr lang="fr-FR" dirty="0">
                <a:solidFill>
                  <a:srgbClr val="0070C0"/>
                </a:solidFill>
              </a:rPr>
              <a:t> and </a:t>
            </a:r>
            <a:r>
              <a:rPr lang="fr-FR" dirty="0">
                <a:solidFill>
                  <a:srgbClr val="00B050"/>
                </a:solidFill>
              </a:rPr>
              <a:t>reptile </a:t>
            </a:r>
            <a:r>
              <a:rPr lang="fr-FR" dirty="0" err="1">
                <a:solidFill>
                  <a:srgbClr val="00B050"/>
                </a:solidFill>
              </a:rPr>
              <a:t>species</a:t>
            </a:r>
            <a:r>
              <a:rPr lang="fr-FR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 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The </a:t>
            </a:r>
            <a:r>
              <a:rPr lang="fr-FR" dirty="0" err="1"/>
              <a:t>seas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South </a:t>
            </a:r>
            <a:r>
              <a:rPr lang="fr-FR" dirty="0" err="1"/>
              <a:t>Africa</a:t>
            </a:r>
            <a:r>
              <a:rPr lang="fr-FR" dirty="0"/>
              <a:t> are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crowded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wildlife</a:t>
            </a:r>
            <a:r>
              <a:rPr lang="fr-FR" dirty="0"/>
              <a:t>. </a:t>
            </a:r>
            <a:r>
              <a:rPr lang="fr-FR" dirty="0">
                <a:solidFill>
                  <a:srgbClr val="0070C0"/>
                </a:solidFill>
              </a:rPr>
              <a:t>About 2,000 marine </a:t>
            </a:r>
            <a:r>
              <a:rPr lang="fr-FR" dirty="0" err="1">
                <a:solidFill>
                  <a:srgbClr val="0070C0"/>
                </a:solidFill>
              </a:rPr>
              <a:t>species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visit</a:t>
            </a:r>
            <a:r>
              <a:rPr lang="fr-FR" dirty="0">
                <a:solidFill>
                  <a:srgbClr val="0070C0"/>
                </a:solidFill>
              </a:rPr>
              <a:t> South </a:t>
            </a:r>
            <a:r>
              <a:rPr lang="fr-FR" dirty="0" err="1">
                <a:solidFill>
                  <a:srgbClr val="0070C0"/>
                </a:solidFill>
              </a:rPr>
              <a:t>African</a:t>
            </a:r>
            <a:r>
              <a:rPr lang="fr-FR" dirty="0">
                <a:solidFill>
                  <a:srgbClr val="0070C0"/>
                </a:solidFill>
              </a:rPr>
              <a:t> waters at </a:t>
            </a:r>
            <a:r>
              <a:rPr lang="fr-FR" dirty="0" err="1">
                <a:solidFill>
                  <a:srgbClr val="0070C0"/>
                </a:solidFill>
              </a:rPr>
              <a:t>some</a:t>
            </a:r>
            <a:r>
              <a:rPr lang="fr-FR" dirty="0">
                <a:solidFill>
                  <a:srgbClr val="0070C0"/>
                </a:solidFill>
              </a:rPr>
              <a:t> point </a:t>
            </a:r>
            <a:r>
              <a:rPr lang="fr-FR" dirty="0" err="1">
                <a:solidFill>
                  <a:srgbClr val="0070C0"/>
                </a:solidFill>
              </a:rPr>
              <a:t>during</a:t>
            </a:r>
            <a:r>
              <a:rPr lang="fr-FR" dirty="0">
                <a:solidFill>
                  <a:srgbClr val="0070C0"/>
                </a:solidFill>
              </a:rPr>
              <a:t> the </a:t>
            </a:r>
            <a:r>
              <a:rPr lang="fr-FR" dirty="0" err="1">
                <a:solidFill>
                  <a:srgbClr val="0070C0"/>
                </a:solidFill>
              </a:rPr>
              <a:t>year</a:t>
            </a:r>
            <a:r>
              <a:rPr lang="fr-FR" dirty="0">
                <a:solidFill>
                  <a:srgbClr val="0070C0"/>
                </a:solidFill>
              </a:rPr>
              <a:t>. </a:t>
            </a:r>
            <a:r>
              <a:rPr lang="fr-FR" dirty="0" err="1"/>
              <a:t>There's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 world-</a:t>
            </a:r>
            <a:r>
              <a:rPr lang="fr-FR" dirty="0" err="1"/>
              <a:t>famous</a:t>
            </a:r>
            <a:r>
              <a:rPr lang="fr-FR" dirty="0"/>
              <a:t> sardine </a:t>
            </a:r>
            <a:r>
              <a:rPr lang="fr-FR" dirty="0" err="1"/>
              <a:t>run</a:t>
            </a:r>
            <a:r>
              <a:rPr lang="fr-FR" dirty="0"/>
              <a:t> off the </a:t>
            </a:r>
            <a:r>
              <a:rPr lang="fr-FR" dirty="0" err="1"/>
              <a:t>east</a:t>
            </a:r>
            <a:r>
              <a:rPr lang="fr-FR" dirty="0"/>
              <a:t> </a:t>
            </a:r>
            <a:r>
              <a:rPr lang="fr-FR" dirty="0" err="1"/>
              <a:t>coast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June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draws</a:t>
            </a:r>
            <a:r>
              <a:rPr lang="fr-FR" dirty="0"/>
              <a:t> </a:t>
            </a:r>
            <a:r>
              <a:rPr lang="fr-FR" dirty="0" err="1"/>
              <a:t>thousands</a:t>
            </a:r>
            <a:r>
              <a:rPr lang="fr-FR" dirty="0"/>
              <a:t> of </a:t>
            </a:r>
            <a:r>
              <a:rPr lang="fr-FR" dirty="0" err="1"/>
              <a:t>hungry</a:t>
            </a:r>
            <a:r>
              <a:rPr lang="fr-FR" dirty="0"/>
              <a:t> </a:t>
            </a:r>
            <a:r>
              <a:rPr lang="fr-FR" dirty="0" err="1">
                <a:solidFill>
                  <a:srgbClr val="00B050"/>
                </a:solidFill>
              </a:rPr>
              <a:t>sharks</a:t>
            </a:r>
            <a:r>
              <a:rPr lang="fr-FR" dirty="0"/>
              <a:t>, </a:t>
            </a:r>
            <a:r>
              <a:rPr lang="fr-FR" dirty="0" err="1">
                <a:solidFill>
                  <a:srgbClr val="00B050"/>
                </a:solidFill>
              </a:rPr>
              <a:t>dolphins</a:t>
            </a:r>
            <a:r>
              <a:rPr lang="fr-FR" dirty="0"/>
              <a:t>, and </a:t>
            </a:r>
            <a:r>
              <a:rPr lang="fr-FR" dirty="0" err="1"/>
              <a:t>birds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319" y="0"/>
            <a:ext cx="2946801" cy="2222314"/>
          </a:xfrm>
          <a:prstGeom prst="rect">
            <a:avLst/>
          </a:prstGeom>
        </p:spPr>
      </p:pic>
      <p:sp>
        <p:nvSpPr>
          <p:cNvPr id="6" name="Espace réservé du contenu 5"/>
          <p:cNvSpPr txBox="1">
            <a:spLocks noGrp="1"/>
          </p:cNvSpPr>
          <p:nvPr>
            <p:ph idx="1"/>
          </p:nvPr>
        </p:nvSpPr>
        <p:spPr>
          <a:xfrm>
            <a:off x="6087810" y="2521288"/>
            <a:ext cx="29468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an </a:t>
            </a:r>
            <a:r>
              <a:rPr lang="fr-FR" dirty="0" err="1">
                <a:solidFill>
                  <a:srgbClr val="00B050"/>
                </a:solidFill>
              </a:rPr>
              <a:t>aardvark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8" name="Espace réservé du contenu 5"/>
          <p:cNvSpPr txBox="1">
            <a:spLocks/>
          </p:cNvSpPr>
          <p:nvPr/>
        </p:nvSpPr>
        <p:spPr>
          <a:xfrm>
            <a:off x="9140828" y="2517073"/>
            <a:ext cx="2843095" cy="3847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Tx/>
              <a:buFontTx/>
              <a:buNone/>
            </a:pPr>
            <a:r>
              <a:rPr lang="fr-FR" dirty="0"/>
              <a:t>a </a:t>
            </a:r>
            <a:r>
              <a:rPr lang="fr-FR" dirty="0">
                <a:solidFill>
                  <a:srgbClr val="00B050"/>
                </a:solidFill>
              </a:rPr>
              <a:t>springbok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18" y="3726543"/>
            <a:ext cx="2944293" cy="2210886"/>
          </a:xfrm>
          <a:prstGeom prst="rect">
            <a:avLst/>
          </a:prstGeom>
        </p:spPr>
      </p:pic>
      <p:sp>
        <p:nvSpPr>
          <p:cNvPr id="10" name="Espace réservé du contenu 5"/>
          <p:cNvSpPr txBox="1">
            <a:spLocks/>
          </p:cNvSpPr>
          <p:nvPr/>
        </p:nvSpPr>
        <p:spPr>
          <a:xfrm>
            <a:off x="6087810" y="6137187"/>
            <a:ext cx="2946801" cy="3847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Tx/>
              <a:buFontTx/>
              <a:buNone/>
            </a:pPr>
            <a:r>
              <a:rPr lang="fr-FR" dirty="0"/>
              <a:t>a </a:t>
            </a:r>
            <a:r>
              <a:rPr lang="fr-FR" dirty="0" err="1">
                <a:solidFill>
                  <a:srgbClr val="00B050"/>
                </a:solidFill>
              </a:rPr>
              <a:t>warthog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828" y="3726543"/>
            <a:ext cx="3041669" cy="2210886"/>
          </a:xfrm>
          <a:prstGeom prst="rect">
            <a:avLst/>
          </a:prstGeom>
        </p:spPr>
      </p:pic>
      <p:sp>
        <p:nvSpPr>
          <p:cNvPr id="13" name="Espace réservé du contenu 5"/>
          <p:cNvSpPr txBox="1">
            <a:spLocks/>
          </p:cNvSpPr>
          <p:nvPr/>
        </p:nvSpPr>
        <p:spPr>
          <a:xfrm>
            <a:off x="9126686" y="6134831"/>
            <a:ext cx="2946801" cy="38472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Tx/>
              <a:buFontTx/>
              <a:buNone/>
            </a:pPr>
            <a:r>
              <a:rPr lang="fr-FR" dirty="0"/>
              <a:t>a </a:t>
            </a:r>
            <a:r>
              <a:rPr lang="fr-FR" dirty="0" err="1">
                <a:solidFill>
                  <a:srgbClr val="00B050"/>
                </a:solidFill>
              </a:rPr>
              <a:t>cheetah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210D79-B80E-7640-9D51-13A49F3CB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600" y="0"/>
            <a:ext cx="2948400" cy="222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1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9620" y="379402"/>
            <a:ext cx="4486656" cy="1141497"/>
          </a:xfrm>
        </p:spPr>
        <p:txBody>
          <a:bodyPr/>
          <a:lstStyle/>
          <a:p>
            <a:r>
              <a:rPr lang="fr-FR"/>
              <a:t>PEOPLE &amp; CULTURE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7976" y="0"/>
            <a:ext cx="3547952" cy="2232561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69620" y="1958624"/>
            <a:ext cx="4486656" cy="387216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peoples </a:t>
            </a:r>
            <a:r>
              <a:rPr lang="fr-FR" dirty="0" err="1"/>
              <a:t>make</a:t>
            </a:r>
            <a:r>
              <a:rPr lang="fr-FR" dirty="0"/>
              <a:t> up South </a:t>
            </a:r>
            <a:r>
              <a:rPr lang="fr-FR" dirty="0" err="1"/>
              <a:t>Africa</a:t>
            </a:r>
            <a:r>
              <a:rPr lang="fr-FR" dirty="0"/>
              <a:t>,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language</a:t>
            </a:r>
            <a:r>
              <a:rPr lang="fr-FR" dirty="0"/>
              <a:t> and </a:t>
            </a:r>
            <a:r>
              <a:rPr lang="fr-FR" dirty="0" err="1"/>
              <a:t>history</a:t>
            </a:r>
            <a:r>
              <a:rPr lang="fr-FR" dirty="0"/>
              <a:t>. The country has </a:t>
            </a:r>
            <a:r>
              <a:rPr lang="fr-FR" dirty="0">
                <a:solidFill>
                  <a:srgbClr val="0070C0"/>
                </a:solidFill>
              </a:rPr>
              <a:t>11 official </a:t>
            </a:r>
            <a:r>
              <a:rPr lang="fr-FR" dirty="0" err="1">
                <a:solidFill>
                  <a:srgbClr val="0070C0"/>
                </a:solidFill>
              </a:rPr>
              <a:t>languages</a:t>
            </a:r>
            <a:r>
              <a:rPr lang="fr-FR" dirty="0"/>
              <a:t> and </a:t>
            </a:r>
            <a:r>
              <a:rPr lang="fr-FR" dirty="0" err="1"/>
              <a:t>many</a:t>
            </a:r>
            <a:r>
              <a:rPr lang="fr-FR" dirty="0"/>
              <a:t> more </a:t>
            </a:r>
            <a:r>
              <a:rPr lang="fr-FR" dirty="0" err="1"/>
              <a:t>unofficial</a:t>
            </a:r>
            <a:r>
              <a:rPr lang="fr-FR" dirty="0"/>
              <a:t> </a:t>
            </a:r>
            <a:r>
              <a:rPr lang="fr-FR" dirty="0" err="1"/>
              <a:t>ones</a:t>
            </a:r>
            <a:r>
              <a:rPr lang="fr-FR" dirty="0"/>
              <a:t>. This </a:t>
            </a:r>
            <a:r>
              <a:rPr lang="fr-FR" dirty="0" err="1"/>
              <a:t>colorful</a:t>
            </a:r>
            <a:r>
              <a:rPr lang="fr-FR" dirty="0"/>
              <a:t> mix of cultures </a:t>
            </a:r>
            <a:r>
              <a:rPr lang="fr-FR" dirty="0" err="1"/>
              <a:t>gives</a:t>
            </a:r>
            <a:r>
              <a:rPr lang="fr-FR" dirty="0"/>
              <a:t> South </a:t>
            </a:r>
            <a:r>
              <a:rPr lang="fr-FR" dirty="0" err="1"/>
              <a:t>Africa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nickname</a:t>
            </a:r>
            <a:r>
              <a:rPr lang="fr-FR" dirty="0"/>
              <a:t> "</a:t>
            </a:r>
            <a:r>
              <a:rPr lang="fr-FR" dirty="0" err="1">
                <a:solidFill>
                  <a:srgbClr val="0070C0"/>
                </a:solidFill>
              </a:rPr>
              <a:t>rainbow</a:t>
            </a:r>
            <a:r>
              <a:rPr lang="fr-FR" dirty="0">
                <a:solidFill>
                  <a:srgbClr val="0070C0"/>
                </a:solidFill>
              </a:rPr>
              <a:t> nation</a:t>
            </a:r>
            <a:r>
              <a:rPr lang="fr-FR" dirty="0"/>
              <a:t>."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 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South </a:t>
            </a:r>
            <a:r>
              <a:rPr lang="fr-FR" dirty="0" err="1"/>
              <a:t>Africans</a:t>
            </a:r>
            <a:r>
              <a:rPr lang="fr-FR" dirty="0"/>
              <a:t> are </a:t>
            </a:r>
            <a:r>
              <a:rPr lang="fr-FR" dirty="0" err="1"/>
              <a:t>passionate</a:t>
            </a:r>
            <a:r>
              <a:rPr lang="fr-FR" dirty="0"/>
              <a:t> about music,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song</a:t>
            </a:r>
            <a:r>
              <a:rPr lang="fr-FR" dirty="0"/>
              <a:t> and dance to express social and </a:t>
            </a:r>
            <a:r>
              <a:rPr lang="fr-FR" dirty="0" err="1"/>
              <a:t>political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. </a:t>
            </a:r>
            <a:r>
              <a:rPr lang="fr-FR" dirty="0" err="1"/>
              <a:t>They're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worldwide</a:t>
            </a:r>
            <a:r>
              <a:rPr lang="fr-FR" dirty="0"/>
              <a:t> for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in sports, </a:t>
            </a:r>
            <a:r>
              <a:rPr lang="fr-FR" dirty="0" err="1"/>
              <a:t>including</a:t>
            </a:r>
            <a:r>
              <a:rPr lang="fr-FR" dirty="0"/>
              <a:t> rugby, cricket, golf, and soccer. </a:t>
            </a:r>
            <a:r>
              <a:rPr lang="fr-FR" dirty="0">
                <a:solidFill>
                  <a:srgbClr val="0070C0"/>
                </a:solidFill>
              </a:rPr>
              <a:t>In 2010, South </a:t>
            </a:r>
            <a:r>
              <a:rPr lang="fr-FR" dirty="0" err="1">
                <a:solidFill>
                  <a:srgbClr val="0070C0"/>
                </a:solidFill>
              </a:rPr>
              <a:t>Africa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became</a:t>
            </a:r>
            <a:r>
              <a:rPr lang="fr-FR" dirty="0">
                <a:solidFill>
                  <a:srgbClr val="0070C0"/>
                </a:solidFill>
              </a:rPr>
              <a:t> the first </a:t>
            </a:r>
            <a:r>
              <a:rPr lang="fr-FR" dirty="0" err="1">
                <a:solidFill>
                  <a:srgbClr val="0070C0"/>
                </a:solidFill>
              </a:rPr>
              <a:t>African</a:t>
            </a:r>
            <a:r>
              <a:rPr lang="fr-FR" dirty="0">
                <a:solidFill>
                  <a:srgbClr val="0070C0"/>
                </a:solidFill>
              </a:rPr>
              <a:t> nation to host the World </a:t>
            </a:r>
            <a:r>
              <a:rPr lang="fr-FR" dirty="0" err="1">
                <a:solidFill>
                  <a:srgbClr val="0070C0"/>
                </a:solidFill>
              </a:rPr>
              <a:t>Cup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606" y="2771121"/>
            <a:ext cx="5917801" cy="40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7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GOVERNMENT &amp; ECONOMY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dirty="0"/>
              <a:t>South </a:t>
            </a:r>
            <a:r>
              <a:rPr lang="fr-FR" dirty="0" err="1"/>
              <a:t>Africa</a:t>
            </a:r>
            <a:r>
              <a:rPr lang="fr-FR" dirty="0"/>
              <a:t> has been </a:t>
            </a:r>
            <a:r>
              <a:rPr lang="fr-FR" dirty="0">
                <a:solidFill>
                  <a:srgbClr val="0070C0"/>
                </a:solidFill>
              </a:rPr>
              <a:t>a </a:t>
            </a:r>
            <a:r>
              <a:rPr lang="fr-FR" dirty="0" err="1">
                <a:solidFill>
                  <a:srgbClr val="0070C0"/>
                </a:solidFill>
              </a:rPr>
              <a:t>democratic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republic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since</a:t>
            </a:r>
            <a:r>
              <a:rPr lang="fr-FR" dirty="0">
                <a:solidFill>
                  <a:srgbClr val="0070C0"/>
                </a:solidFill>
              </a:rPr>
              <a:t> holding </a:t>
            </a:r>
            <a:r>
              <a:rPr lang="fr-FR" dirty="0" err="1">
                <a:solidFill>
                  <a:srgbClr val="0070C0"/>
                </a:solidFill>
              </a:rPr>
              <a:t>its</a:t>
            </a:r>
            <a:r>
              <a:rPr lang="fr-FR" dirty="0">
                <a:solidFill>
                  <a:srgbClr val="0070C0"/>
                </a:solidFill>
              </a:rPr>
              <a:t> first </a:t>
            </a:r>
            <a:r>
              <a:rPr lang="fr-FR" dirty="0" err="1">
                <a:solidFill>
                  <a:srgbClr val="0070C0"/>
                </a:solidFill>
              </a:rPr>
              <a:t>truly</a:t>
            </a:r>
            <a:r>
              <a:rPr lang="fr-FR" dirty="0">
                <a:solidFill>
                  <a:srgbClr val="0070C0"/>
                </a:solidFill>
              </a:rPr>
              <a:t> open </a:t>
            </a:r>
            <a:r>
              <a:rPr lang="fr-FR" dirty="0" err="1">
                <a:solidFill>
                  <a:srgbClr val="0070C0"/>
                </a:solidFill>
              </a:rPr>
              <a:t>election</a:t>
            </a:r>
            <a:r>
              <a:rPr lang="fr-FR" dirty="0">
                <a:solidFill>
                  <a:srgbClr val="0070C0"/>
                </a:solidFill>
              </a:rPr>
              <a:t> on April 27, 1994</a:t>
            </a:r>
            <a:r>
              <a:rPr lang="fr-FR" dirty="0"/>
              <a:t>. Natural </a:t>
            </a:r>
            <a:r>
              <a:rPr lang="fr-FR" dirty="0" err="1"/>
              <a:t>resources</a:t>
            </a:r>
            <a:r>
              <a:rPr lang="fr-FR" dirty="0"/>
              <a:t>, agriculture, </a:t>
            </a:r>
            <a:r>
              <a:rPr lang="fr-FR" dirty="0" err="1"/>
              <a:t>tourism</a:t>
            </a:r>
            <a:r>
              <a:rPr lang="fr-FR" dirty="0"/>
              <a:t>, and </a:t>
            </a:r>
            <a:r>
              <a:rPr lang="fr-FR" dirty="0" err="1"/>
              <a:t>manufacturing</a:t>
            </a:r>
            <a:r>
              <a:rPr lang="fr-FR" dirty="0"/>
              <a:t> have made South </a:t>
            </a:r>
            <a:r>
              <a:rPr lang="fr-FR" dirty="0" err="1"/>
              <a:t>Africa</a:t>
            </a:r>
            <a:r>
              <a:rPr lang="fr-FR" dirty="0"/>
              <a:t> </a:t>
            </a:r>
            <a:r>
              <a:rPr lang="fr-FR" dirty="0">
                <a:solidFill>
                  <a:srgbClr val="0070C0"/>
                </a:solidFill>
              </a:rPr>
              <a:t>the </a:t>
            </a:r>
            <a:r>
              <a:rPr lang="fr-FR" dirty="0" err="1">
                <a:solidFill>
                  <a:srgbClr val="0070C0"/>
                </a:solidFill>
              </a:rPr>
              <a:t>largest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economy</a:t>
            </a:r>
            <a:r>
              <a:rPr lang="fr-FR" dirty="0">
                <a:solidFill>
                  <a:srgbClr val="0070C0"/>
                </a:solidFill>
              </a:rPr>
              <a:t> on the continent</a:t>
            </a:r>
            <a:r>
              <a:rPr lang="fr-FR" dirty="0"/>
              <a:t>. But </a:t>
            </a:r>
            <a:r>
              <a:rPr lang="fr-FR" dirty="0" err="1"/>
              <a:t>problems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>
                <a:solidFill>
                  <a:srgbClr val="00B050"/>
                </a:solidFill>
              </a:rPr>
              <a:t>unemployment</a:t>
            </a:r>
            <a:r>
              <a:rPr lang="fr-FR" dirty="0"/>
              <a:t>, </a:t>
            </a:r>
            <a:r>
              <a:rPr lang="fr-FR" dirty="0" err="1">
                <a:solidFill>
                  <a:srgbClr val="00B050"/>
                </a:solidFill>
              </a:rPr>
              <a:t>poverty</a:t>
            </a:r>
            <a:r>
              <a:rPr lang="fr-FR" dirty="0"/>
              <a:t>, and </a:t>
            </a:r>
            <a:r>
              <a:rPr lang="fr-FR" dirty="0">
                <a:solidFill>
                  <a:srgbClr val="00B050"/>
                </a:solidFill>
              </a:rPr>
              <a:t>AIDS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huge</a:t>
            </a:r>
            <a:r>
              <a:rPr lang="fr-FR" dirty="0"/>
              <a:t> challenges for the </a:t>
            </a:r>
            <a:r>
              <a:rPr lang="fr-FR" dirty="0" err="1"/>
              <a:t>government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9448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69620" y="391277"/>
            <a:ext cx="4486656" cy="114149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president</a:t>
            </a:r>
            <a:r>
              <a:rPr lang="fr-FR" dirty="0"/>
              <a:t> of the </a:t>
            </a:r>
            <a:r>
              <a:rPr lang="fr-FR" dirty="0" err="1"/>
              <a:t>republic</a:t>
            </a:r>
            <a:r>
              <a:rPr lang="fr-FR" dirty="0"/>
              <a:t> of </a:t>
            </a:r>
            <a:r>
              <a:rPr lang="fr-FR" dirty="0" err="1"/>
              <a:t>south</a:t>
            </a:r>
            <a:r>
              <a:rPr lang="fr-FR" dirty="0"/>
              <a:t> </a:t>
            </a:r>
            <a:r>
              <a:rPr lang="fr-FR" dirty="0" err="1"/>
              <a:t>Africa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942594" y="2149433"/>
            <a:ext cx="4140708" cy="427511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r-FR" sz="1800" u="sng" dirty="0"/>
              <a:t>Name</a:t>
            </a:r>
            <a:r>
              <a:rPr lang="fr-FR" sz="1800" dirty="0"/>
              <a:t>: </a:t>
            </a:r>
            <a:r>
              <a:rPr lang="fr-FR" sz="1800" dirty="0">
                <a:solidFill>
                  <a:srgbClr val="0070C0"/>
                </a:solidFill>
              </a:rPr>
              <a:t>Cyril RAMAPHOSA </a:t>
            </a:r>
          </a:p>
          <a:p>
            <a:pPr algn="just">
              <a:lnSpc>
                <a:spcPct val="150000"/>
              </a:lnSpc>
            </a:pPr>
            <a:r>
              <a:rPr lang="en-US" sz="1800" u="sng" dirty="0"/>
              <a:t>Date of birth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0070C0"/>
                </a:solidFill>
              </a:rPr>
              <a:t>17 November 1952</a:t>
            </a:r>
            <a:endParaRPr lang="fr-FR" sz="1800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fr-FR" sz="1800" u="sng" dirty="0" err="1"/>
              <a:t>President</a:t>
            </a:r>
            <a:r>
              <a:rPr lang="fr-FR" sz="1800" dirty="0"/>
              <a:t>: </a:t>
            </a:r>
            <a:r>
              <a:rPr lang="fr-FR" sz="1800" dirty="0" err="1">
                <a:solidFill>
                  <a:srgbClr val="0070C0"/>
                </a:solidFill>
              </a:rPr>
              <a:t>since</a:t>
            </a:r>
            <a:r>
              <a:rPr lang="fr-FR" sz="1800">
                <a:solidFill>
                  <a:srgbClr val="0070C0"/>
                </a:solidFill>
              </a:rPr>
              <a:t> 15 </a:t>
            </a:r>
            <a:r>
              <a:rPr lang="fr-FR" sz="1800" dirty="0" err="1">
                <a:solidFill>
                  <a:srgbClr val="0070C0"/>
                </a:solidFill>
              </a:rPr>
              <a:t>February</a:t>
            </a:r>
            <a:r>
              <a:rPr lang="fr-FR" sz="1800" dirty="0">
                <a:solidFill>
                  <a:srgbClr val="0070C0"/>
                </a:solidFill>
              </a:rPr>
              <a:t> 2018</a:t>
            </a:r>
          </a:p>
          <a:p>
            <a:pPr algn="just">
              <a:lnSpc>
                <a:spcPct val="150000"/>
              </a:lnSpc>
            </a:pPr>
            <a:r>
              <a:rPr lang="fr-FR" sz="1800" u="sng" dirty="0" err="1"/>
              <a:t>Term</a:t>
            </a:r>
            <a:r>
              <a:rPr lang="fr-FR" sz="1800" u="sng" dirty="0"/>
              <a:t> </a:t>
            </a:r>
            <a:r>
              <a:rPr lang="fr-FR" sz="1800" u="sng" dirty="0" err="1"/>
              <a:t>length</a:t>
            </a:r>
            <a:r>
              <a:rPr lang="fr-FR" sz="1800" dirty="0"/>
              <a:t>: 5 </a:t>
            </a:r>
            <a:r>
              <a:rPr lang="fr-FR" sz="1800" dirty="0" err="1"/>
              <a:t>years</a:t>
            </a:r>
            <a:r>
              <a:rPr lang="fr-FR" sz="1800" dirty="0"/>
              <a:t> (once </a:t>
            </a:r>
            <a:r>
              <a:rPr lang="fr-FR" sz="1800" dirty="0" err="1"/>
              <a:t>renewable</a:t>
            </a:r>
            <a:r>
              <a:rPr lang="fr-FR" sz="1800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fr-FR" sz="1800" u="sng" dirty="0" err="1"/>
              <a:t>Political</a:t>
            </a:r>
            <a:r>
              <a:rPr lang="fr-FR" sz="1800" u="sng" dirty="0"/>
              <a:t> party</a:t>
            </a:r>
            <a:r>
              <a:rPr lang="fr-FR" sz="1800" dirty="0"/>
              <a:t>: </a:t>
            </a:r>
            <a:r>
              <a:rPr lang="fr-FR" sz="1800" dirty="0" err="1">
                <a:solidFill>
                  <a:srgbClr val="0070C0"/>
                </a:solidFill>
              </a:rPr>
              <a:t>African</a:t>
            </a:r>
            <a:r>
              <a:rPr lang="fr-FR" sz="1800" dirty="0">
                <a:solidFill>
                  <a:srgbClr val="0070C0"/>
                </a:solidFill>
              </a:rPr>
              <a:t> National </a:t>
            </a:r>
            <a:r>
              <a:rPr lang="fr-FR" sz="1800" dirty="0" err="1">
                <a:solidFill>
                  <a:srgbClr val="0070C0"/>
                </a:solidFill>
              </a:rPr>
              <a:t>Congress</a:t>
            </a:r>
            <a:r>
              <a:rPr lang="fr-FR" sz="1800" dirty="0"/>
              <a:t> (a centre-</a:t>
            </a:r>
            <a:r>
              <a:rPr lang="fr-FR" sz="1800" dirty="0" err="1"/>
              <a:t>left</a:t>
            </a:r>
            <a:r>
              <a:rPr lang="fr-FR" sz="1800" dirty="0"/>
              <a:t>-</a:t>
            </a:r>
            <a:r>
              <a:rPr lang="fr-FR" sz="1800" dirty="0" err="1"/>
              <a:t>winged</a:t>
            </a:r>
            <a:r>
              <a:rPr lang="fr-FR" sz="1800" dirty="0"/>
              <a:t> party)</a:t>
            </a:r>
          </a:p>
          <a:p>
            <a:pPr algn="just">
              <a:lnSpc>
                <a:spcPct val="150000"/>
              </a:lnSpc>
            </a:pPr>
            <a:r>
              <a:rPr lang="fr-FR" sz="1800" dirty="0" err="1"/>
              <a:t>Predecessor</a:t>
            </a:r>
            <a:r>
              <a:rPr lang="fr-FR" sz="1800" dirty="0"/>
              <a:t>: </a:t>
            </a:r>
            <a:r>
              <a:rPr lang="fr-FR" sz="1800" dirty="0">
                <a:solidFill>
                  <a:srgbClr val="0070C0"/>
                </a:solidFill>
              </a:rPr>
              <a:t>Jacob </a:t>
            </a:r>
            <a:r>
              <a:rPr lang="fr-FR" sz="1800" dirty="0" err="1">
                <a:solidFill>
                  <a:srgbClr val="0070C0"/>
                </a:solidFill>
              </a:rPr>
              <a:t>Zuma</a:t>
            </a:r>
            <a:r>
              <a:rPr lang="fr-FR" sz="1800" dirty="0">
                <a:solidFill>
                  <a:srgbClr val="0070C0"/>
                </a:solidFill>
              </a:rPr>
              <a:t> </a:t>
            </a:r>
            <a:r>
              <a:rPr lang="fr-FR" sz="1800" dirty="0"/>
              <a:t>(</a:t>
            </a:r>
            <a:r>
              <a:rPr lang="fr-FR" sz="1800" dirty="0" err="1"/>
              <a:t>African</a:t>
            </a:r>
            <a:r>
              <a:rPr lang="fr-FR" sz="1800" dirty="0"/>
              <a:t> National </a:t>
            </a:r>
            <a:r>
              <a:rPr lang="fr-FR" sz="1800" dirty="0" err="1"/>
              <a:t>Congress</a:t>
            </a:r>
            <a:r>
              <a:rPr lang="fr-FR" sz="1800" dirty="0"/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B14C68-E030-0546-8C5C-24835096A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0"/>
            <a:ext cx="6156960" cy="68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4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10"/>
            <a:ext cx="12192000" cy="60579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97206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207</TotalTime>
  <Words>539</Words>
  <Application>Microsoft Macintosh PowerPoint</Application>
  <PresentationFormat>Grand écran</PresentationFormat>
  <Paragraphs>49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Mangal</vt:lpstr>
      <vt:lpstr>Colis</vt:lpstr>
      <vt:lpstr>SOUTH AFRICA – FACTS TO KNOW</vt:lpstr>
      <vt:lpstr>Présentation PowerPoint</vt:lpstr>
      <vt:lpstr>FAST FACTS</vt:lpstr>
      <vt:lpstr>GEOGRAPHY</vt:lpstr>
      <vt:lpstr>NATURE</vt:lpstr>
      <vt:lpstr>PEOPLE &amp; CULTURE</vt:lpstr>
      <vt:lpstr>GOVERNMENT &amp; ECONOMY</vt:lpstr>
      <vt:lpstr>president of the republic of south Africa</vt:lpstr>
      <vt:lpstr>Présentation PowerPoint</vt:lpstr>
      <vt:lpstr>You have one minute to join the members of your house, and then 10 minutes to answer the questions of the quiz.</vt:lpstr>
      <vt:lpstr>QUIZ TIME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AFRICA – FACTS TO KNOW</dc:title>
  <dc:creator>Nicolas PHILIPPOT</dc:creator>
  <cp:lastModifiedBy>Nicolas PHILIPPOT</cp:lastModifiedBy>
  <cp:revision>20</cp:revision>
  <dcterms:created xsi:type="dcterms:W3CDTF">2018-01-03T09:39:06Z</dcterms:created>
  <dcterms:modified xsi:type="dcterms:W3CDTF">2018-03-20T05:36:17Z</dcterms:modified>
</cp:coreProperties>
</file>