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67"/>
    <p:restoredTop sz="94867"/>
  </p:normalViewPr>
  <p:slideViewPr>
    <p:cSldViewPr snapToGrid="0" snapToObjects="1">
      <p:cViewPr varScale="1">
        <p:scale>
          <a:sx n="64" d="100"/>
          <a:sy n="64" d="100"/>
        </p:scale>
        <p:origin x="16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7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9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7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14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88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4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5C6B4A9-1611-4792-9094-5F34BCA07E0B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4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9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7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4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1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4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0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4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0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E6917-CDCE-AF46-999E-E596F4114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076" y="420020"/>
            <a:ext cx="8825658" cy="2677648"/>
          </a:xfrm>
        </p:spPr>
        <p:txBody>
          <a:bodyPr/>
          <a:lstStyle/>
          <a:p>
            <a:r>
              <a:rPr lang="en-GB" dirty="0" err="1"/>
              <a:t>Présentation</a:t>
            </a:r>
            <a:r>
              <a:rPr lang="en-GB" dirty="0"/>
              <a:t> de </a:t>
            </a:r>
            <a:r>
              <a:rPr lang="en-GB" dirty="0" err="1"/>
              <a:t>l’ETLV</a:t>
            </a:r>
            <a:endParaRPr lang="en-GB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039573-63C4-1545-BB49-E8B71CF78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0851" y="6122504"/>
            <a:ext cx="3519766" cy="26392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DIAPORAMA </a:t>
            </a:r>
            <a:r>
              <a:rPr lang="en-GB" dirty="0" err="1"/>
              <a:t>Réalisé</a:t>
            </a:r>
            <a:r>
              <a:rPr lang="en-GB" dirty="0"/>
              <a:t> par M. PHILIPPOT</a:t>
            </a:r>
          </a:p>
        </p:txBody>
      </p:sp>
    </p:spTree>
    <p:extLst>
      <p:ext uri="{BB962C8B-B14F-4D97-AF65-F5344CB8AC3E}">
        <p14:creationId xmlns:p14="http://schemas.microsoft.com/office/powerpoint/2010/main" val="74492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3D1F9C-5E19-904C-BFBE-EA80C846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378" y="1037464"/>
            <a:ext cx="2317898" cy="706964"/>
          </a:xfrm>
        </p:spPr>
        <p:txBody>
          <a:bodyPr/>
          <a:lstStyle/>
          <a:p>
            <a:r>
              <a:rPr lang="en-GB" dirty="0"/>
              <a:t>EXEMPLE:</a:t>
            </a:r>
          </a:p>
        </p:txBody>
      </p:sp>
      <p:sp>
        <p:nvSpPr>
          <p:cNvPr id="7" name="Cadre 6">
            <a:extLst>
              <a:ext uri="{FF2B5EF4-FFF2-40B4-BE49-F238E27FC236}">
                <a16:creationId xmlns:a16="http://schemas.microsoft.com/office/drawing/2014/main" id="{5F5B0A96-2A03-4A43-A325-2FE3EF241D3D}"/>
              </a:ext>
            </a:extLst>
          </p:cNvPr>
          <p:cNvSpPr/>
          <p:nvPr/>
        </p:nvSpPr>
        <p:spPr>
          <a:xfrm>
            <a:off x="3923414" y="3854764"/>
            <a:ext cx="4273826" cy="124239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MENTAL HEALTH ISSUES</a:t>
            </a:r>
          </a:p>
        </p:txBody>
      </p:sp>
      <p:sp>
        <p:nvSpPr>
          <p:cNvPr id="8" name="Flèche à angle droit 7">
            <a:extLst>
              <a:ext uri="{FF2B5EF4-FFF2-40B4-BE49-F238E27FC236}">
                <a16:creationId xmlns:a16="http://schemas.microsoft.com/office/drawing/2014/main" id="{EF87DA18-3AC9-444B-BC26-AA14BBC98179}"/>
              </a:ext>
            </a:extLst>
          </p:cNvPr>
          <p:cNvSpPr/>
          <p:nvPr/>
        </p:nvSpPr>
        <p:spPr>
          <a:xfrm>
            <a:off x="8197240" y="3540294"/>
            <a:ext cx="2095076" cy="712729"/>
          </a:xfrm>
          <a:prstGeom prst="bentUpArrow">
            <a:avLst>
              <a:gd name="adj1" fmla="val 9660"/>
              <a:gd name="adj2" fmla="val 25000"/>
              <a:gd name="adj3" fmla="val 23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4B987BF7-A71A-3A4E-AFD7-FE6B0855925C}"/>
              </a:ext>
            </a:extLst>
          </p:cNvPr>
          <p:cNvSpPr/>
          <p:nvPr/>
        </p:nvSpPr>
        <p:spPr>
          <a:xfrm>
            <a:off x="8601277" y="2647159"/>
            <a:ext cx="2881887" cy="89313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CONTEXT?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D6229DFD-1D5C-2949-8585-E48BF5A038DA}"/>
              </a:ext>
            </a:extLst>
          </p:cNvPr>
          <p:cNvSpPr/>
          <p:nvPr/>
        </p:nvSpPr>
        <p:spPr>
          <a:xfrm>
            <a:off x="139300" y="5453520"/>
            <a:ext cx="5155713" cy="88602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EVOLUTION OF THE ISSUE?</a:t>
            </a:r>
          </a:p>
        </p:txBody>
      </p:sp>
      <p:sp>
        <p:nvSpPr>
          <p:cNvPr id="14" name="Flèche à angle droit 13">
            <a:extLst>
              <a:ext uri="{FF2B5EF4-FFF2-40B4-BE49-F238E27FC236}">
                <a16:creationId xmlns:a16="http://schemas.microsoft.com/office/drawing/2014/main" id="{255FD8F2-4F45-7843-8629-D65A33A6578D}"/>
              </a:ext>
            </a:extLst>
          </p:cNvPr>
          <p:cNvSpPr/>
          <p:nvPr/>
        </p:nvSpPr>
        <p:spPr>
          <a:xfrm rot="10800000">
            <a:off x="2424222" y="4740789"/>
            <a:ext cx="1499191" cy="712729"/>
          </a:xfrm>
          <a:prstGeom prst="bentUpArrow">
            <a:avLst>
              <a:gd name="adj1" fmla="val 9660"/>
              <a:gd name="adj2" fmla="val 25000"/>
              <a:gd name="adj3" fmla="val 23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èche à angle droit 15">
            <a:extLst>
              <a:ext uri="{FF2B5EF4-FFF2-40B4-BE49-F238E27FC236}">
                <a16:creationId xmlns:a16="http://schemas.microsoft.com/office/drawing/2014/main" id="{E9A44372-317E-824B-ACFC-2DDA9829D8D6}"/>
              </a:ext>
            </a:extLst>
          </p:cNvPr>
          <p:cNvSpPr/>
          <p:nvPr/>
        </p:nvSpPr>
        <p:spPr>
          <a:xfrm flipV="1">
            <a:off x="8197240" y="4832323"/>
            <a:ext cx="2095076" cy="818307"/>
          </a:xfrm>
          <a:prstGeom prst="bentUpArrow">
            <a:avLst>
              <a:gd name="adj1" fmla="val 9660"/>
              <a:gd name="adj2" fmla="val 25000"/>
              <a:gd name="adj3" fmla="val 23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9D257641-F4B1-AA42-95D1-B034CE43CFC5}"/>
              </a:ext>
            </a:extLst>
          </p:cNvPr>
          <p:cNvSpPr/>
          <p:nvPr/>
        </p:nvSpPr>
        <p:spPr>
          <a:xfrm>
            <a:off x="7783033" y="5650630"/>
            <a:ext cx="4408967" cy="71272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IMPACT ON SOCIETY?</a:t>
            </a:r>
          </a:p>
        </p:txBody>
      </p:sp>
      <p:sp>
        <p:nvSpPr>
          <p:cNvPr id="18" name="Flèche à angle droit 17">
            <a:extLst>
              <a:ext uri="{FF2B5EF4-FFF2-40B4-BE49-F238E27FC236}">
                <a16:creationId xmlns:a16="http://schemas.microsoft.com/office/drawing/2014/main" id="{680BC995-3438-F943-9DA7-EABA858E994C}"/>
              </a:ext>
            </a:extLst>
          </p:cNvPr>
          <p:cNvSpPr/>
          <p:nvPr/>
        </p:nvSpPr>
        <p:spPr>
          <a:xfrm rot="10800000" flipV="1">
            <a:off x="1828336" y="3336310"/>
            <a:ext cx="2095077" cy="771322"/>
          </a:xfrm>
          <a:prstGeom prst="bentUpArrow">
            <a:avLst>
              <a:gd name="adj1" fmla="val 9660"/>
              <a:gd name="adj2" fmla="val 25000"/>
              <a:gd name="adj3" fmla="val 214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dre 18">
            <a:extLst>
              <a:ext uri="{FF2B5EF4-FFF2-40B4-BE49-F238E27FC236}">
                <a16:creationId xmlns:a16="http://schemas.microsoft.com/office/drawing/2014/main" id="{509D2F14-79E6-3147-AD69-712988855F23}"/>
              </a:ext>
            </a:extLst>
          </p:cNvPr>
          <p:cNvSpPr/>
          <p:nvPr/>
        </p:nvSpPr>
        <p:spPr>
          <a:xfrm>
            <a:off x="480006" y="2649642"/>
            <a:ext cx="3037367" cy="68915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TYPE OF ISSUE?</a:t>
            </a:r>
          </a:p>
        </p:txBody>
      </p:sp>
    </p:spTree>
    <p:extLst>
      <p:ext uri="{BB962C8B-B14F-4D97-AF65-F5344CB8AC3E}">
        <p14:creationId xmlns:p14="http://schemas.microsoft.com/office/powerpoint/2010/main" val="2533952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3D1F9C-5E19-904C-BFBE-EA80C846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EXEMPLE: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B406CE3-37C9-BB48-90F4-9D783E063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009" y="3351913"/>
            <a:ext cx="11405455" cy="3346599"/>
          </a:xfrm>
        </p:spPr>
        <p:txBody>
          <a:bodyPr>
            <a:noAutofit/>
          </a:bodyPr>
          <a:lstStyle/>
          <a:p>
            <a:r>
              <a:rPr lang="en-GB" sz="2800" b="1" dirty="0"/>
              <a:t>How does the British society deal with the increase in mental health issues?</a:t>
            </a:r>
          </a:p>
          <a:p>
            <a:endParaRPr lang="en-GB" sz="2800" b="1" dirty="0"/>
          </a:p>
          <a:p>
            <a:pPr marL="285750" indent="-285750">
              <a:buFont typeface="Wingdings" pitchFamily="2" charset="2"/>
              <a:buChar char="à"/>
            </a:pPr>
            <a:r>
              <a:rPr lang="en-GB" sz="2800" b="1" dirty="0">
                <a:sym typeface="Wingdings" pitchFamily="2" charset="2"/>
              </a:rPr>
              <a:t>Policies, public health and social action measures</a:t>
            </a:r>
          </a:p>
          <a:p>
            <a:pPr marL="285750" indent="-285750">
              <a:buFont typeface="Wingdings" pitchFamily="2" charset="2"/>
              <a:buChar char="à"/>
            </a:pPr>
            <a:endParaRPr lang="en-GB" sz="2800" b="1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2800" b="1" dirty="0">
                <a:sym typeface="Wingdings" pitchFamily="2" charset="2"/>
              </a:rPr>
              <a:t>Diversity and inclusion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2476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3D1F9C-5E19-904C-BFBE-EA80C846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EXEMPLE: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B406CE3-37C9-BB48-90F4-9D783E063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009" y="3351913"/>
            <a:ext cx="11405455" cy="334659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/>
              <a:t>Health issue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/>
              <a:t>A factor of inequality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/>
              <a:t>Putting mental health issues under the spotlight</a:t>
            </a:r>
          </a:p>
        </p:txBody>
      </p:sp>
    </p:spTree>
    <p:extLst>
      <p:ext uri="{BB962C8B-B14F-4D97-AF65-F5344CB8AC3E}">
        <p14:creationId xmlns:p14="http://schemas.microsoft.com/office/powerpoint/2010/main" val="81979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1EBA50-4A5D-B24F-870A-05AA0903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530" y="1016198"/>
            <a:ext cx="2998381" cy="706964"/>
          </a:xfrm>
        </p:spPr>
        <p:txBody>
          <a:bodyPr/>
          <a:lstStyle/>
          <a:p>
            <a:r>
              <a:rPr lang="en-GB" dirty="0" err="1"/>
              <a:t>L’interaction</a:t>
            </a:r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E051479-98F3-E448-81F8-CFF81765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10349474" cy="4052481"/>
          </a:xfrm>
        </p:spPr>
        <p:txBody>
          <a:bodyPr>
            <a:noAutofit/>
          </a:bodyPr>
          <a:lstStyle/>
          <a:p>
            <a:r>
              <a:rPr lang="en-GB" sz="2400" dirty="0" err="1"/>
              <a:t>Lors</a:t>
            </a:r>
            <a:r>
              <a:rPr lang="en-GB" sz="2400" dirty="0"/>
              <a:t> de </a:t>
            </a:r>
            <a:r>
              <a:rPr lang="en-GB" sz="2400" dirty="0" err="1"/>
              <a:t>l’entretien</a:t>
            </a:r>
            <a:r>
              <a:rPr lang="en-GB" sz="2400" dirty="0"/>
              <a:t>, le jury </a:t>
            </a:r>
            <a:r>
              <a:rPr lang="en-GB" sz="2400" dirty="0" err="1"/>
              <a:t>pourra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00B050"/>
                </a:solidFill>
              </a:rPr>
              <a:t>poser des questions </a:t>
            </a:r>
            <a:r>
              <a:rPr lang="en-GB" sz="2400" dirty="0"/>
              <a:t>pour </a:t>
            </a:r>
            <a:r>
              <a:rPr lang="en-GB" sz="2400" dirty="0" err="1"/>
              <a:t>préciser</a:t>
            </a:r>
            <a:r>
              <a:rPr lang="en-GB" sz="2400" dirty="0"/>
              <a:t> </a:t>
            </a:r>
            <a:r>
              <a:rPr lang="en-GB" sz="2400" dirty="0" err="1"/>
              <a:t>ce</a:t>
            </a:r>
            <a:r>
              <a:rPr lang="en-GB" sz="2400" dirty="0"/>
              <a:t> qui a </a:t>
            </a:r>
            <a:r>
              <a:rPr lang="en-GB" sz="2400" dirty="0" err="1"/>
              <a:t>été</a:t>
            </a:r>
            <a:r>
              <a:rPr lang="en-GB" sz="2400" dirty="0"/>
              <a:t> </a:t>
            </a:r>
            <a:r>
              <a:rPr lang="en-GB" sz="2400" dirty="0" err="1"/>
              <a:t>dit</a:t>
            </a:r>
            <a:r>
              <a:rPr lang="en-GB" sz="2400" dirty="0"/>
              <a:t> </a:t>
            </a:r>
            <a:r>
              <a:rPr lang="en-GB" sz="2400" dirty="0" err="1"/>
              <a:t>ou</a:t>
            </a:r>
            <a:r>
              <a:rPr lang="en-GB" sz="2400" dirty="0"/>
              <a:t> </a:t>
            </a:r>
            <a:r>
              <a:rPr lang="en-GB" sz="2400" dirty="0" err="1"/>
              <a:t>corriger</a:t>
            </a:r>
            <a:r>
              <a:rPr lang="en-GB" sz="2400" dirty="0"/>
              <a:t> </a:t>
            </a:r>
            <a:r>
              <a:rPr lang="en-GB" sz="2400" dirty="0" err="1"/>
              <a:t>certains</a:t>
            </a:r>
            <a:r>
              <a:rPr lang="en-GB" sz="2400" dirty="0"/>
              <a:t> points.</a:t>
            </a:r>
          </a:p>
          <a:p>
            <a:r>
              <a:rPr lang="en-GB" sz="2400" dirty="0"/>
              <a:t>Les questions </a:t>
            </a:r>
            <a:r>
              <a:rPr lang="en-GB" sz="2400" dirty="0" err="1"/>
              <a:t>peuvent</a:t>
            </a:r>
            <a:r>
              <a:rPr lang="en-GB" sz="2400" dirty="0"/>
              <a:t> </a:t>
            </a:r>
            <a:r>
              <a:rPr lang="en-GB" sz="2400" dirty="0" err="1"/>
              <a:t>également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aborder</a:t>
            </a:r>
            <a:r>
              <a:rPr lang="en-GB" sz="2400" b="1" dirty="0">
                <a:solidFill>
                  <a:srgbClr val="00B050"/>
                </a:solidFill>
              </a:rPr>
              <a:t> des aspects non </a:t>
            </a:r>
            <a:r>
              <a:rPr lang="en-GB" sz="2400" b="1" dirty="0" err="1">
                <a:solidFill>
                  <a:srgbClr val="00B050"/>
                </a:solidFill>
              </a:rPr>
              <a:t>mentionnés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dirty="0" err="1"/>
              <a:t>dans</a:t>
            </a:r>
            <a:r>
              <a:rPr lang="en-GB" sz="2400" dirty="0"/>
              <a:t> la presentation.</a:t>
            </a:r>
          </a:p>
          <a:p>
            <a:r>
              <a:rPr lang="en-GB" sz="2400" dirty="0"/>
              <a:t>Il </a:t>
            </a:r>
            <a:r>
              <a:rPr lang="en-GB" sz="2400" dirty="0" err="1"/>
              <a:t>faudra</a:t>
            </a:r>
            <a:r>
              <a:rPr lang="en-GB" sz="2400" dirty="0"/>
              <a:t> </a:t>
            </a:r>
            <a:r>
              <a:rPr lang="en-GB" sz="2400" dirty="0" err="1"/>
              <a:t>donc</a:t>
            </a:r>
            <a:r>
              <a:rPr lang="en-GB" sz="2400" dirty="0"/>
              <a:t> essayer </a:t>
            </a:r>
            <a:r>
              <a:rPr lang="en-GB" sz="2400" dirty="0" err="1"/>
              <a:t>d’</a:t>
            </a:r>
            <a:r>
              <a:rPr lang="en-GB" sz="2400" b="1" dirty="0" err="1">
                <a:solidFill>
                  <a:srgbClr val="00B050"/>
                </a:solidFill>
              </a:rPr>
              <a:t>anticiper</a:t>
            </a:r>
            <a:r>
              <a:rPr lang="en-GB" sz="2400" dirty="0"/>
              <a:t> les questions du jury, par </a:t>
            </a:r>
            <a:r>
              <a:rPr lang="en-GB" sz="2400" dirty="0" err="1"/>
              <a:t>exemple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réfléchissant</a:t>
            </a:r>
            <a:r>
              <a:rPr lang="en-GB" sz="2400" dirty="0"/>
              <a:t> </a:t>
            </a:r>
            <a:r>
              <a:rPr lang="en-GB" sz="2400" dirty="0" err="1"/>
              <a:t>à</a:t>
            </a:r>
            <a:r>
              <a:rPr lang="en-GB" sz="2400" dirty="0"/>
              <a:t> </a:t>
            </a:r>
            <a:r>
              <a:rPr lang="en-GB" sz="2400" dirty="0" err="1"/>
              <a:t>d’autres</a:t>
            </a:r>
            <a:r>
              <a:rPr lang="en-GB" sz="2400" dirty="0"/>
              <a:t> </a:t>
            </a:r>
            <a:r>
              <a:rPr lang="en-GB" sz="2400" dirty="0" err="1"/>
              <a:t>exemples</a:t>
            </a:r>
            <a:r>
              <a:rPr lang="en-GB" sz="2400" dirty="0"/>
              <a:t> de </a:t>
            </a:r>
            <a:r>
              <a:rPr lang="en-GB" sz="2400"/>
              <a:t>fait social.</a:t>
            </a:r>
            <a:endParaRPr lang="en-GB" sz="2400" dirty="0"/>
          </a:p>
          <a:p>
            <a:pPr lvl="2"/>
            <a:endParaRPr lang="en-GB" sz="2000" dirty="0"/>
          </a:p>
          <a:p>
            <a:pPr lvl="2"/>
            <a:r>
              <a:rPr lang="en-GB" sz="2000" b="1" dirty="0">
                <a:solidFill>
                  <a:srgbClr val="FF0000"/>
                </a:solidFill>
              </a:rPr>
              <a:t>NE PAS PARLER FRANCAIS !</a:t>
            </a:r>
          </a:p>
          <a:p>
            <a:pPr lvl="2"/>
            <a:r>
              <a:rPr lang="en-GB" sz="2000" b="1" dirty="0">
                <a:solidFill>
                  <a:srgbClr val="FF0000"/>
                </a:solidFill>
              </a:rPr>
              <a:t>NE PAS RESTER MUET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243CD-0C93-CD42-B130-5C262A3F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8693"/>
            <a:ext cx="1658531" cy="18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4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68703D3-6271-DB4B-B717-325C3D561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4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5407FB-0FEA-E949-A8B1-C5FC4683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98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4E3316-71D9-7246-A47B-79043DEAC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5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F9B4B3B-075D-C94F-8E2F-CA7D316F4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33" y="864782"/>
            <a:ext cx="2339164" cy="79389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Sommaire</a:t>
            </a:r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9061891-CBED-6A44-9983-C0D33330B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Qu’est-ce</a:t>
            </a:r>
            <a:r>
              <a:rPr lang="en-GB" dirty="0"/>
              <a:t> que </a:t>
            </a:r>
            <a:r>
              <a:rPr lang="en-GB" dirty="0" err="1"/>
              <a:t>l’ETLV</a:t>
            </a:r>
            <a:r>
              <a:rPr lang="en-GB" dirty="0"/>
              <a:t>? </a:t>
            </a:r>
          </a:p>
          <a:p>
            <a:r>
              <a:rPr lang="en-GB" dirty="0" err="1"/>
              <a:t>L’évaluation</a:t>
            </a:r>
            <a:r>
              <a:rPr lang="en-GB" dirty="0"/>
              <a:t> finale</a:t>
            </a:r>
          </a:p>
          <a:p>
            <a:pPr lvl="1"/>
            <a:r>
              <a:rPr lang="en-GB" dirty="0"/>
              <a:t>Support de la presentation</a:t>
            </a:r>
          </a:p>
          <a:p>
            <a:pPr lvl="1"/>
            <a:r>
              <a:rPr lang="en-GB" dirty="0"/>
              <a:t>Les impairs </a:t>
            </a:r>
            <a:r>
              <a:rPr lang="en-GB" dirty="0" err="1"/>
              <a:t>à</a:t>
            </a:r>
            <a:r>
              <a:rPr lang="en-GB" dirty="0"/>
              <a:t> ne pas </a:t>
            </a:r>
            <a:r>
              <a:rPr lang="en-GB" dirty="0" err="1"/>
              <a:t>commettre</a:t>
            </a:r>
            <a:r>
              <a:rPr lang="en-GB" dirty="0"/>
              <a:t> pour </a:t>
            </a:r>
            <a:r>
              <a:rPr lang="en-GB" dirty="0" err="1"/>
              <a:t>l’épreuve</a:t>
            </a:r>
            <a:r>
              <a:rPr lang="en-GB" dirty="0"/>
              <a:t> </a:t>
            </a:r>
            <a:r>
              <a:rPr lang="en-GB" dirty="0" err="1"/>
              <a:t>orale</a:t>
            </a:r>
            <a:endParaRPr lang="en-GB" dirty="0"/>
          </a:p>
          <a:p>
            <a:pPr lvl="1"/>
            <a:r>
              <a:rPr lang="en-GB" dirty="0" err="1"/>
              <a:t>Présentation</a:t>
            </a:r>
            <a:r>
              <a:rPr lang="en-GB" dirty="0"/>
              <a:t> – </a:t>
            </a:r>
            <a:r>
              <a:rPr lang="en-GB" dirty="0" err="1"/>
              <a:t>contenu</a:t>
            </a:r>
            <a:r>
              <a:rPr lang="en-GB" dirty="0"/>
              <a:t> (avec </a:t>
            </a:r>
            <a:r>
              <a:rPr lang="en-GB" dirty="0" err="1"/>
              <a:t>exemple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L’interaction</a:t>
            </a:r>
            <a:r>
              <a:rPr lang="en-GB" dirty="0"/>
              <a:t> </a:t>
            </a:r>
            <a:r>
              <a:rPr lang="en-GB" dirty="0" err="1"/>
              <a:t>lors</a:t>
            </a:r>
            <a:r>
              <a:rPr lang="en-GB" dirty="0"/>
              <a:t> de </a:t>
            </a:r>
            <a:r>
              <a:rPr lang="en-GB" dirty="0" err="1"/>
              <a:t>l’épreuve</a:t>
            </a:r>
            <a:endParaRPr lang="en-GB" dirty="0"/>
          </a:p>
          <a:p>
            <a:pPr lvl="1"/>
            <a:r>
              <a:rPr lang="en-GB" dirty="0"/>
              <a:t>Grille pour </a:t>
            </a:r>
            <a:r>
              <a:rPr lang="en-GB" dirty="0" err="1"/>
              <a:t>l’évaluation</a:t>
            </a:r>
            <a:r>
              <a:rPr lang="en-GB" dirty="0"/>
              <a:t> de </a:t>
            </a:r>
            <a:r>
              <a:rPr lang="en-GB" dirty="0" err="1"/>
              <a:t>l’expression</a:t>
            </a:r>
            <a:r>
              <a:rPr lang="en-GB" dirty="0"/>
              <a:t> </a:t>
            </a:r>
            <a:r>
              <a:rPr lang="en-GB" dirty="0" err="1"/>
              <a:t>orale</a:t>
            </a:r>
            <a:endParaRPr lang="en-GB" dirty="0"/>
          </a:p>
          <a:p>
            <a:r>
              <a:rPr lang="en-GB" dirty="0"/>
              <a:t>Les </a:t>
            </a:r>
            <a:r>
              <a:rPr lang="en-GB" dirty="0" err="1"/>
              <a:t>épreuves</a:t>
            </a:r>
            <a:r>
              <a:rPr lang="en-GB" dirty="0"/>
              <a:t> du nouveau bac </a:t>
            </a:r>
            <a:r>
              <a:rPr lang="en-GB" dirty="0" err="1"/>
              <a:t>technologique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95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0DA69-3EBD-904B-9FEE-1AB5A4FB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670" y="643577"/>
            <a:ext cx="8596668" cy="772633"/>
          </a:xfrm>
        </p:spPr>
        <p:txBody>
          <a:bodyPr/>
          <a:lstStyle/>
          <a:p>
            <a:pPr algn="ctr"/>
            <a:r>
              <a:rPr lang="en-GB" dirty="0" err="1"/>
              <a:t>Qu’est-ce</a:t>
            </a:r>
            <a:r>
              <a:rPr lang="en-GB" dirty="0"/>
              <a:t> que </a:t>
            </a:r>
            <a:r>
              <a:rPr lang="en-GB" dirty="0" err="1"/>
              <a:t>l’ETLV</a:t>
            </a:r>
            <a:r>
              <a:rPr lang="en-GB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206B7E-0894-9149-919C-78C3DA058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7" y="2466752"/>
            <a:ext cx="11589487" cy="4391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 err="1"/>
              <a:t>L’Enseignement</a:t>
            </a:r>
            <a:r>
              <a:rPr lang="en-GB" sz="2000" b="1" dirty="0"/>
              <a:t> </a:t>
            </a:r>
            <a:r>
              <a:rPr lang="en-GB" sz="2000" b="1" dirty="0" err="1"/>
              <a:t>Technologique</a:t>
            </a:r>
            <a:r>
              <a:rPr lang="en-GB" sz="2000" b="1" dirty="0"/>
              <a:t> </a:t>
            </a:r>
            <a:r>
              <a:rPr lang="en-GB" sz="2000" b="1" dirty="0" err="1"/>
              <a:t>en</a:t>
            </a:r>
            <a:r>
              <a:rPr lang="en-GB" sz="2000" b="1" dirty="0"/>
              <a:t> Langue </a:t>
            </a:r>
            <a:r>
              <a:rPr lang="en-GB" sz="2000" b="1" dirty="0" err="1"/>
              <a:t>Vivante</a:t>
            </a:r>
            <a:r>
              <a:rPr lang="en-GB" sz="2000" b="1" dirty="0"/>
              <a:t> </a:t>
            </a:r>
            <a:r>
              <a:rPr lang="en-GB" sz="2000" b="1" dirty="0" err="1"/>
              <a:t>est</a:t>
            </a:r>
            <a:r>
              <a:rPr lang="en-GB" sz="2000" b="1" dirty="0"/>
              <a:t> un </a:t>
            </a:r>
            <a:r>
              <a:rPr lang="en-GB" sz="2000" b="1" dirty="0" err="1"/>
              <a:t>enseignement</a:t>
            </a:r>
            <a:r>
              <a:rPr lang="en-GB" sz="2000" b="1" dirty="0"/>
              <a:t> </a:t>
            </a:r>
            <a:r>
              <a:rPr lang="en-GB" sz="2000" b="1" dirty="0" err="1"/>
              <a:t>obligatoire</a:t>
            </a:r>
            <a:r>
              <a:rPr lang="en-GB" sz="2000" b="1" dirty="0"/>
              <a:t> </a:t>
            </a:r>
            <a:r>
              <a:rPr lang="en-GB" sz="2000" b="1" dirty="0" err="1"/>
              <a:t>en</a:t>
            </a:r>
            <a:r>
              <a:rPr lang="en-GB" sz="2000" b="1" dirty="0"/>
              <a:t> </a:t>
            </a:r>
            <a:r>
              <a:rPr lang="en-GB" sz="2000" b="1" dirty="0" err="1"/>
              <a:t>anglais</a:t>
            </a:r>
            <a:r>
              <a:rPr lang="en-GB" sz="2000" b="1" dirty="0"/>
              <a:t> qui </a:t>
            </a:r>
            <a:r>
              <a:rPr lang="en-GB" sz="2000" b="1" dirty="0" err="1"/>
              <a:t>vise</a:t>
            </a:r>
            <a:r>
              <a:rPr lang="en-GB" sz="2000" b="1" dirty="0"/>
              <a:t> </a:t>
            </a:r>
            <a:r>
              <a:rPr lang="en-GB" sz="2000" b="1" dirty="0" err="1"/>
              <a:t>à</a:t>
            </a:r>
            <a:r>
              <a:rPr lang="en-GB" sz="2000" b="1" dirty="0"/>
              <a:t>:</a:t>
            </a:r>
          </a:p>
          <a:p>
            <a:pPr marL="0" indent="0">
              <a:buNone/>
            </a:pPr>
            <a:endParaRPr lang="en-GB" sz="2000" b="1" dirty="0"/>
          </a:p>
          <a:p>
            <a:pPr>
              <a:buFontTx/>
              <a:buChar char="-"/>
            </a:pPr>
            <a:r>
              <a:rPr lang="en-GB" sz="2000" b="1" dirty="0" err="1"/>
              <a:t>Favoriser</a:t>
            </a:r>
            <a:r>
              <a:rPr lang="en-GB" sz="2000" b="1" dirty="0"/>
              <a:t> </a:t>
            </a:r>
            <a:r>
              <a:rPr lang="en-GB" sz="2000" b="1" dirty="0" err="1"/>
              <a:t>l’apprentissage</a:t>
            </a:r>
            <a:r>
              <a:rPr lang="en-GB" sz="2000" b="1" dirty="0"/>
              <a:t> </a:t>
            </a:r>
            <a:r>
              <a:rPr lang="en-GB" sz="2000" b="1" dirty="0" err="1"/>
              <a:t>d’une</a:t>
            </a:r>
            <a:r>
              <a:rPr lang="en-GB" sz="2000" b="1" dirty="0"/>
              <a:t> langue et donner du </a:t>
            </a:r>
            <a:r>
              <a:rPr lang="en-GB" sz="2000" b="1" dirty="0" err="1"/>
              <a:t>sens</a:t>
            </a:r>
            <a:r>
              <a:rPr lang="en-GB" sz="2000" b="1" dirty="0"/>
              <a:t> aux </a:t>
            </a:r>
            <a:r>
              <a:rPr lang="en-GB" sz="2000" b="1" dirty="0" err="1"/>
              <a:t>enseignements</a:t>
            </a:r>
            <a:r>
              <a:rPr lang="en-GB" sz="2000" b="1" dirty="0"/>
              <a:t> </a:t>
            </a:r>
            <a:r>
              <a:rPr lang="en-GB" sz="2000" b="1" dirty="0" err="1"/>
              <a:t>en</a:t>
            </a:r>
            <a:r>
              <a:rPr lang="en-GB" sz="2000" b="1" dirty="0"/>
              <a:t> </a:t>
            </a:r>
            <a:r>
              <a:rPr lang="en-GB" sz="2000" b="1" dirty="0" err="1"/>
              <a:t>mettant</a:t>
            </a:r>
            <a:r>
              <a:rPr lang="en-GB" sz="2000" b="1" dirty="0"/>
              <a:t> </a:t>
            </a:r>
            <a:r>
              <a:rPr lang="en-GB" sz="2000" b="1" dirty="0" err="1"/>
              <a:t>en</a:t>
            </a:r>
            <a:r>
              <a:rPr lang="en-GB" sz="2000" b="1" dirty="0"/>
              <a:t> </a:t>
            </a:r>
            <a:r>
              <a:rPr lang="en-GB" sz="2000" b="1" dirty="0" err="1"/>
              <a:t>parallèle</a:t>
            </a:r>
            <a:r>
              <a:rPr lang="en-GB" sz="2000" b="1" dirty="0"/>
              <a:t> </a:t>
            </a:r>
            <a:r>
              <a:rPr lang="en-GB" sz="2000" b="1" dirty="0" err="1"/>
              <a:t>savoris</a:t>
            </a:r>
            <a:r>
              <a:rPr lang="en-GB" sz="2000" b="1" dirty="0"/>
              <a:t> </a:t>
            </a:r>
            <a:r>
              <a:rPr lang="en-GB" sz="2000" b="1" dirty="0" err="1"/>
              <a:t>linguistiques</a:t>
            </a:r>
            <a:r>
              <a:rPr lang="en-GB" sz="2000" b="1" dirty="0"/>
              <a:t> et </a:t>
            </a:r>
            <a:r>
              <a:rPr lang="en-GB" sz="2000" b="1" dirty="0" err="1"/>
              <a:t>technologiques</a:t>
            </a:r>
            <a:endParaRPr lang="en-GB" sz="2000" b="1" dirty="0"/>
          </a:p>
          <a:p>
            <a:pPr>
              <a:buFontTx/>
              <a:buChar char="-"/>
            </a:pPr>
            <a:endParaRPr lang="en-GB" sz="2000" b="1" dirty="0"/>
          </a:p>
          <a:p>
            <a:pPr>
              <a:buFontTx/>
              <a:buChar char="-"/>
            </a:pPr>
            <a:r>
              <a:rPr lang="en-GB" sz="2000" b="1" dirty="0" err="1"/>
              <a:t>Apporter</a:t>
            </a:r>
            <a:r>
              <a:rPr lang="en-GB" sz="2000" b="1" dirty="0"/>
              <a:t> </a:t>
            </a:r>
            <a:r>
              <a:rPr lang="en-GB" sz="2000" b="1" dirty="0" err="1"/>
              <a:t>une</a:t>
            </a:r>
            <a:r>
              <a:rPr lang="en-GB" sz="2000" b="1" dirty="0"/>
              <a:t> </a:t>
            </a:r>
            <a:r>
              <a:rPr lang="en-GB" sz="2000" b="1" dirty="0" err="1"/>
              <a:t>ouverture</a:t>
            </a:r>
            <a:r>
              <a:rPr lang="en-GB" sz="2000" b="1" dirty="0"/>
              <a:t> </a:t>
            </a:r>
            <a:r>
              <a:rPr lang="en-GB" sz="2000" b="1" dirty="0" err="1"/>
              <a:t>culturelle</a:t>
            </a:r>
            <a:endParaRPr lang="en-GB" sz="2000" b="1" dirty="0"/>
          </a:p>
          <a:p>
            <a:pPr>
              <a:buFontTx/>
              <a:buChar char="-"/>
            </a:pPr>
            <a:endParaRPr lang="en-GB" sz="2000" b="1" dirty="0"/>
          </a:p>
          <a:p>
            <a:pPr>
              <a:buFontTx/>
              <a:buChar char="-"/>
            </a:pPr>
            <a:r>
              <a:rPr lang="en-GB" sz="2000" b="1" dirty="0"/>
              <a:t>Aider </a:t>
            </a:r>
            <a:r>
              <a:rPr lang="en-GB" sz="2000" b="1" dirty="0" err="1"/>
              <a:t>à</a:t>
            </a:r>
            <a:r>
              <a:rPr lang="en-GB" sz="2000" b="1" dirty="0"/>
              <a:t> la </a:t>
            </a:r>
            <a:r>
              <a:rPr lang="en-GB" sz="2000" b="1" dirty="0" err="1"/>
              <a:t>poursuite</a:t>
            </a:r>
            <a:r>
              <a:rPr lang="en-GB" sz="2000" b="1" dirty="0"/>
              <a:t> </a:t>
            </a:r>
            <a:r>
              <a:rPr lang="en-GB" sz="2000" b="1" dirty="0" err="1"/>
              <a:t>d’études</a:t>
            </a:r>
            <a:endParaRPr lang="en-GB" sz="2000" b="1" dirty="0"/>
          </a:p>
          <a:p>
            <a:pPr>
              <a:buFontTx/>
              <a:buChar char="-"/>
            </a:pPr>
            <a:endParaRPr lang="en-GB" sz="2000" b="1" dirty="0"/>
          </a:p>
          <a:p>
            <a:pPr>
              <a:buFontTx/>
              <a:buChar char="-"/>
            </a:pPr>
            <a:r>
              <a:rPr lang="en-GB" sz="2000" b="1" dirty="0" err="1"/>
              <a:t>Préparer</a:t>
            </a:r>
            <a:r>
              <a:rPr lang="en-GB" sz="2000" b="1" dirty="0"/>
              <a:t> </a:t>
            </a:r>
            <a:r>
              <a:rPr lang="en-GB" sz="2000" b="1" dirty="0" err="1"/>
              <a:t>à</a:t>
            </a:r>
            <a:r>
              <a:rPr lang="en-GB" sz="2000" b="1" dirty="0"/>
              <a:t> un </a:t>
            </a:r>
            <a:r>
              <a:rPr lang="en-GB" sz="2000" b="1" dirty="0" err="1"/>
              <a:t>environnement</a:t>
            </a:r>
            <a:r>
              <a:rPr lang="en-GB" sz="2000" b="1" dirty="0"/>
              <a:t> </a:t>
            </a:r>
            <a:r>
              <a:rPr lang="en-GB" sz="2000" b="1" dirty="0" err="1"/>
              <a:t>professionnel</a:t>
            </a:r>
            <a:r>
              <a:rPr lang="en-GB" sz="2000" b="1" dirty="0"/>
              <a:t> </a:t>
            </a:r>
            <a:r>
              <a:rPr lang="en-GB" sz="2000" b="1" dirty="0" err="1"/>
              <a:t>élargi</a:t>
            </a:r>
            <a:endParaRPr lang="en-GB" sz="2000" b="1" dirty="0"/>
          </a:p>
          <a:p>
            <a:pPr>
              <a:buFontTx/>
              <a:buChar char="-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6660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CA697-A341-D44E-8F26-11ACE87D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65" y="947920"/>
            <a:ext cx="10796042" cy="728480"/>
          </a:xfrm>
        </p:spPr>
        <p:txBody>
          <a:bodyPr/>
          <a:lstStyle/>
          <a:p>
            <a:r>
              <a:rPr lang="en-GB" dirty="0"/>
              <a:t>L’ETLV </a:t>
            </a:r>
            <a:r>
              <a:rPr lang="en-GB" dirty="0" err="1"/>
              <a:t>est</a:t>
            </a:r>
            <a:r>
              <a:rPr lang="en-GB" dirty="0"/>
              <a:t> un co-</a:t>
            </a:r>
            <a:r>
              <a:rPr lang="en-GB" dirty="0" err="1"/>
              <a:t>enseignement</a:t>
            </a:r>
            <a:r>
              <a:rPr lang="en-GB" dirty="0"/>
              <a:t> qui repose sur: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3321A7-229E-704F-B0DE-EDFA53EBA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65" y="2433379"/>
            <a:ext cx="11327670" cy="4254500"/>
          </a:xfrm>
        </p:spPr>
        <p:txBody>
          <a:bodyPr>
            <a:noAutofit/>
          </a:bodyPr>
          <a:lstStyle/>
          <a:p>
            <a:r>
              <a:rPr lang="en-GB" sz="4400" b="1" dirty="0"/>
              <a:t>Les axes du programme </a:t>
            </a:r>
            <a:r>
              <a:rPr lang="en-GB" sz="4400" b="1" dirty="0" err="1"/>
              <a:t>d’anglais</a:t>
            </a:r>
            <a:r>
              <a:rPr lang="en-GB" sz="4400" b="1" dirty="0"/>
              <a:t> (LVA – </a:t>
            </a:r>
            <a:r>
              <a:rPr lang="en-GB" sz="4400" b="1" dirty="0" err="1"/>
              <a:t>niveau</a:t>
            </a:r>
            <a:r>
              <a:rPr lang="en-GB" sz="4400" b="1" dirty="0"/>
              <a:t> </a:t>
            </a:r>
            <a:r>
              <a:rPr lang="en-GB" sz="4400" b="1" dirty="0" err="1"/>
              <a:t>visé</a:t>
            </a:r>
            <a:r>
              <a:rPr lang="en-GB" sz="4400" b="1" dirty="0"/>
              <a:t>: B2)</a:t>
            </a:r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endParaRPr lang="en-GB" sz="4400" b="1" dirty="0"/>
          </a:p>
          <a:p>
            <a:r>
              <a:rPr lang="en-GB" sz="4400" b="1" dirty="0"/>
              <a:t>Le programme de ST2S</a:t>
            </a:r>
          </a:p>
        </p:txBody>
      </p:sp>
    </p:spTree>
    <p:extLst>
      <p:ext uri="{BB962C8B-B14F-4D97-AF65-F5344CB8AC3E}">
        <p14:creationId xmlns:p14="http://schemas.microsoft.com/office/powerpoint/2010/main" val="3348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205BB-098A-4548-A47A-7FAA6A6B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L’évaluation</a:t>
            </a:r>
            <a:r>
              <a:rPr lang="en-GB" dirty="0"/>
              <a:t> finale: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</a:t>
            </a:r>
            <a:r>
              <a:rPr lang="en-GB" dirty="0" err="1"/>
              <a:t>orale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083277-A6D4-5C48-BA83-EC2EB002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95" y="2667296"/>
            <a:ext cx="11473114" cy="3924890"/>
          </a:xfrm>
        </p:spPr>
        <p:txBody>
          <a:bodyPr>
            <a:normAutofit/>
          </a:bodyPr>
          <a:lstStyle/>
          <a:p>
            <a:r>
              <a:rPr lang="en-GB" sz="2400" b="1" dirty="0"/>
              <a:t>Elle se </a:t>
            </a:r>
            <a:r>
              <a:rPr lang="en-GB" sz="2400" b="1" dirty="0" err="1"/>
              <a:t>substitue</a:t>
            </a:r>
            <a:r>
              <a:rPr lang="en-GB" sz="2400" b="1" dirty="0"/>
              <a:t> </a:t>
            </a:r>
            <a:r>
              <a:rPr lang="en-GB" sz="2400" b="1" dirty="0" err="1"/>
              <a:t>à</a:t>
            </a:r>
            <a:r>
              <a:rPr lang="en-GB" sz="2400" b="1" dirty="0"/>
              <a:t> </a:t>
            </a:r>
            <a:r>
              <a:rPr lang="en-GB" sz="2400" b="1" dirty="0" err="1"/>
              <a:t>l’épreuve</a:t>
            </a:r>
            <a:r>
              <a:rPr lang="en-GB" sz="2400" b="1" dirty="0"/>
              <a:t> </a:t>
            </a:r>
            <a:r>
              <a:rPr lang="en-GB" sz="2400" b="1" dirty="0" err="1"/>
              <a:t>orale</a:t>
            </a:r>
            <a:r>
              <a:rPr lang="en-GB" sz="2400" b="1" dirty="0"/>
              <a:t> du </a:t>
            </a:r>
            <a:r>
              <a:rPr lang="en-GB" sz="2400" b="1" dirty="0" err="1"/>
              <a:t>troisième</a:t>
            </a:r>
            <a:r>
              <a:rPr lang="en-GB" sz="2400" b="1" dirty="0"/>
              <a:t> </a:t>
            </a:r>
            <a:r>
              <a:rPr lang="en-GB" sz="2400" b="1" dirty="0" err="1"/>
              <a:t>contrôle</a:t>
            </a:r>
            <a:r>
              <a:rPr lang="en-GB" sz="2400" b="1" dirty="0"/>
              <a:t> </a:t>
            </a:r>
            <a:r>
              <a:rPr lang="en-GB" sz="2400" b="1" dirty="0" err="1"/>
              <a:t>continu</a:t>
            </a:r>
            <a:r>
              <a:rPr lang="en-GB" sz="2400" b="1" dirty="0"/>
              <a:t> de LVA au 2ème </a:t>
            </a:r>
            <a:r>
              <a:rPr lang="en-GB" sz="2400" b="1" dirty="0" err="1"/>
              <a:t>semestre</a:t>
            </a:r>
            <a:r>
              <a:rPr lang="en-GB" sz="2400" b="1" dirty="0"/>
              <a:t> de </a:t>
            </a:r>
            <a:r>
              <a:rPr lang="en-GB" sz="2400" b="1" dirty="0" err="1"/>
              <a:t>l’année</a:t>
            </a:r>
            <a:r>
              <a:rPr lang="en-GB" sz="2400" b="1" dirty="0"/>
              <a:t> de </a:t>
            </a:r>
            <a:r>
              <a:rPr lang="en-GB" sz="2400" b="1" dirty="0" err="1"/>
              <a:t>Terminale</a:t>
            </a:r>
            <a:br>
              <a:rPr lang="en-GB" sz="2400" b="1" dirty="0"/>
            </a:br>
            <a:endParaRPr lang="en-GB" sz="2400" b="1" dirty="0"/>
          </a:p>
          <a:p>
            <a:r>
              <a:rPr lang="en-GB" sz="2400" b="1" dirty="0"/>
              <a:t>Ce sera </a:t>
            </a:r>
            <a:r>
              <a:rPr lang="en-GB" sz="2400" b="1" dirty="0" err="1"/>
              <a:t>votre</a:t>
            </a:r>
            <a:r>
              <a:rPr lang="en-GB" sz="2400" b="1" dirty="0"/>
              <a:t> </a:t>
            </a:r>
            <a:r>
              <a:rPr lang="en-GB" sz="2400" b="1" dirty="0" err="1"/>
              <a:t>seule</a:t>
            </a:r>
            <a:r>
              <a:rPr lang="en-GB" sz="2400" b="1" dirty="0"/>
              <a:t> </a:t>
            </a:r>
            <a:r>
              <a:rPr lang="en-GB" sz="2400" b="1" dirty="0" err="1"/>
              <a:t>évaluation</a:t>
            </a:r>
            <a:r>
              <a:rPr lang="en-GB" sz="2400" b="1" dirty="0"/>
              <a:t> </a:t>
            </a:r>
            <a:r>
              <a:rPr lang="en-GB" sz="2400" b="1" dirty="0" err="1"/>
              <a:t>d’expression</a:t>
            </a:r>
            <a:r>
              <a:rPr lang="en-GB" sz="2400" b="1" dirty="0"/>
              <a:t> </a:t>
            </a:r>
            <a:r>
              <a:rPr lang="en-GB" sz="2400" b="1" dirty="0" err="1"/>
              <a:t>orale</a:t>
            </a:r>
            <a:r>
              <a:rPr lang="en-GB" sz="2400" b="1" dirty="0"/>
              <a:t> </a:t>
            </a:r>
            <a:r>
              <a:rPr lang="en-GB" sz="2400" b="1" dirty="0" err="1"/>
              <a:t>en</a:t>
            </a:r>
            <a:r>
              <a:rPr lang="en-GB" sz="2400" b="1" dirty="0"/>
              <a:t> LVA (</a:t>
            </a:r>
            <a:r>
              <a:rPr lang="en-GB" sz="2400" b="1" dirty="0" err="1"/>
              <a:t>dans</a:t>
            </a:r>
            <a:r>
              <a:rPr lang="en-GB" sz="2400" b="1" dirty="0"/>
              <a:t> le cadre du bac </a:t>
            </a:r>
            <a:r>
              <a:rPr lang="en-GB" sz="2400" b="1" dirty="0" err="1"/>
              <a:t>technologique</a:t>
            </a:r>
            <a:r>
              <a:rPr lang="en-GB" sz="2400" b="1" dirty="0"/>
              <a:t>)</a:t>
            </a:r>
            <a:br>
              <a:rPr lang="en-GB" sz="2400" b="1" dirty="0"/>
            </a:br>
            <a:br>
              <a:rPr lang="en-GB" sz="2400" b="1" dirty="0"/>
            </a:br>
            <a:endParaRPr lang="en-GB" sz="2400" b="1" dirty="0"/>
          </a:p>
          <a:p>
            <a:r>
              <a:rPr lang="en-GB" sz="2400" b="1" dirty="0"/>
              <a:t>Le jury </a:t>
            </a:r>
            <a:r>
              <a:rPr lang="en-GB" sz="2400" b="1" dirty="0" err="1"/>
              <a:t>est</a:t>
            </a:r>
            <a:r>
              <a:rPr lang="en-GB" sz="2400" b="1" dirty="0"/>
              <a:t> compose d’un </a:t>
            </a:r>
            <a:r>
              <a:rPr lang="en-GB" sz="2400" b="1" dirty="0" err="1"/>
              <a:t>enseignant</a:t>
            </a:r>
            <a:r>
              <a:rPr lang="en-GB" sz="2400" b="1" dirty="0"/>
              <a:t> </a:t>
            </a:r>
            <a:r>
              <a:rPr lang="en-GB" sz="2400" b="1" dirty="0" err="1"/>
              <a:t>d’anglais</a:t>
            </a:r>
            <a:r>
              <a:rPr lang="en-GB" sz="2400" b="1" dirty="0"/>
              <a:t> d’un </a:t>
            </a:r>
            <a:r>
              <a:rPr lang="en-GB" sz="2400" b="1" dirty="0" err="1"/>
              <a:t>enseignant</a:t>
            </a:r>
            <a:r>
              <a:rPr lang="en-GB" sz="2400" b="1" dirty="0"/>
              <a:t> de ST2S</a:t>
            </a:r>
          </a:p>
        </p:txBody>
      </p:sp>
    </p:spTree>
    <p:extLst>
      <p:ext uri="{BB962C8B-B14F-4D97-AF65-F5344CB8AC3E}">
        <p14:creationId xmlns:p14="http://schemas.microsoft.com/office/powerpoint/2010/main" val="66523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205BB-098A-4548-A47A-7FAA6A6B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45" y="952402"/>
            <a:ext cx="8761413" cy="706964"/>
          </a:xfrm>
        </p:spPr>
        <p:txBody>
          <a:bodyPr/>
          <a:lstStyle/>
          <a:p>
            <a:r>
              <a:rPr lang="en-GB" b="1" dirty="0" err="1"/>
              <a:t>L’évaluation</a:t>
            </a:r>
            <a:r>
              <a:rPr lang="en-GB" b="1" dirty="0"/>
              <a:t> finale: </a:t>
            </a:r>
            <a:r>
              <a:rPr lang="en-GB" b="1" dirty="0" err="1"/>
              <a:t>une</a:t>
            </a:r>
            <a:r>
              <a:rPr lang="en-GB" b="1" dirty="0"/>
              <a:t> </a:t>
            </a:r>
            <a:r>
              <a:rPr lang="en-GB" b="1" dirty="0" err="1"/>
              <a:t>épreuve</a:t>
            </a:r>
            <a:r>
              <a:rPr lang="en-GB" b="1" dirty="0"/>
              <a:t> </a:t>
            </a:r>
            <a:r>
              <a:rPr lang="en-GB" b="1" dirty="0" err="1"/>
              <a:t>orale</a:t>
            </a:r>
            <a:endParaRPr lang="en-GB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083277-A6D4-5C48-BA83-EC2EB002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95" y="2667296"/>
            <a:ext cx="11473114" cy="3924890"/>
          </a:xfrm>
        </p:spPr>
        <p:txBody>
          <a:bodyPr>
            <a:normAutofit/>
          </a:bodyPr>
          <a:lstStyle/>
          <a:p>
            <a:r>
              <a:rPr lang="en-GB" sz="2400" b="1" dirty="0" err="1"/>
              <a:t>L’évaluation</a:t>
            </a:r>
            <a:r>
              <a:rPr lang="en-GB" sz="2400" b="1" dirty="0"/>
              <a:t> </a:t>
            </a:r>
            <a:r>
              <a:rPr lang="en-GB" sz="2400" b="1" dirty="0" err="1"/>
              <a:t>dure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00B050"/>
                </a:solidFill>
              </a:rPr>
              <a:t>10 minutes sans temps de </a:t>
            </a:r>
            <a:r>
              <a:rPr lang="en-GB" sz="2400" b="1" dirty="0" err="1">
                <a:solidFill>
                  <a:srgbClr val="00B050"/>
                </a:solidFill>
              </a:rPr>
              <a:t>préparation</a:t>
            </a:r>
            <a:r>
              <a:rPr lang="en-GB" sz="2400" b="1" dirty="0"/>
              <a:t>.</a:t>
            </a:r>
            <a:br>
              <a:rPr lang="en-GB" sz="2400" b="1" dirty="0"/>
            </a:br>
            <a:endParaRPr lang="en-GB" sz="2400" b="1" dirty="0"/>
          </a:p>
          <a:p>
            <a:r>
              <a:rPr lang="en-GB" sz="2400" b="1" dirty="0"/>
              <a:t>Elle se compose de </a:t>
            </a:r>
            <a:r>
              <a:rPr lang="en-GB" sz="2400" b="1" dirty="0" err="1"/>
              <a:t>deux</a:t>
            </a:r>
            <a:r>
              <a:rPr lang="en-GB" sz="2400" b="1" dirty="0"/>
              <a:t> parties:</a:t>
            </a:r>
          </a:p>
          <a:p>
            <a:pPr marL="0" indent="0">
              <a:buNone/>
            </a:pPr>
            <a:br>
              <a:rPr lang="en-GB" sz="2400" b="1" dirty="0"/>
            </a:br>
            <a:r>
              <a:rPr lang="en-GB" sz="2400" b="1" dirty="0"/>
              <a:t>		- </a:t>
            </a:r>
            <a:r>
              <a:rPr lang="en-GB" sz="2400" b="1" dirty="0">
                <a:solidFill>
                  <a:srgbClr val="00B050"/>
                </a:solidFill>
              </a:rPr>
              <a:t>5 minutes de prise de parole </a:t>
            </a:r>
            <a:r>
              <a:rPr lang="en-GB" sz="2400" b="1" dirty="0" err="1">
                <a:solidFill>
                  <a:srgbClr val="00B050"/>
                </a:solidFill>
              </a:rPr>
              <a:t>en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continu</a:t>
            </a:r>
            <a:endParaRPr lang="en-GB" sz="2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br>
              <a:rPr lang="en-GB" sz="2400" b="1" dirty="0"/>
            </a:br>
            <a:r>
              <a:rPr lang="en-GB" sz="2400" b="1" dirty="0"/>
              <a:t>		- </a:t>
            </a:r>
            <a:r>
              <a:rPr lang="en-GB" sz="2400" b="1" dirty="0">
                <a:solidFill>
                  <a:srgbClr val="00B050"/>
                </a:solidFill>
              </a:rPr>
              <a:t>5 minutes de prise de parole </a:t>
            </a:r>
            <a:r>
              <a:rPr lang="en-GB" sz="2400" b="1" dirty="0" err="1">
                <a:solidFill>
                  <a:srgbClr val="00B050"/>
                </a:solidFill>
              </a:rPr>
              <a:t>en</a:t>
            </a:r>
            <a:r>
              <a:rPr lang="en-GB" sz="2400" b="1" dirty="0">
                <a:solidFill>
                  <a:srgbClr val="00B050"/>
                </a:solidFill>
              </a:rPr>
              <a:t> interaction avec le jury</a:t>
            </a:r>
          </a:p>
        </p:txBody>
      </p:sp>
    </p:spTree>
    <p:extLst>
      <p:ext uri="{BB962C8B-B14F-4D97-AF65-F5344CB8AC3E}">
        <p14:creationId xmlns:p14="http://schemas.microsoft.com/office/powerpoint/2010/main" val="399909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061B13C-0412-AC41-9346-67492135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583" y="756534"/>
            <a:ext cx="7399058" cy="1114796"/>
          </a:xfrm>
        </p:spPr>
        <p:txBody>
          <a:bodyPr/>
          <a:lstStyle/>
          <a:p>
            <a:pPr algn="ctr"/>
            <a:r>
              <a:rPr lang="en-GB" b="1" dirty="0"/>
              <a:t>Support de la </a:t>
            </a:r>
            <a:r>
              <a:rPr lang="en-GB" b="1" dirty="0" err="1"/>
              <a:t>présentation</a:t>
            </a:r>
            <a:endParaRPr lang="en-GB" b="1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30291CB-8F6D-0348-8672-BDA213217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603500"/>
            <a:ext cx="5980112" cy="42545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dirty="0"/>
              <a:t>	</a:t>
            </a:r>
            <a:r>
              <a:rPr lang="en-GB" b="1" dirty="0"/>
              <a:t>Les </a:t>
            </a:r>
            <a:r>
              <a:rPr lang="en-GB" b="1" dirty="0" err="1"/>
              <a:t>ressources</a:t>
            </a:r>
            <a:r>
              <a:rPr lang="en-GB" b="1" dirty="0"/>
              <a:t> </a:t>
            </a:r>
            <a:r>
              <a:rPr lang="en-GB" b="1" dirty="0" err="1"/>
              <a:t>utilisées</a:t>
            </a:r>
            <a:r>
              <a:rPr lang="en-GB" b="1" dirty="0"/>
              <a:t> pour la prise de parole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continu</a:t>
            </a:r>
            <a:r>
              <a:rPr lang="en-GB" b="1" dirty="0"/>
              <a:t> </a:t>
            </a:r>
            <a:r>
              <a:rPr lang="en-GB" b="1" dirty="0" err="1"/>
              <a:t>sont</a:t>
            </a:r>
            <a:r>
              <a:rPr lang="en-GB" b="1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produites</a:t>
            </a:r>
            <a:r>
              <a:rPr lang="en-GB" b="1" dirty="0"/>
              <a:t> par le </a:t>
            </a:r>
            <a:r>
              <a:rPr lang="en-GB" b="1" dirty="0" err="1"/>
              <a:t>candidat</a:t>
            </a:r>
            <a:r>
              <a:rPr lang="en-GB" b="1" dirty="0"/>
              <a:t>.</a:t>
            </a:r>
          </a:p>
          <a:p>
            <a:pPr marL="0" indent="0" algn="just">
              <a:buNone/>
            </a:pPr>
            <a:endParaRPr lang="en-GB" b="1" dirty="0"/>
          </a:p>
          <a:p>
            <a:pPr marL="0" indent="0" algn="just">
              <a:buNone/>
            </a:pPr>
            <a:r>
              <a:rPr lang="en-GB" b="1" dirty="0"/>
              <a:t>	Il </a:t>
            </a:r>
            <a:r>
              <a:rPr lang="en-GB" b="1" dirty="0" err="1"/>
              <a:t>appuiera</a:t>
            </a:r>
            <a:r>
              <a:rPr lang="en-GB" b="1" dirty="0"/>
              <a:t> </a:t>
            </a:r>
            <a:r>
              <a:rPr lang="en-GB" b="1" dirty="0" err="1"/>
              <a:t>sa</a:t>
            </a:r>
            <a:r>
              <a:rPr lang="en-GB" b="1" dirty="0"/>
              <a:t> presentation sur un </a:t>
            </a:r>
            <a:r>
              <a:rPr lang="en-GB" b="1" dirty="0">
                <a:solidFill>
                  <a:srgbClr val="FF0000"/>
                </a:solidFill>
              </a:rPr>
              <a:t>support</a:t>
            </a:r>
            <a:r>
              <a:rPr lang="en-GB" b="1" dirty="0"/>
              <a:t> </a:t>
            </a:r>
            <a:r>
              <a:rPr lang="en-GB" b="1" dirty="0" err="1"/>
              <a:t>qu’il</a:t>
            </a:r>
            <a:r>
              <a:rPr lang="en-GB" b="1" dirty="0"/>
              <a:t> a </a:t>
            </a:r>
            <a:r>
              <a:rPr lang="en-GB" b="1" dirty="0" err="1"/>
              <a:t>réalisé</a:t>
            </a:r>
            <a:r>
              <a:rPr lang="en-GB" b="1" dirty="0"/>
              <a:t> </a:t>
            </a:r>
            <a:r>
              <a:rPr lang="en-GB" b="1" dirty="0" err="1"/>
              <a:t>lui-même</a:t>
            </a:r>
            <a:r>
              <a:rPr lang="en-GB" b="1" dirty="0"/>
              <a:t> (</a:t>
            </a:r>
            <a:r>
              <a:rPr lang="en-GB" b="1" dirty="0">
                <a:solidFill>
                  <a:srgbClr val="FF0000"/>
                </a:solidFill>
              </a:rPr>
              <a:t>papier</a:t>
            </a:r>
            <a:r>
              <a:rPr lang="en-GB" b="1" dirty="0"/>
              <a:t> </a:t>
            </a:r>
            <a:r>
              <a:rPr lang="en-GB" b="1" dirty="0" err="1"/>
              <a:t>ou</a:t>
            </a:r>
            <a:r>
              <a:rPr lang="en-GB" b="1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numérique</a:t>
            </a:r>
            <a:r>
              <a:rPr lang="en-GB" b="1" dirty="0"/>
              <a:t>). </a:t>
            </a:r>
          </a:p>
          <a:p>
            <a:pPr marL="0" indent="0" algn="just">
              <a:buNone/>
            </a:pPr>
            <a:endParaRPr lang="en-GB" b="1" dirty="0"/>
          </a:p>
          <a:p>
            <a:pPr marL="0" indent="0" algn="just">
              <a:buNone/>
            </a:pPr>
            <a:r>
              <a:rPr lang="en-GB" b="1" dirty="0"/>
              <a:t>	Une </a:t>
            </a:r>
            <a:r>
              <a:rPr lang="en-GB" b="1" dirty="0" err="1"/>
              <a:t>copie</a:t>
            </a:r>
            <a:r>
              <a:rPr lang="en-GB" b="1" dirty="0"/>
              <a:t> papier </a:t>
            </a:r>
            <a:r>
              <a:rPr lang="en-GB" b="1" dirty="0" err="1"/>
              <a:t>devra</a:t>
            </a:r>
            <a:r>
              <a:rPr lang="en-GB" b="1" dirty="0"/>
              <a:t> </a:t>
            </a:r>
            <a:r>
              <a:rPr lang="en-GB" b="1" dirty="0" err="1"/>
              <a:t>néanmoins</a:t>
            </a:r>
            <a:r>
              <a:rPr lang="en-GB" b="1" dirty="0"/>
              <a:t> </a:t>
            </a:r>
            <a:r>
              <a:rPr lang="en-GB" b="1" dirty="0" err="1"/>
              <a:t>être</a:t>
            </a:r>
            <a:r>
              <a:rPr lang="en-GB" b="1" dirty="0"/>
              <a:t> prevue pour le jury.</a:t>
            </a:r>
          </a:p>
          <a:p>
            <a:pPr marL="0" indent="0" algn="just">
              <a:buNone/>
            </a:pPr>
            <a:endParaRPr lang="en-GB" b="1" dirty="0"/>
          </a:p>
          <a:p>
            <a:pPr marL="0" indent="0" algn="just">
              <a:buNone/>
            </a:pPr>
            <a:r>
              <a:rPr lang="en-GB" b="1" dirty="0"/>
              <a:t>	Ce support ne </a:t>
            </a:r>
            <a:r>
              <a:rPr lang="en-GB" b="1" dirty="0" err="1"/>
              <a:t>comportera</a:t>
            </a:r>
            <a:r>
              <a:rPr lang="en-GB" b="1" dirty="0"/>
              <a:t> </a:t>
            </a:r>
            <a:r>
              <a:rPr lang="en-GB" b="1" dirty="0">
                <a:solidFill>
                  <a:srgbClr val="FF0000"/>
                </a:solidFill>
              </a:rPr>
              <a:t>pas plus de trois pages </a:t>
            </a:r>
            <a:r>
              <a:rPr lang="en-GB" b="1" dirty="0" err="1">
                <a:solidFill>
                  <a:srgbClr val="FF0000"/>
                </a:solidFill>
              </a:rPr>
              <a:t>ou</a:t>
            </a:r>
            <a:r>
              <a:rPr lang="en-GB" b="1" dirty="0">
                <a:solidFill>
                  <a:srgbClr val="FF0000"/>
                </a:solidFill>
              </a:rPr>
              <a:t> trois diapositives</a:t>
            </a:r>
            <a:r>
              <a:rPr lang="en-GB" b="1" dirty="0"/>
              <a:t> (</a:t>
            </a:r>
            <a:r>
              <a:rPr lang="en-GB" b="1" dirty="0" err="1"/>
              <a:t>excluant</a:t>
            </a:r>
            <a:r>
              <a:rPr lang="en-GB" b="1" dirty="0"/>
              <a:t> le titre et le </a:t>
            </a:r>
            <a:r>
              <a:rPr lang="en-GB" b="1" dirty="0" err="1"/>
              <a:t>sommaire</a:t>
            </a:r>
            <a:r>
              <a:rPr lang="en-GB" b="1" dirty="0"/>
              <a:t>), qui </a:t>
            </a:r>
            <a:r>
              <a:rPr lang="en-GB" b="1" dirty="0" err="1"/>
              <a:t>l’aideront</a:t>
            </a:r>
            <a:r>
              <a:rPr lang="en-GB" b="1" dirty="0"/>
              <a:t> </a:t>
            </a:r>
            <a:r>
              <a:rPr lang="en-GB" b="1" dirty="0" err="1"/>
              <a:t>à</a:t>
            </a:r>
            <a:r>
              <a:rPr lang="en-GB" b="1" dirty="0"/>
              <a:t> structurer </a:t>
            </a:r>
            <a:r>
              <a:rPr lang="en-GB" b="1" dirty="0" err="1"/>
              <a:t>sa</a:t>
            </a:r>
            <a:r>
              <a:rPr lang="en-GB" b="1" dirty="0"/>
              <a:t> prise de parole face au jury.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9C8A31C-656B-E849-8336-438B7BC6F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5983289" cy="42545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n-GB" b="1" dirty="0"/>
          </a:p>
          <a:p>
            <a:pPr marL="0" indent="0" algn="just">
              <a:buNone/>
            </a:pPr>
            <a:r>
              <a:rPr lang="en-GB" b="1" dirty="0"/>
              <a:t>Les </a:t>
            </a:r>
            <a:r>
              <a:rPr lang="en-GB" b="1" dirty="0" err="1"/>
              <a:t>éléments</a:t>
            </a:r>
            <a:r>
              <a:rPr lang="en-GB" b="1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iconographiques</a:t>
            </a:r>
            <a:r>
              <a:rPr lang="en-GB" b="1" dirty="0"/>
              <a:t> (image, schema, capture </a:t>
            </a:r>
            <a:r>
              <a:rPr lang="en-GB" b="1" dirty="0" err="1"/>
              <a:t>d’écran</a:t>
            </a:r>
            <a:r>
              <a:rPr lang="en-GB" b="1" dirty="0"/>
              <a:t>, etc;) ne </a:t>
            </a:r>
            <a:r>
              <a:rPr lang="en-GB" b="1" dirty="0" err="1"/>
              <a:t>sont</a:t>
            </a:r>
            <a:r>
              <a:rPr lang="en-GB" b="1" dirty="0"/>
              <a:t> </a:t>
            </a:r>
            <a:r>
              <a:rPr lang="en-GB" b="1" dirty="0">
                <a:solidFill>
                  <a:srgbClr val="FF0000"/>
                </a:solidFill>
              </a:rPr>
              <a:t>pas </a:t>
            </a:r>
            <a:r>
              <a:rPr lang="en-GB" b="1" dirty="0" err="1">
                <a:solidFill>
                  <a:srgbClr val="FF0000"/>
                </a:solidFill>
              </a:rPr>
              <a:t>limités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nombre</a:t>
            </a:r>
            <a:r>
              <a:rPr lang="en-GB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GB" b="1" dirty="0">
                <a:solidFill>
                  <a:schemeClr val="tx1"/>
                </a:solidFill>
              </a:rPr>
              <a:t>Si le support </a:t>
            </a:r>
            <a:r>
              <a:rPr lang="en-GB" b="1" dirty="0" err="1">
                <a:solidFill>
                  <a:schemeClr val="tx1"/>
                </a:solidFill>
              </a:rPr>
              <a:t>comporte</a:t>
            </a:r>
            <a:r>
              <a:rPr lang="en-GB" b="1" dirty="0">
                <a:solidFill>
                  <a:schemeClr val="tx1"/>
                </a:solidFill>
              </a:rPr>
              <a:t> un </a:t>
            </a:r>
            <a:r>
              <a:rPr lang="en-GB" b="1" dirty="0" err="1">
                <a:solidFill>
                  <a:schemeClr val="tx1"/>
                </a:solidFill>
              </a:rPr>
              <a:t>texte</a:t>
            </a:r>
            <a:r>
              <a:rPr lang="en-GB" b="1" dirty="0">
                <a:solidFill>
                  <a:schemeClr val="tx1"/>
                </a:solidFill>
              </a:rPr>
              <a:t>, </a:t>
            </a:r>
            <a:r>
              <a:rPr lang="en-GB" b="1" dirty="0" err="1">
                <a:solidFill>
                  <a:schemeClr val="tx1"/>
                </a:solidFill>
              </a:rPr>
              <a:t>ce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texte</a:t>
            </a:r>
            <a:r>
              <a:rPr lang="en-GB" b="1" dirty="0">
                <a:solidFill>
                  <a:schemeClr val="tx1"/>
                </a:solidFill>
              </a:rPr>
              <a:t> ne </a:t>
            </a:r>
            <a:r>
              <a:rPr lang="en-GB" b="1" dirty="0" err="1">
                <a:solidFill>
                  <a:schemeClr val="tx1"/>
                </a:solidFill>
              </a:rPr>
              <a:t>représentera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pas plus d’un tiers </a:t>
            </a:r>
            <a:r>
              <a:rPr lang="en-GB" b="1" dirty="0">
                <a:solidFill>
                  <a:schemeClr val="tx1"/>
                </a:solidFill>
              </a:rPr>
              <a:t>du support (</a:t>
            </a:r>
            <a:r>
              <a:rPr lang="en-GB" b="1" dirty="0" err="1">
                <a:solidFill>
                  <a:schemeClr val="tx1"/>
                </a:solidFill>
              </a:rPr>
              <a:t>une</a:t>
            </a:r>
            <a:r>
              <a:rPr lang="en-GB" b="1" dirty="0">
                <a:solidFill>
                  <a:schemeClr val="tx1"/>
                </a:solidFill>
              </a:rPr>
              <a:t> page </a:t>
            </a:r>
            <a:r>
              <a:rPr lang="en-GB" b="1" dirty="0" err="1">
                <a:solidFill>
                  <a:schemeClr val="tx1"/>
                </a:solidFill>
              </a:rPr>
              <a:t>ou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une</a:t>
            </a:r>
            <a:r>
              <a:rPr lang="en-GB" b="1" dirty="0">
                <a:solidFill>
                  <a:schemeClr val="tx1"/>
                </a:solidFill>
              </a:rPr>
              <a:t> diapositive sur trois)</a:t>
            </a:r>
          </a:p>
        </p:txBody>
      </p:sp>
    </p:spTree>
    <p:extLst>
      <p:ext uri="{BB962C8B-B14F-4D97-AF65-F5344CB8AC3E}">
        <p14:creationId xmlns:p14="http://schemas.microsoft.com/office/powerpoint/2010/main" val="138350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E20DC5B-EA3F-7D4C-890F-250893B5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056" y="212651"/>
            <a:ext cx="6568558" cy="1297172"/>
          </a:xfrm>
        </p:spPr>
        <p:txBody>
          <a:bodyPr/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ATTENTION !!!!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714A09-6A9A-C740-AD1E-11E5A3D81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665" y="1807535"/>
            <a:ext cx="6035341" cy="44869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2400" dirty="0"/>
              <a:t>Le </a:t>
            </a:r>
            <a:r>
              <a:rPr lang="en-GB" sz="2400" dirty="0" err="1"/>
              <a:t>candidat</a:t>
            </a:r>
            <a:r>
              <a:rPr lang="en-GB" sz="2400" dirty="0"/>
              <a:t> </a:t>
            </a:r>
            <a:r>
              <a:rPr lang="en-GB" sz="2400" dirty="0" err="1"/>
              <a:t>n’est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pas </a:t>
            </a:r>
            <a:r>
              <a:rPr lang="en-GB" sz="2400" b="1" dirty="0" err="1">
                <a:solidFill>
                  <a:srgbClr val="FF0000"/>
                </a:solidFill>
              </a:rPr>
              <a:t>autorisé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à</a:t>
            </a:r>
            <a:r>
              <a:rPr lang="en-GB" sz="2400" b="1" dirty="0">
                <a:solidFill>
                  <a:srgbClr val="FF0000"/>
                </a:solidFill>
              </a:rPr>
              <a:t> lire </a:t>
            </a:r>
            <a:r>
              <a:rPr lang="en-GB" sz="2400" dirty="0"/>
              <a:t>un </a:t>
            </a:r>
            <a:r>
              <a:rPr lang="en-GB" sz="2400" dirty="0" err="1"/>
              <a:t>texte</a:t>
            </a:r>
            <a:r>
              <a:rPr lang="en-GB" sz="2400" dirty="0"/>
              <a:t>.</a:t>
            </a:r>
          </a:p>
          <a:p>
            <a:pPr marL="0" indent="0" algn="just">
              <a:buNone/>
            </a:pPr>
            <a:r>
              <a:rPr lang="en-GB" sz="2400" dirty="0"/>
              <a:t> </a:t>
            </a:r>
          </a:p>
          <a:p>
            <a:pPr marL="0" indent="0" algn="just">
              <a:buNone/>
            </a:pPr>
            <a:endParaRPr lang="en-GB" sz="24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400" dirty="0"/>
              <a:t>Le support ne </a:t>
            </a:r>
            <a:r>
              <a:rPr lang="en-GB" sz="2400" dirty="0" err="1"/>
              <a:t>doit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pas</a:t>
            </a:r>
            <a:r>
              <a:rPr lang="en-GB" sz="2400" dirty="0"/>
              <a:t> </a:t>
            </a:r>
            <a:r>
              <a:rPr lang="en-GB" sz="2400" dirty="0" err="1"/>
              <a:t>constituer</a:t>
            </a:r>
            <a:r>
              <a:rPr lang="en-GB" sz="2400" dirty="0"/>
              <a:t> </a:t>
            </a:r>
            <a:r>
              <a:rPr lang="en-GB" sz="2400" dirty="0" err="1"/>
              <a:t>une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presentation </a:t>
            </a:r>
            <a:r>
              <a:rPr lang="en-GB" sz="2400" b="1" dirty="0" err="1">
                <a:solidFill>
                  <a:srgbClr val="FF0000"/>
                </a:solidFill>
              </a:rPr>
              <a:t>rédigée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 err="1"/>
              <a:t>ni</a:t>
            </a:r>
            <a:r>
              <a:rPr lang="en-GB" sz="2400" dirty="0"/>
              <a:t> </a:t>
            </a:r>
            <a:r>
              <a:rPr lang="en-GB" sz="2400" dirty="0" err="1"/>
              <a:t>comporter</a:t>
            </a:r>
            <a:r>
              <a:rPr lang="en-GB" sz="2400" dirty="0"/>
              <a:t> des </a:t>
            </a:r>
            <a:r>
              <a:rPr lang="en-GB" sz="2400" dirty="0" err="1"/>
              <a:t>éléments</a:t>
            </a:r>
            <a:r>
              <a:rPr lang="en-GB" sz="2400" dirty="0"/>
              <a:t> de presentation </a:t>
            </a:r>
            <a:r>
              <a:rPr lang="en-GB" sz="2400" dirty="0" err="1"/>
              <a:t>eux</a:t>
            </a:r>
            <a:r>
              <a:rPr lang="en-GB" sz="2400" dirty="0"/>
              <a:t> </a:t>
            </a:r>
            <a:r>
              <a:rPr lang="en-GB" sz="2400" dirty="0" err="1"/>
              <a:t>aussi</a:t>
            </a:r>
            <a:r>
              <a:rPr lang="en-GB" sz="2400" dirty="0"/>
              <a:t> </a:t>
            </a:r>
            <a:r>
              <a:rPr lang="en-GB" sz="2400" dirty="0" err="1"/>
              <a:t>rédigés</a:t>
            </a:r>
            <a:r>
              <a:rPr lang="en-GB" sz="2400" dirty="0"/>
              <a:t> (phrases </a:t>
            </a:r>
            <a:r>
              <a:rPr lang="en-GB" sz="2400" dirty="0" err="1"/>
              <a:t>ou</a:t>
            </a:r>
            <a:r>
              <a:rPr lang="en-GB" sz="2400" dirty="0"/>
              <a:t> </a:t>
            </a:r>
            <a:r>
              <a:rPr lang="en-GB" sz="2400" dirty="0" err="1"/>
              <a:t>paragraphes</a:t>
            </a:r>
            <a:r>
              <a:rPr lang="en-GB" sz="2400" dirty="0"/>
              <a:t>).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E4678A-0CB0-C84F-8952-5F66E785CB5B}"/>
              </a:ext>
            </a:extLst>
          </p:cNvPr>
          <p:cNvSpPr txBox="1"/>
          <p:nvPr/>
        </p:nvSpPr>
        <p:spPr>
          <a:xfrm>
            <a:off x="659218" y="2338127"/>
            <a:ext cx="3891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Les impairs </a:t>
            </a:r>
            <a:r>
              <a:rPr lang="en-GB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à</a:t>
            </a: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ne pas </a:t>
            </a:r>
            <a:r>
              <a:rPr lang="en-GB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commettre</a:t>
            </a: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lors</a:t>
            </a: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en-GB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l’épreuve</a:t>
            </a: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orale</a:t>
            </a: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du bac</a:t>
            </a:r>
          </a:p>
        </p:txBody>
      </p:sp>
    </p:spTree>
    <p:extLst>
      <p:ext uri="{BB962C8B-B14F-4D97-AF65-F5344CB8AC3E}">
        <p14:creationId xmlns:p14="http://schemas.microsoft.com/office/powerpoint/2010/main" val="309979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21DBFDC-6988-C946-B557-3D5B1D62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786810"/>
            <a:ext cx="5486399" cy="5465134"/>
          </a:xfrm>
        </p:spPr>
        <p:txBody>
          <a:bodyPr/>
          <a:lstStyle/>
          <a:p>
            <a:pPr algn="ctr"/>
            <a:r>
              <a:rPr lang="en-GB" dirty="0"/>
              <a:t>PRESENTATION – CONTENU </a:t>
            </a:r>
            <a:br>
              <a:rPr lang="en-GB" dirty="0"/>
            </a:br>
            <a:br>
              <a:rPr lang="en-GB" dirty="0"/>
            </a:br>
            <a:r>
              <a:rPr lang="en-GB" sz="2400" dirty="0"/>
              <a:t>Il </a:t>
            </a:r>
            <a:r>
              <a:rPr lang="en-GB" sz="2400" dirty="0" err="1"/>
              <a:t>s’agit</a:t>
            </a:r>
            <a:r>
              <a:rPr lang="en-GB" sz="2400" dirty="0"/>
              <a:t> de presenter </a:t>
            </a:r>
            <a:r>
              <a:rPr lang="en-GB" sz="2400" b="1" dirty="0"/>
              <a:t>un fait social </a:t>
            </a:r>
            <a:r>
              <a:rPr lang="en-GB" sz="2400" b="1" dirty="0" err="1"/>
              <a:t>touchant</a:t>
            </a:r>
            <a:r>
              <a:rPr lang="en-GB" sz="2400" b="1" dirty="0"/>
              <a:t> </a:t>
            </a:r>
            <a:r>
              <a:rPr lang="en-GB" sz="2400" b="1" dirty="0" err="1"/>
              <a:t>à</a:t>
            </a:r>
            <a:r>
              <a:rPr lang="en-GB" sz="2400" b="1" dirty="0"/>
              <a:t> la santé </a:t>
            </a:r>
            <a:r>
              <a:rPr lang="en-GB" sz="2400" b="1" dirty="0" err="1"/>
              <a:t>ou</a:t>
            </a:r>
            <a:r>
              <a:rPr lang="en-GB" sz="2400" b="1" dirty="0"/>
              <a:t> au </a:t>
            </a:r>
            <a:r>
              <a:rPr lang="en-GB" sz="2400" b="1" dirty="0" err="1"/>
              <a:t>bien-être</a:t>
            </a:r>
            <a:r>
              <a:rPr lang="en-GB" sz="2400" b="1" dirty="0"/>
              <a:t> des populations</a:t>
            </a:r>
            <a:br>
              <a:rPr lang="en-GB" sz="2400" dirty="0"/>
            </a:br>
            <a:br>
              <a:rPr lang="en-GB" sz="2400" dirty="0"/>
            </a:br>
            <a:r>
              <a:rPr lang="en-GB" sz="2400" b="1" u="sng" dirty="0" err="1"/>
              <a:t>en</a:t>
            </a:r>
            <a:r>
              <a:rPr lang="en-GB" sz="2400" b="1" u="sng" dirty="0"/>
              <a:t> 5 minutes maximum.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602065C-A3ED-5940-865C-3886DFB55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9113" y="487336"/>
            <a:ext cx="5246822" cy="5764607"/>
          </a:xfrm>
        </p:spPr>
        <p:txBody>
          <a:bodyPr/>
          <a:lstStyle/>
          <a:p>
            <a:pPr marL="457200" indent="-457200" algn="just">
              <a:buAutoNum type="arabicPeriod"/>
            </a:pPr>
            <a:r>
              <a:rPr lang="en-GB" dirty="0" err="1">
                <a:solidFill>
                  <a:srgbClr val="00B050"/>
                </a:solidFill>
              </a:rPr>
              <a:t>Choisir</a:t>
            </a:r>
            <a:r>
              <a:rPr lang="en-GB" dirty="0">
                <a:solidFill>
                  <a:srgbClr val="00B050"/>
                </a:solidFill>
              </a:rPr>
              <a:t> son </a:t>
            </a:r>
            <a:r>
              <a:rPr lang="en-GB" dirty="0" err="1">
                <a:solidFill>
                  <a:srgbClr val="00B050"/>
                </a:solidFill>
              </a:rPr>
              <a:t>sujet</a:t>
            </a:r>
            <a:r>
              <a:rPr lang="en-GB" dirty="0">
                <a:solidFill>
                  <a:srgbClr val="00B050"/>
                </a:solidFill>
              </a:rPr>
              <a:t> et </a:t>
            </a:r>
            <a:r>
              <a:rPr lang="en-GB" b="1" dirty="0">
                <a:solidFill>
                  <a:srgbClr val="00B0F0"/>
                </a:solidFill>
              </a:rPr>
              <a:t>faire des </a:t>
            </a:r>
            <a:r>
              <a:rPr lang="en-GB" b="1" dirty="0" err="1">
                <a:solidFill>
                  <a:srgbClr val="00B0F0"/>
                </a:solidFill>
              </a:rPr>
              <a:t>recherches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>
                <a:solidFill>
                  <a:srgbClr val="00B050"/>
                </a:solidFill>
              </a:rPr>
              <a:t>(attention </a:t>
            </a:r>
            <a:r>
              <a:rPr lang="en-GB" dirty="0" err="1">
                <a:solidFill>
                  <a:srgbClr val="00B050"/>
                </a:solidFill>
              </a:rPr>
              <a:t>à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bien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l’ancrer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dans</a:t>
            </a:r>
            <a:r>
              <a:rPr lang="en-GB" dirty="0">
                <a:solidFill>
                  <a:srgbClr val="00B050"/>
                </a:solidFill>
              </a:rPr>
              <a:t> un pays de </a:t>
            </a:r>
            <a:r>
              <a:rPr lang="en-GB" dirty="0" err="1">
                <a:solidFill>
                  <a:srgbClr val="00B050"/>
                </a:solidFill>
              </a:rPr>
              <a:t>l’aire</a:t>
            </a:r>
            <a:r>
              <a:rPr lang="en-GB" dirty="0">
                <a:solidFill>
                  <a:srgbClr val="00B050"/>
                </a:solidFill>
              </a:rPr>
              <a:t> anglophone !)</a:t>
            </a:r>
          </a:p>
          <a:p>
            <a:pPr marL="457200" indent="-457200" algn="just">
              <a:buAutoNum type="arabicPeriod"/>
            </a:pPr>
            <a:endParaRPr lang="en-GB" dirty="0">
              <a:solidFill>
                <a:srgbClr val="00B050"/>
              </a:solidFill>
            </a:endParaRPr>
          </a:p>
          <a:p>
            <a:pPr marL="457200" indent="-457200" algn="just">
              <a:buAutoNum type="arabicPeriod"/>
            </a:pPr>
            <a:r>
              <a:rPr lang="en-GB" dirty="0" err="1">
                <a:solidFill>
                  <a:srgbClr val="00B050"/>
                </a:solidFill>
              </a:rPr>
              <a:t>Définir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une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problématique</a:t>
            </a:r>
            <a:r>
              <a:rPr lang="en-GB" dirty="0">
                <a:solidFill>
                  <a:srgbClr val="00B050"/>
                </a:solidFill>
              </a:rPr>
              <a:t> (</a:t>
            </a:r>
            <a:r>
              <a:rPr lang="en-GB" dirty="0" err="1">
                <a:solidFill>
                  <a:srgbClr val="00B050"/>
                </a:solidFill>
              </a:rPr>
              <a:t>montrer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en</a:t>
            </a:r>
            <a:r>
              <a:rPr lang="en-GB" dirty="0">
                <a:solidFill>
                  <a:srgbClr val="00B050"/>
                </a:solidFill>
              </a:rPr>
              <a:t> quoi le </a:t>
            </a:r>
            <a:r>
              <a:rPr lang="en-GB" dirty="0" err="1">
                <a:solidFill>
                  <a:srgbClr val="00B050"/>
                </a:solidFill>
              </a:rPr>
              <a:t>sujet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abordé</a:t>
            </a:r>
            <a:r>
              <a:rPr lang="en-GB" dirty="0">
                <a:solidFill>
                  <a:srgbClr val="00B050"/>
                </a:solidFill>
              </a:rPr>
              <a:t> et </a:t>
            </a:r>
            <a:r>
              <a:rPr lang="en-GB" dirty="0" err="1">
                <a:solidFill>
                  <a:srgbClr val="00B050"/>
                </a:solidFill>
              </a:rPr>
              <a:t>spécifique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à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ce</a:t>
            </a:r>
            <a:r>
              <a:rPr lang="en-GB" dirty="0">
                <a:solidFill>
                  <a:srgbClr val="00B050"/>
                </a:solidFill>
              </a:rPr>
              <a:t> pays)</a:t>
            </a:r>
          </a:p>
          <a:p>
            <a:pPr marL="457200" indent="-457200" algn="just">
              <a:buAutoNum type="arabicPeriod"/>
            </a:pPr>
            <a:endParaRPr lang="en-GB" dirty="0">
              <a:solidFill>
                <a:srgbClr val="00B050"/>
              </a:solidFill>
            </a:endParaRPr>
          </a:p>
          <a:p>
            <a:pPr marL="457200" indent="-457200" algn="just">
              <a:buAutoNum type="arabicPeriod"/>
            </a:pPr>
            <a:r>
              <a:rPr lang="en-GB" b="1" dirty="0">
                <a:solidFill>
                  <a:srgbClr val="00B0F0"/>
                </a:solidFill>
              </a:rPr>
              <a:t>Organiser</a:t>
            </a:r>
            <a:r>
              <a:rPr lang="en-GB" dirty="0">
                <a:solidFill>
                  <a:srgbClr val="00B050"/>
                </a:solidFill>
              </a:rPr>
              <a:t> la </a:t>
            </a:r>
            <a:r>
              <a:rPr lang="en-GB" dirty="0" err="1">
                <a:solidFill>
                  <a:srgbClr val="00B050"/>
                </a:solidFill>
              </a:rPr>
              <a:t>présentation</a:t>
            </a:r>
            <a:r>
              <a:rPr lang="en-GB" dirty="0">
                <a:solidFill>
                  <a:srgbClr val="00B050"/>
                </a:solidFill>
              </a:rPr>
              <a:t> (2 </a:t>
            </a:r>
            <a:r>
              <a:rPr lang="en-GB" dirty="0" err="1">
                <a:solidFill>
                  <a:srgbClr val="00B050"/>
                </a:solidFill>
              </a:rPr>
              <a:t>ou</a:t>
            </a:r>
            <a:r>
              <a:rPr lang="en-GB" dirty="0">
                <a:solidFill>
                  <a:srgbClr val="00B050"/>
                </a:solidFill>
              </a:rPr>
              <a:t> 3 </a:t>
            </a:r>
            <a:r>
              <a:rPr lang="en-GB" dirty="0" err="1">
                <a:solidFill>
                  <a:srgbClr val="00B050"/>
                </a:solidFill>
              </a:rPr>
              <a:t>grandes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err="1">
                <a:solidFill>
                  <a:srgbClr val="00B050"/>
                </a:solidFill>
              </a:rPr>
              <a:t>idées</a:t>
            </a:r>
            <a:r>
              <a:rPr lang="en-GB" dirty="0">
                <a:solidFill>
                  <a:srgbClr val="00B050"/>
                </a:solidFill>
              </a:rPr>
              <a:t>, </a:t>
            </a:r>
            <a:r>
              <a:rPr lang="en-GB" dirty="0" err="1">
                <a:solidFill>
                  <a:srgbClr val="00B050"/>
                </a:solidFill>
              </a:rPr>
              <a:t>appuyées</a:t>
            </a:r>
            <a:r>
              <a:rPr lang="en-GB" dirty="0">
                <a:solidFill>
                  <a:srgbClr val="00B050"/>
                </a:solidFill>
              </a:rPr>
              <a:t> sur des documents précis). </a:t>
            </a:r>
          </a:p>
        </p:txBody>
      </p:sp>
    </p:spTree>
    <p:extLst>
      <p:ext uri="{BB962C8B-B14F-4D97-AF65-F5344CB8AC3E}">
        <p14:creationId xmlns:p14="http://schemas.microsoft.com/office/powerpoint/2010/main" val="623066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{25989986-E7FE-0F4D-B406-2714898B2B27}tf10001076</Template>
  <TotalTime>95</TotalTime>
  <Words>623</Words>
  <Application>Microsoft Macintosh PowerPoint</Application>
  <PresentationFormat>Grand écran</PresentationFormat>
  <Paragraphs>82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</vt:lpstr>
      <vt:lpstr>Wingdings 3</vt:lpstr>
      <vt:lpstr>Salle d’ions</vt:lpstr>
      <vt:lpstr>Présentation de l’ETLV</vt:lpstr>
      <vt:lpstr>Sommaire</vt:lpstr>
      <vt:lpstr>Qu’est-ce que l’ETLV?</vt:lpstr>
      <vt:lpstr>L’ETLV est un co-enseignement qui repose sur:</vt:lpstr>
      <vt:lpstr>L’évaluation finale: une épreuve orale</vt:lpstr>
      <vt:lpstr>L’évaluation finale: une épreuve orale</vt:lpstr>
      <vt:lpstr>Support de la présentation</vt:lpstr>
      <vt:lpstr>ATTENTION !!!!</vt:lpstr>
      <vt:lpstr>PRESENTATION – CONTENU   Il s’agit de presenter un fait social touchant à la santé ou au bien-être des populations  en 5 minutes maximum.</vt:lpstr>
      <vt:lpstr>EXEMPLE:</vt:lpstr>
      <vt:lpstr>EXEMPLE:</vt:lpstr>
      <vt:lpstr>EXEMPLE:</vt:lpstr>
      <vt:lpstr>L’interaction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l’ETLV</dc:title>
  <dc:creator>Nicolas PHILIPPOT</dc:creator>
  <cp:lastModifiedBy>Nicolas PHILIPPOT</cp:lastModifiedBy>
  <cp:revision>11</cp:revision>
  <dcterms:created xsi:type="dcterms:W3CDTF">2020-09-05T07:44:13Z</dcterms:created>
  <dcterms:modified xsi:type="dcterms:W3CDTF">2020-09-06T15:38:48Z</dcterms:modified>
</cp:coreProperties>
</file>