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8"/>
    <p:restoredTop sz="94630"/>
  </p:normalViewPr>
  <p:slideViewPr>
    <p:cSldViewPr snapToGrid="0" snapToObjects="1">
      <p:cViewPr varScale="1">
        <p:scale>
          <a:sx n="63" d="100"/>
          <a:sy n="63" d="100"/>
        </p:scale>
        <p:origin x="-126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25118E-7995-8A4B-8A2A-57703318A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233056"/>
            <a:ext cx="8676222" cy="271549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MCCARTHYISM</a:t>
            </a:r>
            <a:r>
              <a:rPr lang="en-GB" sz="6000" dirty="0"/>
              <a:t>, OR </a:t>
            </a:r>
            <a:r>
              <a:rPr lang="en-GB" sz="6000" dirty="0">
                <a:solidFill>
                  <a:srgbClr val="FF0000"/>
                </a:solidFill>
              </a:rPr>
              <a:t>THE SECOND RED SCARE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10D547D-F6D3-6349-81CA-38E2F6B36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538" y="4759037"/>
            <a:ext cx="4899170" cy="727364"/>
          </a:xfrm>
        </p:spPr>
        <p:txBody>
          <a:bodyPr>
            <a:noAutofit/>
          </a:bodyPr>
          <a:lstStyle/>
          <a:p>
            <a:r>
              <a:rPr lang="en-GB" sz="3600" dirty="0"/>
              <a:t>(1947-1957)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50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C89773-F898-1341-A2F1-17774399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38" y="308281"/>
            <a:ext cx="7420698" cy="869356"/>
          </a:xfrm>
        </p:spPr>
        <p:txBody>
          <a:bodyPr>
            <a:noAutofit/>
          </a:bodyPr>
          <a:lstStyle/>
          <a:p>
            <a:r>
              <a:rPr lang="en-GB" sz="5200" dirty="0"/>
              <a:t>ALGER HISS: 1949-1950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42655E-3894-5A41-8AEE-78B78159B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85455"/>
            <a:ext cx="7398327" cy="527858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Accused by Whittaker Chambers of the HUAC in 1948 of </a:t>
            </a:r>
            <a:r>
              <a:rPr lang="en-GB" sz="2800" dirty="0">
                <a:solidFill>
                  <a:srgbClr val="00B0F0"/>
                </a:solidFill>
              </a:rPr>
              <a:t>being a secret communist spy &amp; smuggling secret American documents to the Soviets</a:t>
            </a:r>
            <a:r>
              <a:rPr lang="en-GB" sz="2800" dirty="0"/>
              <a:t>, after he had left his government duties in 1946.</a:t>
            </a:r>
            <a:br>
              <a:rPr lang="en-GB" sz="2800" dirty="0"/>
            </a:br>
            <a:endParaRPr lang="en-GB" sz="2800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Chambers brought federal documents forward and said they were given to him by Hiss. </a:t>
            </a:r>
            <a:r>
              <a:rPr lang="en-GB" sz="2800" dirty="0">
                <a:solidFill>
                  <a:srgbClr val="92D050"/>
                </a:solidFill>
              </a:rPr>
              <a:t>Perjury charges </a:t>
            </a:r>
            <a:r>
              <a:rPr lang="en-GB" sz="2800" dirty="0"/>
              <a:t>were pressed upon him and after two trials </a:t>
            </a:r>
            <a:r>
              <a:rPr lang="en-GB" sz="2800" dirty="0">
                <a:solidFill>
                  <a:srgbClr val="00B0F0"/>
                </a:solidFill>
              </a:rPr>
              <a:t>he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served 3 years and 8 months in prison</a:t>
            </a:r>
            <a:r>
              <a:rPr lang="en-GB" sz="2800" dirty="0"/>
              <a:t>.</a:t>
            </a:r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xmlns="" id="{1FAFF72D-A623-544C-B257-683D9F86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22" y="1686808"/>
            <a:ext cx="4287948" cy="4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7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C89773-F898-1341-A2F1-17774399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239008"/>
            <a:ext cx="10778836" cy="869356"/>
          </a:xfrm>
        </p:spPr>
        <p:txBody>
          <a:bodyPr>
            <a:noAutofit/>
          </a:bodyPr>
          <a:lstStyle/>
          <a:p>
            <a:r>
              <a:rPr lang="en-GB" sz="5200" dirty="0"/>
              <a:t>Julius &amp; Ethel Rosenberg: 1951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42655E-3894-5A41-8AEE-78B78159B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4835" y="1177636"/>
            <a:ext cx="7398327" cy="527858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married couple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Members of the American Communist Party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Julius was fired from his job because of his political involvement and arrested on </a:t>
            </a:r>
            <a:r>
              <a:rPr lang="en-GB" sz="2800" dirty="0">
                <a:solidFill>
                  <a:srgbClr val="00B0F0"/>
                </a:solidFill>
              </a:rPr>
              <a:t>suspicious espionage activities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Ethel was arrested A few months later</a:t>
            </a:r>
          </a:p>
          <a:p>
            <a:pPr marL="285750" indent="-285750" algn="just">
              <a:buFont typeface="Wingdings" pitchFamily="2" charset="2"/>
              <a:buChar char="à"/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Sentenced to death in 1951 &amp; executed by the electric chair in 1953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D594FB5-223D-FD49-8104-4B25E6A9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9" y="1672955"/>
            <a:ext cx="4284000" cy="42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1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55A314B5-6E2D-C64A-817B-3644B3B8B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6369" y="0"/>
            <a:ext cx="4815609" cy="987136"/>
          </a:xfrm>
        </p:spPr>
        <p:txBody>
          <a:bodyPr>
            <a:normAutofit/>
          </a:bodyPr>
          <a:lstStyle/>
          <a:p>
            <a:r>
              <a:rPr lang="en-US" altLang="fr-FR" sz="5400" dirty="0"/>
              <a:t>Witch Hunts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ED021B26-6850-9449-8B33-56F3BEDCB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" y="914400"/>
            <a:ext cx="9858664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fr-FR" sz="2400" dirty="0">
                <a:solidFill>
                  <a:srgbClr val="FFC000"/>
                </a:solidFill>
              </a:rPr>
              <a:t>Joseph (“Joe”) McCarthy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Republican senator from Wisconsin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Felt he was unlikely to win reelection 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>
                <a:solidFill>
                  <a:srgbClr val="00B0F0"/>
                </a:solidFill>
              </a:rPr>
              <a:t>Decided to use fear of communism to boost his career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400" dirty="0">
                <a:solidFill>
                  <a:srgbClr val="FFC000"/>
                </a:solidFill>
              </a:rPr>
              <a:t>McCarthyism</a:t>
            </a:r>
            <a:r>
              <a:rPr lang="en-US" altLang="fr-FR" sz="2400" dirty="0">
                <a:solidFill>
                  <a:srgbClr val="00B0F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McCarthy </a:t>
            </a:r>
            <a:r>
              <a:rPr lang="en-US" altLang="fr-FR" sz="2000" dirty="0">
                <a:solidFill>
                  <a:srgbClr val="92D050"/>
                </a:solidFill>
              </a:rPr>
              <a:t>went on a rampage</a:t>
            </a:r>
            <a:r>
              <a:rPr lang="en-US" altLang="fr-FR" sz="2000" dirty="0"/>
              <a:t>, announcing that the government was stuffed with ‘reds’(communists)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Famously said ‘</a:t>
            </a:r>
            <a:r>
              <a:rPr lang="en-US" altLang="fr-FR" sz="2000" dirty="0">
                <a:solidFill>
                  <a:srgbClr val="00B0F0"/>
                </a:solidFill>
              </a:rPr>
              <a:t>I have a list of 205 people in the government who are members of the communist party</a:t>
            </a:r>
            <a:r>
              <a:rPr lang="en-US" altLang="fr-FR" sz="2000" dirty="0"/>
              <a:t>’, but then would refuse to produce the names. 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>
                <a:solidFill>
                  <a:srgbClr val="00B0F0"/>
                </a:solidFill>
              </a:rPr>
              <a:t>Senators, when speaking in the senate, are immune from the charge of </a:t>
            </a:r>
            <a:r>
              <a:rPr lang="en-US" altLang="fr-FR" sz="2000" b="1" u="sng" dirty="0">
                <a:solidFill>
                  <a:srgbClr val="00B0F0"/>
                </a:solidFill>
              </a:rPr>
              <a:t>slander</a:t>
            </a:r>
            <a:r>
              <a:rPr lang="en-US" altLang="fr-FR" sz="2000" dirty="0">
                <a:solidFill>
                  <a:srgbClr val="00B0F0"/>
                </a:solidFill>
              </a:rPr>
              <a:t> </a:t>
            </a:r>
            <a:r>
              <a:rPr lang="en-US" altLang="fr-FR" sz="2000" dirty="0"/>
              <a:t>(knowingly telling lies to hurt another person’s reputation)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400" dirty="0">
                <a:solidFill>
                  <a:srgbClr val="FFC000"/>
                </a:solidFill>
              </a:rPr>
              <a:t>Successful strategy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McCarthy won reelection and became famous</a:t>
            </a:r>
          </a:p>
          <a:p>
            <a:pPr lvl="1">
              <a:lnSpc>
                <a:spcPct val="80000"/>
              </a:lnSpc>
            </a:pPr>
            <a:r>
              <a:rPr lang="en-US" altLang="fr-FR" sz="2000" dirty="0"/>
              <a:t>However, </a:t>
            </a:r>
            <a:r>
              <a:rPr lang="en-US" altLang="fr-FR" sz="2000" dirty="0">
                <a:solidFill>
                  <a:srgbClr val="00B0F0"/>
                </a:solidFill>
              </a:rPr>
              <a:t>when he accused the army of having tons of communist subversives, and called hearings on this issue</a:t>
            </a:r>
            <a:r>
              <a:rPr lang="en-US" altLang="fr-FR" sz="2000" dirty="0"/>
              <a:t>, </a:t>
            </a:r>
            <a:r>
              <a:rPr lang="en-US" altLang="fr-FR" sz="2000" dirty="0">
                <a:solidFill>
                  <a:srgbClr val="00B0F0"/>
                </a:solidFill>
              </a:rPr>
              <a:t>army officials blasted McCarthy and burst his imaginary bubble.</a:t>
            </a:r>
            <a:r>
              <a:rPr lang="en-US" altLang="fr-FR" sz="2000" dirty="0"/>
              <a:t> He became a national disgrace </a:t>
            </a:r>
          </a:p>
        </p:txBody>
      </p:sp>
      <p:pic>
        <p:nvPicPr>
          <p:cNvPr id="11269" name="Picture 5" descr="thumbnail">
            <a:extLst>
              <a:ext uri="{FF2B5EF4-FFF2-40B4-BE49-F238E27FC236}">
                <a16:creationId xmlns:a16="http://schemas.microsoft.com/office/drawing/2014/main" xmlns="" id="{79973453-8381-1540-BFA0-0D92A2A3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626" y="0"/>
            <a:ext cx="2647374" cy="31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65408F-3774-304F-877C-6993E26B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063"/>
            <a:ext cx="12191999" cy="1030864"/>
          </a:xfrm>
        </p:spPr>
        <p:txBody>
          <a:bodyPr>
            <a:noAutofit/>
          </a:bodyPr>
          <a:lstStyle/>
          <a:p>
            <a:r>
              <a:rPr lang="en-GB" sz="3900" dirty="0"/>
              <a:t>Impact of the red scare on American people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1368289-E7E1-534E-B2F7-E1E9E357F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418" y="1260763"/>
            <a:ext cx="9130145" cy="517419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B0F0"/>
                </a:solidFill>
              </a:rPr>
              <a:t>Construction of bomb shelters in suburbia</a:t>
            </a:r>
          </a:p>
        </p:txBody>
      </p:sp>
      <p:pic>
        <p:nvPicPr>
          <p:cNvPr id="7" name="Picture 5" descr="Image Detail">
            <a:extLst>
              <a:ext uri="{FF2B5EF4-FFF2-40B4-BE49-F238E27FC236}">
                <a16:creationId xmlns:a16="http://schemas.microsoft.com/office/drawing/2014/main" xmlns="" id="{46CF2AA1-D274-E04F-A8BB-754255B999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18" y="2576946"/>
            <a:ext cx="5666509" cy="39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 Detail">
            <a:extLst>
              <a:ext uri="{FF2B5EF4-FFF2-40B4-BE49-F238E27FC236}">
                <a16:creationId xmlns:a16="http://schemas.microsoft.com/office/drawing/2014/main" xmlns="" id="{541E6FE2-FD51-164E-8D1F-D27F236F13F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098" y="2576945"/>
            <a:ext cx="5138811" cy="39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1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4303D8F5-5AD3-1F4C-8CE8-205C6378D498}"/>
              </a:ext>
            </a:extLst>
          </p:cNvPr>
          <p:cNvSpPr txBox="1">
            <a:spLocks/>
          </p:cNvSpPr>
          <p:nvPr/>
        </p:nvSpPr>
        <p:spPr>
          <a:xfrm>
            <a:off x="462536" y="1149927"/>
            <a:ext cx="11424663" cy="504305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fr-FR" sz="4000" dirty="0">
                <a:solidFill>
                  <a:srgbClr val="00B0F0"/>
                </a:solidFill>
              </a:rPr>
              <a:t>Demand for </a:t>
            </a:r>
            <a:r>
              <a:rPr lang="en-US" altLang="fr-FR" sz="4000" b="1" u="sng" dirty="0">
                <a:solidFill>
                  <a:srgbClr val="00B0F0"/>
                </a:solidFill>
              </a:rPr>
              <a:t>conformity</a:t>
            </a:r>
            <a:r>
              <a:rPr lang="en-US" altLang="fr-FR" sz="4000" dirty="0"/>
              <a:t> to prove loyalty (Same clothes, same haircut, same lifestyle &amp; goals…) </a:t>
            </a:r>
            <a:br>
              <a:rPr lang="en-US" altLang="fr-FR" sz="4000" dirty="0"/>
            </a:br>
            <a:r>
              <a:rPr lang="en-US" altLang="fr-FR" sz="4000" dirty="0"/>
              <a:t/>
            </a:r>
            <a:br>
              <a:rPr lang="en-US" altLang="fr-FR" sz="4000" dirty="0"/>
            </a:br>
            <a:r>
              <a:rPr lang="en-US" altLang="fr-FR" sz="4000" dirty="0"/>
              <a:t/>
            </a:r>
            <a:br>
              <a:rPr lang="en-US" altLang="fr-FR" sz="4000" dirty="0"/>
            </a:br>
            <a:endParaRPr lang="en-US" altLang="fr-FR" sz="4000" dirty="0"/>
          </a:p>
          <a:p>
            <a:pPr algn="just"/>
            <a:r>
              <a:rPr lang="en-US" altLang="fr-FR" sz="4000" dirty="0">
                <a:solidFill>
                  <a:srgbClr val="00B050"/>
                </a:solidFill>
              </a:rPr>
              <a:t>Duck and cover drills </a:t>
            </a:r>
            <a:r>
              <a:rPr lang="en-US" altLang="fr-FR" sz="4000" dirty="0">
                <a:solidFill>
                  <a:srgbClr val="00B0F0"/>
                </a:solidFill>
              </a:rPr>
              <a:t>in schools </a:t>
            </a:r>
            <a:r>
              <a:rPr lang="en-US" altLang="fr-FR" sz="4000" dirty="0"/>
              <a:t>so as to anticipate potential nuclear attack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CEB84927-B761-404A-AA93-AA520317EB48}"/>
              </a:ext>
            </a:extLst>
          </p:cNvPr>
          <p:cNvSpPr txBox="1">
            <a:spLocks/>
          </p:cNvSpPr>
          <p:nvPr/>
        </p:nvSpPr>
        <p:spPr>
          <a:xfrm>
            <a:off x="0" y="119063"/>
            <a:ext cx="12191999" cy="1030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900"/>
              <a:t>Impact of the red scare on American people</a:t>
            </a:r>
            <a:endParaRPr lang="en-GB" sz="3900" dirty="0"/>
          </a:p>
        </p:txBody>
      </p:sp>
    </p:spTree>
    <p:extLst>
      <p:ext uri="{BB962C8B-B14F-4D97-AF65-F5344CB8AC3E}">
        <p14:creationId xmlns:p14="http://schemas.microsoft.com/office/powerpoint/2010/main" xmlns="" val="6210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END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679EDA-645B-9A4D-9FC1-0055D4AD2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82981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McCarthyism</a:t>
            </a:r>
            <a:r>
              <a:rPr lang="en-GB" dirty="0"/>
              <a:t> is often associated with the terms “</a:t>
            </a:r>
            <a:r>
              <a:rPr lang="en-GB" dirty="0">
                <a:solidFill>
                  <a:srgbClr val="FF0000"/>
                </a:solidFill>
              </a:rPr>
              <a:t>Witch hunt</a:t>
            </a:r>
            <a:r>
              <a:rPr lang="en-GB" dirty="0"/>
              <a:t>”.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F661F4C-D5AA-F544-B082-9CD64370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904508"/>
            <a:ext cx="8676222" cy="88669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Can you explain why ?</a:t>
            </a:r>
          </a:p>
        </p:txBody>
      </p:sp>
    </p:spTree>
    <p:extLst>
      <p:ext uri="{BB962C8B-B14F-4D97-AF65-F5344CB8AC3E}">
        <p14:creationId xmlns:p14="http://schemas.microsoft.com/office/powerpoint/2010/main" xmlns="" val="144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D38252-38D2-5643-B037-A99CE4F5C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85999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slides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clues about </a:t>
            </a:r>
            <a:r>
              <a:rPr lang="fr-FR" sz="54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MCCARTHYISM</a:t>
            </a:r>
            <a:r>
              <a:rPr lang="fr-FR" sz="5400" dirty="0"/>
              <a:t>. 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3D74EE-C678-BC4E-9337-A60C2B847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20490"/>
            <a:ext cx="8676222" cy="1309255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Memorize as much information as possible to be able to make a precise definition after watching all the slides. </a:t>
            </a:r>
          </a:p>
          <a:p>
            <a:r>
              <a:rPr lang="en-GB" sz="2000" dirty="0">
                <a:solidFill>
                  <a:srgbClr val="FFFF00"/>
                </a:solidFill>
              </a:rPr>
              <a:t>Close your copybooks and pay attention to every single detail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86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9DC0DF-24E2-534E-871B-469734C0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F7A495-2616-3D4D-9FFC-803FBE8F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ésultat de recherche d'images pour &quot;ready steady go&quot;">
            <a:extLst>
              <a:ext uri="{FF2B5EF4-FFF2-40B4-BE49-F238E27FC236}">
                <a16:creationId xmlns:a16="http://schemas.microsoft.com/office/drawing/2014/main" xmlns="" id="{1D06E84B-B7FE-294F-A11E-C8401070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0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80672-49C1-8B41-A87D-BF59D20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77" y="221672"/>
            <a:ext cx="8016442" cy="1503217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Historical context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681AE8-333A-ED4B-BB92-B877504D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4889"/>
            <a:ext cx="9905998" cy="4565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End of the Second World War</a:t>
            </a:r>
            <a:r>
              <a:rPr lang="en-GB" sz="3200" dirty="0"/>
              <a:t>: The USSR </a:t>
            </a:r>
            <a:r>
              <a:rPr lang="en-GB" sz="3200" dirty="0">
                <a:solidFill>
                  <a:srgbClr val="00B050"/>
                </a:solidFill>
              </a:rPr>
              <a:t>gobbled up </a:t>
            </a:r>
            <a:r>
              <a:rPr lang="en-GB" sz="3200" dirty="0"/>
              <a:t>Eastern Europe </a:t>
            </a:r>
            <a:r>
              <a:rPr lang="en-GB" sz="3200" dirty="0">
                <a:sym typeface="Wingdings" pitchFamily="2" charset="2"/>
              </a:rPr>
              <a:t> the Soviet Union, led by a communist regime, became </a:t>
            </a:r>
            <a:r>
              <a:rPr lang="en-GB" sz="3200" dirty="0">
                <a:solidFill>
                  <a:srgbClr val="00B050"/>
                </a:solidFill>
                <a:sym typeface="Wingdings" pitchFamily="2" charset="2"/>
              </a:rPr>
              <a:t>a world power</a:t>
            </a:r>
            <a:r>
              <a:rPr lang="en-GB" sz="3200" dirty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Beginning of </a:t>
            </a:r>
            <a:r>
              <a:rPr lang="en-GB" sz="3200" dirty="0">
                <a:solidFill>
                  <a:srgbClr val="00B0F0"/>
                </a:solidFill>
                <a:sym typeface="Wingdings" pitchFamily="2" charset="2"/>
              </a:rPr>
              <a:t>the Cold War </a:t>
            </a:r>
            <a:r>
              <a:rPr lang="en-GB" sz="3200" dirty="0">
                <a:sym typeface="Wingdings" pitchFamily="2" charset="2"/>
              </a:rPr>
              <a:t>(1947-1991): </a:t>
            </a:r>
          </a:p>
          <a:p>
            <a:pPr marL="0" indent="0">
              <a:buNone/>
            </a:pPr>
            <a:r>
              <a:rPr lang="en-GB" sz="3200" dirty="0">
                <a:sym typeface="Wingdings" pitchFamily="2" charset="2"/>
              </a:rPr>
              <a:t>- the Soviet Union wanted to </a:t>
            </a:r>
            <a:r>
              <a:rPr lang="en-GB" sz="3200" dirty="0">
                <a:solidFill>
                  <a:srgbClr val="00B0F0"/>
                </a:solidFill>
                <a:sym typeface="Wingdings" pitchFamily="2" charset="2"/>
              </a:rPr>
              <a:t>spread communism</a:t>
            </a:r>
            <a:r>
              <a:rPr lang="en-GB" sz="3200" dirty="0">
                <a:sym typeface="Wingdings" pitchFamily="2" charset="2"/>
              </a:rPr>
              <a:t> all all around the world </a:t>
            </a:r>
          </a:p>
          <a:p>
            <a:pPr marL="0" indent="0">
              <a:buNone/>
            </a:pPr>
            <a:r>
              <a:rPr lang="en-GB" sz="3200" dirty="0">
                <a:sym typeface="Wingdings" pitchFamily="2" charset="2"/>
              </a:rPr>
              <a:t>- the US intended to resist its expansion.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9558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80672-49C1-8B41-A87D-BF59D20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77" y="221672"/>
            <a:ext cx="8016442" cy="1503217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Paranoia in the 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681AE8-333A-ED4B-BB92-B877504DD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4889"/>
            <a:ext cx="9905998" cy="4565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4400" dirty="0"/>
              <a:t>Existence of small groups of communist supporters in the US </a:t>
            </a:r>
          </a:p>
          <a:p>
            <a:pPr marL="0" indent="0" algn="just">
              <a:buNone/>
            </a:pPr>
            <a:r>
              <a:rPr lang="en-GB" sz="4400" dirty="0">
                <a:sym typeface="Wingdings" pitchFamily="2" charset="2"/>
              </a:rPr>
              <a:t> a fear spread they might engage in </a:t>
            </a:r>
            <a:r>
              <a:rPr lang="en-GB" sz="4400" dirty="0">
                <a:solidFill>
                  <a:srgbClr val="00B050"/>
                </a:solidFill>
                <a:sym typeface="Wingdings" pitchFamily="2" charset="2"/>
              </a:rPr>
              <a:t>subversive</a:t>
            </a:r>
            <a:r>
              <a:rPr lang="en-GB" sz="4400" dirty="0">
                <a:sym typeface="Wingdings" pitchFamily="2" charset="2"/>
              </a:rPr>
              <a:t> (secret, anti-government)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7784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80672-49C1-8B41-A87D-BF59D20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08351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EARLY HUNTS FOR SUBVERSIVES</a:t>
            </a:r>
          </a:p>
        </p:txBody>
      </p:sp>
      <p:pic>
        <p:nvPicPr>
          <p:cNvPr id="6" name="Espace réservé de l’image 5">
            <a:extLst>
              <a:ext uri="{FF2B5EF4-FFF2-40B4-BE49-F238E27FC236}">
                <a16:creationId xmlns:a16="http://schemas.microsoft.com/office/drawing/2014/main" xmlns="" id="{7265A97A-EA1C-BA4E-81E9-46BEB9BD70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43" r="5843"/>
          <a:stretch>
            <a:fillRect/>
          </a:stretch>
        </p:blipFill>
        <p:spPr>
          <a:xfrm>
            <a:off x="8806006" y="180109"/>
            <a:ext cx="3276600" cy="465455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681AE8-333A-ED4B-BB92-B877504DD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527" y="2313709"/>
            <a:ext cx="7980218" cy="3920836"/>
          </a:xfrm>
        </p:spPr>
        <p:txBody>
          <a:bodyPr>
            <a:noAutofit/>
          </a:bodyPr>
          <a:lstStyle/>
          <a:p>
            <a:pPr algn="just"/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End 1940s</a:t>
            </a:r>
            <a:r>
              <a:rPr lang="en-GB" sz="3200" dirty="0"/>
              <a:t>: to be re-elected President, </a:t>
            </a:r>
            <a:r>
              <a:rPr lang="en-GB" sz="3200" dirty="0">
                <a:solidFill>
                  <a:srgbClr val="00B0F0"/>
                </a:solidFill>
              </a:rPr>
              <a:t>Truman</a:t>
            </a:r>
            <a:r>
              <a:rPr lang="en-GB" sz="3200" dirty="0"/>
              <a:t> had to show he was not weak on communism </a:t>
            </a:r>
          </a:p>
          <a:p>
            <a:pPr algn="just"/>
            <a:r>
              <a:rPr lang="en-GB" sz="3200" dirty="0">
                <a:sym typeface="Wingdings" pitchFamily="2" charset="2"/>
              </a:rPr>
              <a:t> he set up </a:t>
            </a:r>
            <a:r>
              <a:rPr lang="en-GB" sz="3200" dirty="0">
                <a:solidFill>
                  <a:srgbClr val="00B0F0"/>
                </a:solidFill>
                <a:sym typeface="Wingdings" pitchFamily="2" charset="2"/>
              </a:rPr>
              <a:t>Loyalty Review Boards </a:t>
            </a:r>
            <a:r>
              <a:rPr lang="en-US" altLang="fr-FR" sz="3200" dirty="0"/>
              <a:t>which reviewed government employees in order to remove/fire subversives 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DBE6B2C-D27A-D54D-9478-4B1710C65CF9}"/>
              </a:ext>
            </a:extLst>
          </p:cNvPr>
          <p:cNvSpPr txBox="1"/>
          <p:nvPr/>
        </p:nvSpPr>
        <p:spPr>
          <a:xfrm>
            <a:off x="8708352" y="5043055"/>
            <a:ext cx="327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Harry Truman </a:t>
            </a:r>
          </a:p>
          <a:p>
            <a:pPr algn="ctr"/>
            <a:r>
              <a:rPr lang="en-GB" dirty="0"/>
              <a:t>Democratic President of the United States (1945-1953)</a:t>
            </a:r>
          </a:p>
        </p:txBody>
      </p:sp>
    </p:spTree>
    <p:extLst>
      <p:ext uri="{BB962C8B-B14F-4D97-AF65-F5344CB8AC3E}">
        <p14:creationId xmlns:p14="http://schemas.microsoft.com/office/powerpoint/2010/main" xmlns="" val="11530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8C2A2B-0729-DF48-9B5E-641D8ACC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9" y="304800"/>
            <a:ext cx="10714901" cy="949036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EARLY HUNTS FOR SUBVERSIVES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8E722FD-CC53-FB44-90DC-47DF864D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411" y="1893883"/>
            <a:ext cx="7060480" cy="3343136"/>
          </a:xfrm>
        </p:spPr>
        <p:txBody>
          <a:bodyPr>
            <a:normAutofit/>
          </a:bodyPr>
          <a:lstStyle/>
          <a:p>
            <a:pPr algn="just"/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1938</a:t>
            </a:r>
            <a:r>
              <a:rPr lang="en-GB" sz="3200" dirty="0"/>
              <a:t>: creation of </a:t>
            </a:r>
            <a:r>
              <a:rPr lang="en-GB" sz="3200" dirty="0">
                <a:solidFill>
                  <a:srgbClr val="00B0F0"/>
                </a:solidFill>
              </a:rPr>
              <a:t>HUAC</a:t>
            </a:r>
            <a:r>
              <a:rPr lang="en-GB" sz="3200" dirty="0"/>
              <a:t> (</a:t>
            </a:r>
            <a:r>
              <a:rPr lang="en-GB" sz="3200" dirty="0">
                <a:solidFill>
                  <a:srgbClr val="00B0F0"/>
                </a:solidFill>
              </a:rPr>
              <a:t>House Committee on Un-American Activities</a:t>
            </a:r>
            <a:r>
              <a:rPr lang="en-GB" sz="3200" dirty="0"/>
              <a:t>) </a:t>
            </a:r>
            <a:r>
              <a:rPr lang="fr-FR" sz="3200" dirty="0">
                <a:effectLst/>
              </a:rPr>
              <a:t>to </a:t>
            </a:r>
            <a:r>
              <a:rPr lang="fr-FR" sz="3200" dirty="0" err="1">
                <a:effectLst/>
              </a:rPr>
              <a:t>investigate</a:t>
            </a:r>
            <a:r>
              <a:rPr lang="fr-FR" sz="3200" dirty="0">
                <a:effectLst/>
              </a:rPr>
              <a:t> </a:t>
            </a:r>
            <a:r>
              <a:rPr lang="fr-FR" sz="3200" dirty="0" err="1">
                <a:effectLst/>
              </a:rPr>
              <a:t>Communist</a:t>
            </a:r>
            <a:r>
              <a:rPr lang="fr-FR" sz="3200" dirty="0">
                <a:effectLst/>
              </a:rPr>
              <a:t> </a:t>
            </a:r>
            <a:r>
              <a:rPr lang="fr-FR" sz="3200" dirty="0" err="1">
                <a:effectLst/>
              </a:rPr>
              <a:t>activities</a:t>
            </a:r>
            <a:r>
              <a:rPr lang="fr-FR" sz="3200" dirty="0">
                <a:effectLst/>
              </a:rPr>
              <a:t> in the United States</a:t>
            </a:r>
            <a:endParaRPr lang="en-GB" sz="3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A323181-2877-624D-8FEE-88A65B84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883"/>
            <a:ext cx="4633408" cy="36714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FC56244-CA71-1A40-89F8-44310C09C13F}"/>
              </a:ext>
            </a:extLst>
          </p:cNvPr>
          <p:cNvSpPr txBox="1"/>
          <p:nvPr/>
        </p:nvSpPr>
        <p:spPr>
          <a:xfrm>
            <a:off x="286687" y="5610687"/>
            <a:ext cx="40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FR" b="1" dirty="0"/>
              <a:t>House </a:t>
            </a:r>
            <a:r>
              <a:rPr lang="fr-FR" b="1" dirty="0" err="1"/>
              <a:t>Committee</a:t>
            </a:r>
            <a:r>
              <a:rPr lang="fr-FR" b="1" dirty="0"/>
              <a:t> on Un-American </a:t>
            </a:r>
            <a:r>
              <a:rPr lang="fr-FR" b="1" dirty="0" err="1"/>
              <a:t>Activities</a:t>
            </a:r>
            <a:r>
              <a:rPr lang="fr-FR" b="1" dirty="0"/>
              <a:t> (HUAC)</a:t>
            </a:r>
          </a:p>
        </p:txBody>
      </p:sp>
    </p:spTree>
    <p:extLst>
      <p:ext uri="{BB962C8B-B14F-4D97-AF65-F5344CB8AC3E}">
        <p14:creationId xmlns:p14="http://schemas.microsoft.com/office/powerpoint/2010/main" xmlns="" val="1457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80672-49C1-8B41-A87D-BF59D20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3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From Paranoia to hysteria: </a:t>
            </a:r>
            <a:r>
              <a:rPr lang="en-GB" sz="6000" dirty="0">
                <a:solidFill>
                  <a:schemeClr val="accent3">
                    <a:lumMod val="75000"/>
                  </a:schemeClr>
                </a:solidFill>
              </a:rPr>
              <a:t>1949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681AE8-333A-ED4B-BB92-B877504DD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60560"/>
            <a:ext cx="12191999" cy="1146160"/>
          </a:xfrm>
        </p:spPr>
        <p:txBody>
          <a:bodyPr>
            <a:noAutofit/>
          </a:bodyPr>
          <a:lstStyle/>
          <a:p>
            <a:pPr algn="ctr"/>
            <a:r>
              <a:rPr lang="en-GB" sz="3100" dirty="0">
                <a:solidFill>
                  <a:srgbClr val="00B0F0"/>
                </a:solidFill>
              </a:rPr>
              <a:t>China fell to communism </a:t>
            </a:r>
            <a:r>
              <a:rPr lang="en-GB" sz="3100" dirty="0">
                <a:solidFill>
                  <a:schemeClr val="tx1"/>
                </a:solidFill>
              </a:rPr>
              <a:t>&amp;</a:t>
            </a:r>
            <a:r>
              <a:rPr lang="en-GB" sz="3100" dirty="0">
                <a:solidFill>
                  <a:srgbClr val="00B0F0"/>
                </a:solidFill>
              </a:rPr>
              <a:t> the Soviet Union got the atomic bomb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385343A-EF76-FB48-BCA8-9CEE6AD7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58916"/>
            <a:ext cx="6096000" cy="40990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10D0A28-3DB5-D841-BF46-D78845A6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917"/>
            <a:ext cx="5855833" cy="40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9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380672-49C1-8B41-A87D-BF59D205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From Paranoia to hysteria</a:t>
            </a:r>
            <a:endParaRPr lang="en-GB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681AE8-333A-ED4B-BB92-B877504DD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59766"/>
            <a:ext cx="12192000" cy="665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100" dirty="0">
                <a:solidFill>
                  <a:srgbClr val="FFC000"/>
                </a:solidFill>
              </a:rPr>
              <a:t>Trials of alleged Soviet spies in the United States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9E2754BD-8F0F-744F-ADF6-8DC8CDD70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631" y="2446009"/>
            <a:ext cx="4287948" cy="42879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54EA50-5AB2-D84E-B074-939A3A72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180" y="2446014"/>
            <a:ext cx="4284000" cy="42879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7D1134E-E251-544F-8192-2F4B4D3447C6}"/>
              </a:ext>
            </a:extLst>
          </p:cNvPr>
          <p:cNvSpPr txBox="1"/>
          <p:nvPr/>
        </p:nvSpPr>
        <p:spPr>
          <a:xfrm>
            <a:off x="1426915" y="1860331"/>
            <a:ext cx="16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Alger Hiss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BC46F69-2A6C-2C43-999D-928CC255138D}"/>
              </a:ext>
            </a:extLst>
          </p:cNvPr>
          <p:cNvSpPr txBox="1"/>
          <p:nvPr/>
        </p:nvSpPr>
        <p:spPr>
          <a:xfrm>
            <a:off x="7922724" y="1878007"/>
            <a:ext cx="410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Ethel and Julius Rosenberg</a:t>
            </a:r>
          </a:p>
        </p:txBody>
      </p:sp>
    </p:spTree>
    <p:extLst>
      <p:ext uri="{BB962C8B-B14F-4D97-AF65-F5344CB8AC3E}">
        <p14:creationId xmlns:p14="http://schemas.microsoft.com/office/powerpoint/2010/main" xmlns="" val="31760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292</TotalTime>
  <Words>559</Words>
  <Application>Microsoft Macintosh PowerPoint</Application>
  <PresentationFormat>Personnalisé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Maillage</vt:lpstr>
      <vt:lpstr>MCCARTHYISM, OR THE SECOND RED SCARE </vt:lpstr>
      <vt:lpstr>The following slides will give you different clues about MCCARTHYISM. </vt:lpstr>
      <vt:lpstr>Diapositive 3</vt:lpstr>
      <vt:lpstr>Historical context</vt:lpstr>
      <vt:lpstr>Paranoia in the US</vt:lpstr>
      <vt:lpstr>EARLY HUNTS FOR SUBVERSIVES</vt:lpstr>
      <vt:lpstr>EARLY HUNTS FOR SUBVERSIVES</vt:lpstr>
      <vt:lpstr>From Paranoia to hysteria: 1949</vt:lpstr>
      <vt:lpstr>From Paranoia to hysteria</vt:lpstr>
      <vt:lpstr>ALGER HISS: 1949-1950</vt:lpstr>
      <vt:lpstr>Julius &amp; Ethel Rosenberg: 1951</vt:lpstr>
      <vt:lpstr>Witch Hunts</vt:lpstr>
      <vt:lpstr>Impact of the red scare on American people</vt:lpstr>
      <vt:lpstr>Diapositive 14</vt:lpstr>
      <vt:lpstr>THE END </vt:lpstr>
      <vt:lpstr>McCarthyism is often associated with the terms “Witch hunt”.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MCCARTHYISM, OR THE SECOND RED SCARE </dc:title>
  <dc:creator>Nicolas PHILIPPOT</dc:creator>
  <cp:lastModifiedBy>Administrateur</cp:lastModifiedBy>
  <cp:revision>28</cp:revision>
  <dcterms:created xsi:type="dcterms:W3CDTF">2018-02-27T14:03:53Z</dcterms:created>
  <dcterms:modified xsi:type="dcterms:W3CDTF">2018-03-30T10:40:04Z</dcterms:modified>
</cp:coreProperties>
</file>