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64"/>
    <p:restoredTop sz="94569"/>
  </p:normalViewPr>
  <p:slideViewPr>
    <p:cSldViewPr snapToGrid="0" snapToObjects="1">
      <p:cViewPr>
        <p:scale>
          <a:sx n="60" d="100"/>
          <a:sy n="60" d="100"/>
        </p:scale>
        <p:origin x="-246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4788D0-7592-0B40-A1A7-C10D7DEE4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99" y="1082040"/>
            <a:ext cx="8825658" cy="2181665"/>
          </a:xfrm>
        </p:spPr>
        <p:txBody>
          <a:bodyPr/>
          <a:lstStyle/>
          <a:p>
            <a:r>
              <a:rPr lang="en-GB" dirty="0"/>
              <a:t>Interview with Nelson Mandela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E82D305-56BD-F443-9E57-8DA92C83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193" y="4689457"/>
            <a:ext cx="6160245" cy="1289312"/>
          </a:xfrm>
        </p:spPr>
        <p:txBody>
          <a:bodyPr/>
          <a:lstStyle/>
          <a:p>
            <a:r>
              <a:rPr lang="en-GB" b="1" i="1" dirty="0"/>
              <a:t>“</a:t>
            </a:r>
            <a:r>
              <a:rPr lang="en-GB" b="1" i="1" cap="none" dirty="0"/>
              <a:t>It always seems impossible until it’s done.”</a:t>
            </a:r>
            <a:endParaRPr lang="en-GB" b="1" i="1" dirty="0"/>
          </a:p>
          <a:p>
            <a:pPr algn="r"/>
            <a:endParaRPr lang="en-GB" sz="1400" dirty="0"/>
          </a:p>
          <a:p>
            <a:pPr algn="r"/>
            <a:r>
              <a:rPr lang="en-GB" sz="1400" dirty="0"/>
              <a:t>- Nelson Mandela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E8FBAAD-437E-B74A-9F6B-0651AEA2F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902" y="1543343"/>
            <a:ext cx="381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2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5077"/>
            <a:ext cx="12192000" cy="6973907"/>
          </a:xfrm>
        </p:spPr>
        <p:txBody>
          <a:bodyPr/>
          <a:lstStyle/>
          <a:p>
            <a:r>
              <a:rPr lang="en-GB" sz="32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Fort Hale University College</a:t>
            </a:r>
            <a:r>
              <a:rPr lang="en-GB" sz="3200" dirty="0"/>
              <a:t>: started </a:t>
            </a:r>
            <a:r>
              <a:rPr lang="en-GB" sz="3200" dirty="0">
                <a:solidFill>
                  <a:srgbClr val="FFFF00"/>
                </a:solidFill>
              </a:rPr>
              <a:t>Bachelor of </a:t>
            </a:r>
            <a:r>
              <a:rPr lang="en-GB" sz="3200" dirty="0" err="1">
                <a:solidFill>
                  <a:srgbClr val="FFFF00"/>
                </a:solidFill>
              </a:rPr>
              <a:t>Arts</a:t>
            </a:r>
            <a:r>
              <a:rPr lang="en-GB" sz="3200" dirty="0" err="1"/>
              <a:t>’s</a:t>
            </a:r>
            <a:r>
              <a:rPr lang="en-GB" sz="3200" dirty="0"/>
              <a:t> </a:t>
            </a:r>
            <a:r>
              <a:rPr lang="en-GB" sz="3200" dirty="0">
                <a:solidFill>
                  <a:srgbClr val="FFFF00"/>
                </a:solidFill>
              </a:rPr>
              <a:t>degree</a:t>
            </a:r>
            <a:r>
              <a:rPr lang="en-GB" sz="3200" dirty="0"/>
              <a:t> in English, anthropology, politics, native administration and Roman Dutch </a:t>
            </a:r>
            <a:r>
              <a:rPr lang="en-GB" sz="3200" b="1" dirty="0">
                <a:solidFill>
                  <a:srgbClr val="FFFF00"/>
                </a:solidFill>
              </a:rPr>
              <a:t>law</a:t>
            </a:r>
            <a:r>
              <a:rPr lang="en-GB" sz="3200" dirty="0"/>
              <a:t>.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	</a:t>
            </a:r>
            <a:r>
              <a:rPr lang="en-GB" sz="3200" dirty="0">
                <a:sym typeface="Wingdings" pitchFamily="2" charset="2"/>
              </a:rPr>
              <a:t> 1940 : expelled for participating in a student strike.</a:t>
            </a:r>
            <a:br>
              <a:rPr lang="en-GB" sz="3200" dirty="0">
                <a:sym typeface="Wingdings" pitchFamily="2" charset="2"/>
              </a:rPr>
            </a:br>
            <a:r>
              <a:rPr lang="en-GB" sz="3200" dirty="0">
                <a:sym typeface="Wingdings" pitchFamily="2" charset="2"/>
              </a:rPr>
              <a:t/>
            </a:r>
            <a:br>
              <a:rPr lang="en-GB" sz="3200" dirty="0">
                <a:sym typeface="Wingdings" pitchFamily="2" charset="2"/>
              </a:rPr>
            </a:br>
            <a:r>
              <a:rPr lang="en-GB" sz="32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University of Witwatersrand</a:t>
            </a:r>
            <a:r>
              <a:rPr lang="en-GB" sz="3200" dirty="0"/>
              <a:t>: </a:t>
            </a:r>
            <a:br>
              <a:rPr lang="en-GB" sz="3200" dirty="0"/>
            </a:br>
            <a:r>
              <a:rPr lang="en-GB" sz="3200" dirty="0"/>
              <a:t>- studied law </a:t>
            </a:r>
            <a:br>
              <a:rPr lang="en-GB" sz="3200" dirty="0"/>
            </a:br>
            <a:r>
              <a:rPr lang="en-GB" sz="3200" dirty="0"/>
              <a:t>- joined the movement against racial discrimination </a:t>
            </a:r>
            <a:br>
              <a:rPr lang="en-GB" sz="3200" dirty="0"/>
            </a:br>
            <a:r>
              <a:rPr lang="en-GB" sz="3200" dirty="0"/>
              <a:t>- forged key relationships with black &amp; white activists.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en-GB" sz="5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29608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743200"/>
            <a:ext cx="9340948" cy="815927"/>
          </a:xfrm>
        </p:spPr>
        <p:txBody>
          <a:bodyPr/>
          <a:lstStyle/>
          <a:p>
            <a:pPr algn="ctr"/>
            <a:r>
              <a:rPr lang="en-GB" sz="5400" b="1" dirty="0"/>
              <a:t>1943?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096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1702190"/>
            <a:ext cx="9467558" cy="3291841"/>
          </a:xfrm>
        </p:spPr>
        <p:txBody>
          <a:bodyPr/>
          <a:lstStyle/>
          <a:p>
            <a:pPr algn="ctr"/>
            <a:r>
              <a:rPr lang="en-GB" sz="5400" b="1" dirty="0"/>
              <a:t>Joined ANC (African National Congress)</a:t>
            </a:r>
            <a:br>
              <a:rPr lang="en-GB" sz="5400" b="1" dirty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2800" b="1" dirty="0"/>
              <a:t>ANC’s aim: maintain voting rights for « coloureds » (people of mixed race) &amp; Black African people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6739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743200"/>
            <a:ext cx="9340948" cy="815927"/>
          </a:xfrm>
        </p:spPr>
        <p:txBody>
          <a:bodyPr/>
          <a:lstStyle/>
          <a:p>
            <a:pPr algn="ctr"/>
            <a:r>
              <a:rPr lang="en-GB" sz="5400" b="1" dirty="0"/>
              <a:t>Marriage(s)?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1465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9822"/>
            <a:ext cx="12192000" cy="5648178"/>
          </a:xfrm>
        </p:spPr>
        <p:txBody>
          <a:bodyPr/>
          <a:lstStyle/>
          <a:p>
            <a:r>
              <a:rPr lang="en-GB" sz="4800" b="1" dirty="0"/>
              <a:t>1944: </a:t>
            </a:r>
            <a:r>
              <a:rPr lang="en-GB" sz="4800" b="1" dirty="0">
                <a:solidFill>
                  <a:srgbClr val="00B0F0"/>
                </a:solidFill>
              </a:rPr>
              <a:t>Evelyn </a:t>
            </a:r>
            <a:r>
              <a:rPr lang="en-GB" sz="4800" b="1" dirty="0" err="1">
                <a:solidFill>
                  <a:srgbClr val="00B0F0"/>
                </a:solidFill>
              </a:rPr>
              <a:t>Mase</a:t>
            </a:r>
            <a:r>
              <a:rPr lang="en-GB" sz="4800" b="1" dirty="0"/>
              <a:t>, a </a:t>
            </a:r>
            <a:r>
              <a:rPr lang="en-GB" sz="4800" b="1" dirty="0">
                <a:solidFill>
                  <a:srgbClr val="FFFF00"/>
                </a:solidFill>
              </a:rPr>
              <a:t>trainee</a:t>
            </a:r>
            <a:r>
              <a:rPr lang="en-GB" sz="4800" b="1" dirty="0"/>
              <a:t> nurse</a:t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>1958: </a:t>
            </a:r>
            <a:r>
              <a:rPr lang="en-GB" sz="4800" b="1" dirty="0">
                <a:solidFill>
                  <a:srgbClr val="00B0F0"/>
                </a:solidFill>
              </a:rPr>
              <a:t>Winnie </a:t>
            </a:r>
            <a:r>
              <a:rPr lang="en-GB" sz="4800" b="1" dirty="0" err="1">
                <a:solidFill>
                  <a:srgbClr val="00B0F0"/>
                </a:solidFill>
              </a:rPr>
              <a:t>Madikizela</a:t>
            </a:r>
            <a:r>
              <a:rPr lang="en-GB" sz="4800" b="1" dirty="0"/>
              <a:t>, a </a:t>
            </a:r>
            <a:r>
              <a:rPr lang="en-GB" sz="4800" b="1" dirty="0">
                <a:solidFill>
                  <a:srgbClr val="FFFF00"/>
                </a:solidFill>
              </a:rPr>
              <a:t>social worker</a:t>
            </a: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/>
            </a:r>
            <a:br>
              <a:rPr lang="en-GB" sz="4800" b="1" dirty="0"/>
            </a:br>
            <a:r>
              <a:rPr lang="en-GB" sz="4800" b="1" dirty="0"/>
              <a:t>1998: </a:t>
            </a:r>
            <a:r>
              <a:rPr lang="en-GB" sz="4800" b="1" dirty="0" err="1">
                <a:solidFill>
                  <a:srgbClr val="00B0F0"/>
                </a:solidFill>
              </a:rPr>
              <a:t>Graça</a:t>
            </a:r>
            <a:r>
              <a:rPr lang="en-GB" sz="4800" b="1" dirty="0">
                <a:solidFill>
                  <a:srgbClr val="00B0F0"/>
                </a:solidFill>
              </a:rPr>
              <a:t> </a:t>
            </a:r>
            <a:r>
              <a:rPr lang="en-GB" sz="4800" b="1" dirty="0" err="1">
                <a:solidFill>
                  <a:srgbClr val="00B0F0"/>
                </a:solidFill>
              </a:rPr>
              <a:t>Machel</a:t>
            </a:r>
            <a:r>
              <a:rPr lang="en-GB" sz="4800" b="1" dirty="0"/>
              <a:t>, </a:t>
            </a:r>
            <a:r>
              <a:rPr lang="en-GB" sz="4800" b="1" dirty="0">
                <a:solidFill>
                  <a:srgbClr val="FFFF00"/>
                </a:solidFill>
              </a:rPr>
              <a:t>widow</a:t>
            </a:r>
            <a:r>
              <a:rPr lang="en-GB" sz="4800" b="1" dirty="0"/>
              <a:t> of Mozambican President </a:t>
            </a:r>
            <a:r>
              <a:rPr lang="en-GB" sz="4800" b="1" dirty="0" err="1"/>
              <a:t>Samora</a:t>
            </a:r>
            <a:r>
              <a:rPr lang="en-GB" sz="4800" b="1" dirty="0"/>
              <a:t> </a:t>
            </a:r>
            <a:r>
              <a:rPr lang="en-GB" sz="4800" b="1" dirty="0" err="1"/>
              <a:t>Machel</a:t>
            </a: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5400" b="1" dirty="0"/>
              <a:t/>
            </a:r>
            <a:br>
              <a:rPr lang="en-GB" sz="5400" b="1" dirty="0"/>
            </a:br>
            <a:endParaRPr lang="en-GB" sz="28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30429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743200"/>
            <a:ext cx="9340948" cy="815927"/>
          </a:xfrm>
        </p:spPr>
        <p:txBody>
          <a:bodyPr/>
          <a:lstStyle/>
          <a:p>
            <a:pPr algn="ctr"/>
            <a:r>
              <a:rPr lang="en-GB" sz="5400" b="1" dirty="0"/>
              <a:t>Early career?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33311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070"/>
            <a:ext cx="12192000" cy="3418449"/>
          </a:xfrm>
        </p:spPr>
        <p:txBody>
          <a:bodyPr/>
          <a:lstStyle/>
          <a:p>
            <a:r>
              <a:rPr lang="en-GB" sz="5400" b="1" dirty="0"/>
              <a:t>1952: open 1</a:t>
            </a:r>
            <a:r>
              <a:rPr lang="en-GB" sz="5400" b="1" baseline="30000" dirty="0"/>
              <a:t>st</a:t>
            </a:r>
            <a:r>
              <a:rPr lang="en-GB" sz="5400" b="1" dirty="0"/>
              <a:t> black law </a:t>
            </a:r>
            <a:r>
              <a:rPr lang="en-GB" sz="5400" b="1" dirty="0">
                <a:solidFill>
                  <a:srgbClr val="FFFF00"/>
                </a:solidFill>
              </a:rPr>
              <a:t>firm</a:t>
            </a:r>
            <a:r>
              <a:rPr lang="en-GB" sz="5400" b="1" dirty="0"/>
              <a:t> in Johannesburg</a:t>
            </a:r>
            <a:br>
              <a:rPr lang="en-GB" sz="5400" b="1" dirty="0"/>
            </a:br>
            <a:r>
              <a:rPr lang="en-GB" sz="5400" b="1" dirty="0"/>
              <a:t/>
            </a:r>
            <a:br>
              <a:rPr lang="en-GB" sz="5400" b="1" dirty="0"/>
            </a:br>
            <a:r>
              <a:rPr lang="en-GB" sz="5400" b="1" dirty="0"/>
              <a:t>	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GB" sz="5400" b="1" dirty="0">
                <a:sym typeface="Wingdings" pitchFamily="2" charset="2"/>
              </a:rPr>
              <a:t> </a:t>
            </a:r>
            <a:r>
              <a:rPr lang="fr-FR" dirty="0" err="1"/>
              <a:t>Inundated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clients </a:t>
            </a:r>
            <a:r>
              <a:rPr lang="fr-FR" dirty="0" err="1"/>
              <a:t>seeking</a:t>
            </a:r>
            <a:r>
              <a:rPr lang="fr-FR" dirty="0"/>
              <a:t> </a:t>
            </a:r>
            <a:r>
              <a:rPr lang="fr-FR" dirty="0" err="1"/>
              <a:t>redress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acts</a:t>
            </a:r>
            <a:r>
              <a:rPr lang="fr-FR" dirty="0"/>
              <a:t> of the oppressive apartheid </a:t>
            </a:r>
            <a:r>
              <a:rPr lang="fr-FR" dirty="0" err="1"/>
              <a:t>regime</a:t>
            </a:r>
            <a:endParaRPr lang="en-GB" sz="5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36393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2236763"/>
            <a:ext cx="9340948" cy="1659989"/>
          </a:xfrm>
        </p:spPr>
        <p:txBody>
          <a:bodyPr/>
          <a:lstStyle/>
          <a:p>
            <a:pPr algn="ctr"/>
            <a:r>
              <a:rPr lang="en-GB" sz="5400" b="1" dirty="0"/>
              <a:t>Reason </a:t>
            </a:r>
            <a:r>
              <a:rPr lang="en-GB" sz="5400" b="1" dirty="0">
                <a:solidFill>
                  <a:srgbClr val="FFFF00"/>
                </a:solidFill>
              </a:rPr>
              <a:t>founding</a:t>
            </a:r>
            <a:r>
              <a:rPr lang="en-GB" sz="5400" b="1" dirty="0"/>
              <a:t> Umkhonto we </a:t>
            </a:r>
            <a:r>
              <a:rPr lang="en-GB" sz="5400" b="1" dirty="0" err="1"/>
              <a:t>Sizwe</a:t>
            </a:r>
            <a:r>
              <a:rPr lang="en-GB" sz="5400" b="1" dirty="0"/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9461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886264"/>
            <a:ext cx="11437033" cy="5384258"/>
          </a:xfrm>
        </p:spPr>
        <p:txBody>
          <a:bodyPr/>
          <a:lstStyle/>
          <a:p>
            <a:r>
              <a:rPr lang="fr-FR" sz="4800" b="1" dirty="0"/>
              <a:t>1960: </a:t>
            </a:r>
            <a:r>
              <a:rPr lang="fr-FR" sz="4800" b="1" dirty="0" err="1"/>
              <a:t>after</a:t>
            </a:r>
            <a:r>
              <a:rPr lang="fr-FR" sz="4800" b="1" dirty="0"/>
              <a:t> </a:t>
            </a:r>
            <a:r>
              <a:rPr lang="fr-FR" sz="4800" b="1" dirty="0">
                <a:solidFill>
                  <a:srgbClr val="FF0000"/>
                </a:solidFill>
              </a:rPr>
              <a:t>Sharpeville massacre</a:t>
            </a:r>
            <a:r>
              <a:rPr lang="fr-FR" sz="4800" b="1" dirty="0"/>
              <a:t> </a:t>
            </a:r>
            <a:r>
              <a:rPr lang="fr-FR" sz="4800" b="1" dirty="0">
                <a:sym typeface="Wingdings" pitchFamily="2" charset="2"/>
              </a:rPr>
              <a:t>: </a:t>
            </a:r>
            <a:r>
              <a:rPr lang="fr-FR" sz="4800" b="1" dirty="0" err="1">
                <a:sym typeface="Wingdings" pitchFamily="2" charset="2"/>
              </a:rPr>
              <a:t>government</a:t>
            </a:r>
            <a:r>
              <a:rPr lang="fr-FR" sz="4800" b="1" dirty="0">
                <a:sym typeface="Wingdings" pitchFamily="2" charset="2"/>
              </a:rPr>
              <a:t> bans ANC</a:t>
            </a:r>
            <a:br>
              <a:rPr lang="fr-FR" sz="4800" b="1" dirty="0">
                <a:sym typeface="Wingdings" pitchFamily="2" charset="2"/>
              </a:rPr>
            </a:br>
            <a:r>
              <a:rPr lang="fr-FR" sz="4800" b="1" dirty="0">
                <a:sym typeface="Wingdings" pitchFamily="2" charset="2"/>
              </a:rPr>
              <a:t/>
            </a:r>
            <a:br>
              <a:rPr lang="fr-FR" sz="4800" b="1" dirty="0">
                <a:sym typeface="Wingdings" pitchFamily="2" charset="2"/>
              </a:rPr>
            </a:br>
            <a:r>
              <a:rPr lang="fr-FR" sz="4800" b="1" dirty="0">
                <a:sym typeface="Wingdings" pitchFamily="2" charset="2"/>
              </a:rPr>
              <a:t> 		1961: </a:t>
            </a:r>
            <a:r>
              <a:rPr lang="fr-FR" sz="4800" b="1" dirty="0" err="1">
                <a:sym typeface="Wingdings" pitchFamily="2" charset="2"/>
              </a:rPr>
              <a:t>foundation</a:t>
            </a:r>
            <a:r>
              <a:rPr lang="fr-FR" sz="4800" b="1" dirty="0">
                <a:sym typeface="Wingdings" pitchFamily="2" charset="2"/>
              </a:rPr>
              <a:t> of </a:t>
            </a:r>
            <a:r>
              <a:rPr lang="fr-FR" sz="4800" b="1" i="1" dirty="0" err="1">
                <a:sym typeface="Wingdings" pitchFamily="2" charset="2"/>
              </a:rPr>
              <a:t>Umkhonto</a:t>
            </a:r>
            <a:r>
              <a:rPr lang="fr-FR" sz="4800" b="1" i="1" dirty="0">
                <a:sym typeface="Wingdings" pitchFamily="2" charset="2"/>
              </a:rPr>
              <a:t> </a:t>
            </a:r>
            <a:r>
              <a:rPr lang="fr-FR" sz="4800" b="1" i="1" dirty="0" err="1">
                <a:sym typeface="Wingdings" pitchFamily="2" charset="2"/>
              </a:rPr>
              <a:t>we</a:t>
            </a:r>
            <a:r>
              <a:rPr lang="fr-FR" sz="4800" b="1" i="1" dirty="0">
                <a:sym typeface="Wingdings" pitchFamily="2" charset="2"/>
              </a:rPr>
              <a:t> </a:t>
            </a:r>
            <a:r>
              <a:rPr lang="fr-FR" sz="4800" b="1" i="1" dirty="0" err="1">
                <a:sym typeface="Wingdings" pitchFamily="2" charset="2"/>
              </a:rPr>
              <a:t>Sizwe</a:t>
            </a:r>
            <a:r>
              <a:rPr lang="fr-FR" sz="4800" b="1" dirty="0">
                <a:sym typeface="Wingdings" pitchFamily="2" charset="2"/>
              </a:rPr>
              <a:t> </a:t>
            </a:r>
            <a:r>
              <a:rPr lang="fr-FR" sz="2800" b="1" dirty="0">
                <a:sym typeface="Wingdings" pitchFamily="2" charset="2"/>
              </a:rPr>
              <a:t>(</a:t>
            </a:r>
            <a:r>
              <a:rPr lang="fr-FR" sz="2800" b="1" dirty="0" err="1">
                <a:sym typeface="Wingdings" pitchFamily="2" charset="2"/>
              </a:rPr>
              <a:t>ANC’s</a:t>
            </a:r>
            <a:r>
              <a:rPr lang="fr-FR" sz="2800" b="1" dirty="0">
                <a:sym typeface="Wingdings" pitchFamily="2" charset="2"/>
              </a:rPr>
              <a:t> </a:t>
            </a:r>
            <a:r>
              <a:rPr lang="fr-FR" sz="2800" b="1" dirty="0" err="1">
                <a:sym typeface="Wingdings" pitchFamily="2" charset="2"/>
              </a:rPr>
              <a:t>armed</a:t>
            </a:r>
            <a:r>
              <a:rPr lang="fr-FR" sz="2800" b="1" dirty="0">
                <a:sym typeface="Wingdings" pitchFamily="2" charset="2"/>
              </a:rPr>
              <a:t> </a:t>
            </a:r>
            <a:r>
              <a:rPr lang="fr-FR" sz="2800" b="1" dirty="0" err="1">
                <a:sym typeface="Wingdings" pitchFamily="2" charset="2"/>
              </a:rPr>
              <a:t>wing</a:t>
            </a:r>
            <a:r>
              <a:rPr lang="fr-FR" sz="2800" b="1" dirty="0">
                <a:sym typeface="Wingdings" pitchFamily="2" charset="2"/>
              </a:rPr>
              <a:t>)</a:t>
            </a:r>
            <a:r>
              <a:rPr lang="fr-FR" sz="4800" b="1" dirty="0">
                <a:sym typeface="Wingdings" pitchFamily="2" charset="2"/>
              </a:rPr>
              <a:t>,</a:t>
            </a:r>
            <a:r>
              <a:rPr lang="fr-FR" sz="2800" b="1" dirty="0">
                <a:sym typeface="Wingdings" pitchFamily="2" charset="2"/>
              </a:rPr>
              <a:t> </a:t>
            </a:r>
            <a:r>
              <a:rPr lang="fr-FR" sz="4800" b="1" dirty="0" err="1">
                <a:sym typeface="Wingdings" pitchFamily="2" charset="2"/>
              </a:rPr>
              <a:t>became</a:t>
            </a:r>
            <a:r>
              <a:rPr lang="fr-FR" sz="4800" b="1" dirty="0">
                <a:sym typeface="Wingdings" pitchFamily="2" charset="2"/>
              </a:rPr>
              <a:t> </a:t>
            </a:r>
            <a:r>
              <a:rPr lang="fr-FR" sz="48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Commander-in-Chief</a:t>
            </a:r>
            <a:r>
              <a:rPr lang="fr-FR" sz="4800" b="1" dirty="0">
                <a:sym typeface="Wingdings" pitchFamily="2" charset="2"/>
              </a:rPr>
              <a:t> </a:t>
            </a:r>
            <a:r>
              <a:rPr lang="fr-FR" sz="5400" b="1" dirty="0">
                <a:sym typeface="Wingdings" pitchFamily="2" charset="2"/>
              </a:rPr>
              <a:t/>
            </a:r>
            <a:br>
              <a:rPr lang="fr-FR" sz="5400" b="1" dirty="0">
                <a:sym typeface="Wingdings" pitchFamily="2" charset="2"/>
              </a:rPr>
            </a:br>
            <a:r>
              <a:rPr lang="fr-FR" sz="5400" b="1" dirty="0">
                <a:sym typeface="Wingdings" pitchFamily="2" charset="2"/>
              </a:rPr>
              <a:t> </a:t>
            </a:r>
            <a:endParaRPr lang="en-GB" sz="5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  <p:sp>
        <p:nvSpPr>
          <p:cNvPr id="2" name="Flèche à angle droit 1">
            <a:extLst>
              <a:ext uri="{FF2B5EF4-FFF2-40B4-BE49-F238E27FC236}">
                <a16:creationId xmlns:a16="http://schemas.microsoft.com/office/drawing/2014/main" xmlns="" id="{C70843A6-64BB-5F46-9B28-D51F32C3B21D}"/>
              </a:ext>
            </a:extLst>
          </p:cNvPr>
          <p:cNvSpPr/>
          <p:nvPr/>
        </p:nvSpPr>
        <p:spPr>
          <a:xfrm rot="5400000">
            <a:off x="44783" y="2794000"/>
            <a:ext cx="1133856" cy="829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24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3022600"/>
            <a:ext cx="9340948" cy="874152"/>
          </a:xfrm>
        </p:spPr>
        <p:txBody>
          <a:bodyPr/>
          <a:lstStyle/>
          <a:p>
            <a:pPr algn="ctr"/>
            <a:r>
              <a:rPr lang="en-GB" sz="5400" b="1" dirty="0"/>
              <a:t>Incarceration? Reason?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0735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D6401D-F76E-F544-B727-4DB17811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6" y="466786"/>
            <a:ext cx="9404723" cy="1400530"/>
          </a:xfrm>
        </p:spPr>
        <p:txBody>
          <a:bodyPr/>
          <a:lstStyle/>
          <a:p>
            <a:r>
              <a:rPr lang="en-GB" b="1" u="sng" dirty="0"/>
              <a:t>HOW TO PLAY?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235D1E-707E-AE46-B68D-A7151FE40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55420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>
                <a:latin typeface="+mn-lt"/>
              </a:rPr>
              <a:t>Pair up </a:t>
            </a:r>
            <a:r>
              <a:rPr lang="fr-FR" sz="2400" dirty="0" err="1">
                <a:latin typeface="+mn-lt"/>
              </a:rPr>
              <a:t>with</a:t>
            </a:r>
            <a:r>
              <a:rPr lang="fr-FR" sz="2400" dirty="0">
                <a:latin typeface="+mn-lt"/>
              </a:rPr>
              <a:t> a </a:t>
            </a:r>
            <a:r>
              <a:rPr lang="fr-FR" sz="2400" dirty="0" err="1">
                <a:latin typeface="+mn-lt"/>
              </a:rPr>
              <a:t>classmate</a:t>
            </a:r>
            <a:r>
              <a:rPr lang="fr-FR" sz="2400" dirty="0">
                <a:latin typeface="+mn-lt"/>
              </a:rPr>
              <a:t>. You are </a:t>
            </a:r>
            <a:r>
              <a:rPr lang="fr-FR" sz="2400" dirty="0" err="1">
                <a:latin typeface="+mn-lt"/>
              </a:rPr>
              <a:t>going</a:t>
            </a:r>
            <a:r>
              <a:rPr lang="fr-FR" sz="2400" dirty="0">
                <a:latin typeface="+mn-lt"/>
              </a:rPr>
              <a:t> to </a:t>
            </a:r>
            <a:r>
              <a:rPr lang="fr-FR" sz="2400" dirty="0" err="1">
                <a:solidFill>
                  <a:srgbClr val="FFC000"/>
                </a:solidFill>
                <a:latin typeface="+mn-lt"/>
              </a:rPr>
              <a:t>perform</a:t>
            </a:r>
            <a:r>
              <a:rPr lang="fr-FR" sz="2400" dirty="0">
                <a:latin typeface="+mn-lt"/>
              </a:rPr>
              <a:t> an interview. One </a:t>
            </a:r>
            <a:r>
              <a:rPr lang="fr-FR" sz="2400" dirty="0" err="1">
                <a:latin typeface="+mn-lt"/>
              </a:rPr>
              <a:t>will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be</a:t>
            </a:r>
            <a:r>
              <a:rPr lang="fr-FR" sz="2400" dirty="0">
                <a:latin typeface="+mn-lt"/>
              </a:rPr>
              <a:t> the </a:t>
            </a:r>
            <a:r>
              <a:rPr lang="fr-FR" sz="2400" dirty="0" err="1">
                <a:latin typeface="+mn-lt"/>
              </a:rPr>
              <a:t>journalist</a:t>
            </a:r>
            <a:r>
              <a:rPr lang="fr-FR" sz="2400" dirty="0">
                <a:latin typeface="+mn-lt"/>
              </a:rPr>
              <a:t>, the </a:t>
            </a:r>
            <a:r>
              <a:rPr lang="fr-FR" sz="2400" dirty="0" err="1">
                <a:latin typeface="+mn-lt"/>
              </a:rPr>
              <a:t>other</a:t>
            </a:r>
            <a:r>
              <a:rPr lang="fr-FR" sz="2400" dirty="0">
                <a:latin typeface="+mn-lt"/>
              </a:rPr>
              <a:t> Nelson Mandela. </a:t>
            </a:r>
          </a:p>
          <a:p>
            <a:pPr algn="just"/>
            <a:endParaRPr lang="fr-FR" sz="2400" dirty="0">
              <a:latin typeface="+mn-lt"/>
            </a:endParaRPr>
          </a:p>
          <a:p>
            <a:pPr algn="just"/>
            <a:r>
              <a:rPr lang="fr-FR" sz="2400" dirty="0">
                <a:latin typeface="+mn-lt"/>
              </a:rPr>
              <a:t>The </a:t>
            </a:r>
            <a:r>
              <a:rPr lang="fr-FR" sz="2400" dirty="0" err="1">
                <a:latin typeface="+mn-lt"/>
              </a:rPr>
              <a:t>different</a:t>
            </a:r>
            <a:r>
              <a:rPr lang="fr-FR" sz="2400" dirty="0">
                <a:latin typeface="+mn-lt"/>
              </a:rPr>
              <a:t> slides of the Powerpoint </a:t>
            </a:r>
            <a:r>
              <a:rPr lang="fr-FR" sz="2400" dirty="0" err="1">
                <a:latin typeface="+mn-lt"/>
              </a:rPr>
              <a:t>presentation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will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give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you</a:t>
            </a:r>
            <a:r>
              <a:rPr lang="fr-FR" sz="2400" dirty="0">
                <a:latin typeface="+mn-lt"/>
              </a:rPr>
              <a:t> clues and </a:t>
            </a:r>
            <a:r>
              <a:rPr lang="fr-FR" sz="2400" dirty="0" err="1">
                <a:latin typeface="+mn-lt"/>
              </a:rPr>
              <a:t>tools</a:t>
            </a:r>
            <a:r>
              <a:rPr lang="fr-FR" sz="2400" dirty="0">
                <a:latin typeface="+mn-lt"/>
              </a:rPr>
              <a:t> to </a:t>
            </a:r>
            <a:r>
              <a:rPr lang="fr-FR" sz="2400" dirty="0" err="1">
                <a:latin typeface="+mn-lt"/>
              </a:rPr>
              <a:t>ask</a:t>
            </a:r>
            <a:r>
              <a:rPr lang="fr-FR" sz="2400" dirty="0">
                <a:latin typeface="+mn-lt"/>
              </a:rPr>
              <a:t> and </a:t>
            </a:r>
            <a:r>
              <a:rPr lang="fr-FR" sz="2400" dirty="0" err="1">
                <a:latin typeface="+mn-lt"/>
              </a:rPr>
              <a:t>answer</a:t>
            </a:r>
            <a:r>
              <a:rPr lang="fr-FR" sz="2400" dirty="0">
                <a:latin typeface="+mn-lt"/>
              </a:rPr>
              <a:t> the </a:t>
            </a:r>
            <a:r>
              <a:rPr lang="fr-FR" sz="2400" dirty="0" err="1">
                <a:latin typeface="+mn-lt"/>
              </a:rPr>
              <a:t>different</a:t>
            </a:r>
            <a:r>
              <a:rPr lang="fr-FR" sz="2400" dirty="0">
                <a:latin typeface="+mn-lt"/>
              </a:rPr>
              <a:t> questions about Nelson Mandela.</a:t>
            </a:r>
          </a:p>
          <a:p>
            <a:pPr algn="just"/>
            <a:endParaRPr lang="fr-FR" sz="2400" dirty="0">
              <a:latin typeface="+mn-lt"/>
            </a:endParaRPr>
          </a:p>
          <a:p>
            <a:pPr algn="just"/>
            <a:r>
              <a:rPr lang="fr-FR" sz="2400" dirty="0">
                <a:latin typeface="+mn-lt"/>
              </a:rPr>
              <a:t>Be </a:t>
            </a:r>
            <a:r>
              <a:rPr lang="fr-FR" sz="2400" dirty="0" err="1">
                <a:latin typeface="+mn-lt"/>
              </a:rPr>
              <a:t>careful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you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need</a:t>
            </a:r>
            <a:r>
              <a:rPr lang="fr-FR" sz="2400" dirty="0">
                <a:latin typeface="+mn-lt"/>
              </a:rPr>
              <a:t> to </a:t>
            </a:r>
            <a:r>
              <a:rPr lang="fr-FR" sz="2400" dirty="0" err="1">
                <a:latin typeface="+mn-lt"/>
              </a:rPr>
              <a:t>be</a:t>
            </a:r>
            <a:r>
              <a:rPr lang="fr-FR" sz="2400" dirty="0">
                <a:latin typeface="+mn-lt"/>
              </a:rPr>
              <a:t> quick ! </a:t>
            </a:r>
          </a:p>
          <a:p>
            <a:pPr marL="0" indent="0" algn="just">
              <a:buNone/>
            </a:pPr>
            <a:endParaRPr lang="fr-FR" sz="2400" dirty="0">
              <a:latin typeface="+mn-lt"/>
            </a:endParaRPr>
          </a:p>
          <a:p>
            <a:r>
              <a:rPr lang="fr-FR" sz="2400" dirty="0" err="1">
                <a:latin typeface="+mn-lt"/>
              </a:rPr>
              <a:t>Let’s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take</a:t>
            </a:r>
            <a:r>
              <a:rPr lang="fr-FR" sz="2400" dirty="0">
                <a:latin typeface="+mn-lt"/>
              </a:rPr>
              <a:t> an </a:t>
            </a:r>
            <a:r>
              <a:rPr lang="fr-FR" sz="2400" dirty="0" err="1">
                <a:latin typeface="+mn-lt"/>
              </a:rPr>
              <a:t>example</a:t>
            </a:r>
            <a:r>
              <a:rPr lang="fr-FR" sz="2400" dirty="0">
                <a:latin typeface="+mn-lt"/>
              </a:rPr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539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886264"/>
            <a:ext cx="11437033" cy="5384258"/>
          </a:xfrm>
        </p:spPr>
        <p:txBody>
          <a:bodyPr/>
          <a:lstStyle/>
          <a:p>
            <a:r>
              <a:rPr lang="fr-FR" sz="3600" b="1" dirty="0"/>
              <a:t>1962: </a:t>
            </a:r>
            <a:r>
              <a:rPr lang="fr-FR" sz="3600" b="1" dirty="0" err="1"/>
              <a:t>captured</a:t>
            </a:r>
            <a:r>
              <a:rPr lang="fr-FR" sz="3600" b="1" dirty="0"/>
              <a:t> &amp; </a:t>
            </a:r>
            <a:r>
              <a:rPr lang="fr-FR" sz="3600" b="1" dirty="0" err="1"/>
              <a:t>sentenced</a:t>
            </a:r>
            <a:r>
              <a:rPr lang="fr-FR" sz="3600" b="1" dirty="0"/>
              <a:t> to 5 </a:t>
            </a:r>
            <a:r>
              <a:rPr lang="fr-FR" sz="3600" b="1" dirty="0" err="1"/>
              <a:t>years</a:t>
            </a:r>
            <a:r>
              <a:rPr lang="fr-FR" sz="3600" b="1" dirty="0"/>
              <a:t> in Cape </a:t>
            </a:r>
            <a:r>
              <a:rPr lang="fr-FR" sz="3600" b="1" dirty="0" err="1"/>
              <a:t>Town</a:t>
            </a:r>
            <a:r>
              <a:rPr lang="fr-FR" sz="3600" b="1" dirty="0"/>
              <a:t> prison (</a:t>
            </a:r>
            <a:r>
              <a:rPr lang="fr-FR" sz="3600" b="1" dirty="0" err="1"/>
              <a:t>incited</a:t>
            </a:r>
            <a:r>
              <a:rPr lang="fr-FR" sz="3600" b="1" dirty="0"/>
              <a:t> a </a:t>
            </a:r>
            <a:r>
              <a:rPr lang="fr-FR" sz="3600" b="1" dirty="0" err="1">
                <a:solidFill>
                  <a:srgbClr val="FFFF00"/>
                </a:solidFill>
              </a:rPr>
              <a:t>strike</a:t>
            </a:r>
            <a:r>
              <a:rPr lang="fr-FR" sz="3600" b="1" dirty="0"/>
              <a:t> &amp; </a:t>
            </a:r>
            <a:r>
              <a:rPr lang="fr-FR" sz="3600" b="1" dirty="0" err="1"/>
              <a:t>left</a:t>
            </a:r>
            <a:r>
              <a:rPr lang="fr-FR" sz="3600" b="1" dirty="0"/>
              <a:t> country </a:t>
            </a:r>
            <a:r>
              <a:rPr lang="fr-FR" sz="3600" b="1" dirty="0" err="1"/>
              <a:t>illegally</a:t>
            </a:r>
            <a:r>
              <a:rPr lang="fr-FR" sz="3600" b="1" dirty="0"/>
              <a:t>)</a:t>
            </a:r>
            <a:br>
              <a:rPr lang="fr-FR" sz="3600" b="1" dirty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>1963: </a:t>
            </a:r>
            <a:r>
              <a:rPr lang="fr-FR" sz="3600" b="1" dirty="0" err="1"/>
              <a:t>while</a:t>
            </a:r>
            <a:r>
              <a:rPr lang="fr-FR" sz="3600" b="1" dirty="0"/>
              <a:t> in prison, </a:t>
            </a:r>
            <a:r>
              <a:rPr lang="fr-FR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charged</a:t>
            </a:r>
            <a:r>
              <a:rPr lang="fr-FR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sabotage</a:t>
            </a:r>
            <a:r>
              <a:rPr lang="fr-FR" sz="3600" b="1" dirty="0"/>
              <a:t> </a:t>
            </a:r>
            <a:r>
              <a:rPr lang="fr-FR" sz="3600" b="1" dirty="0" err="1"/>
              <a:t>with</a:t>
            </a:r>
            <a:r>
              <a:rPr lang="fr-FR" sz="3600" b="1" dirty="0"/>
              <a:t> </a:t>
            </a:r>
            <a:r>
              <a:rPr lang="fr-FR" sz="3600" b="1" dirty="0" err="1"/>
              <a:t>other</a:t>
            </a:r>
            <a:r>
              <a:rPr lang="fr-FR" sz="3600" b="1" dirty="0"/>
              <a:t> ANC </a:t>
            </a:r>
            <a:r>
              <a:rPr lang="fr-FR" sz="3600" b="1" dirty="0" err="1"/>
              <a:t>activists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/>
              <a:t>1964: </a:t>
            </a:r>
            <a:r>
              <a:rPr lang="fr-FR" sz="3600" b="1" dirty="0" err="1"/>
              <a:t>sentenced</a:t>
            </a:r>
            <a:r>
              <a:rPr lang="fr-FR" sz="3600" b="1" dirty="0"/>
              <a:t> to </a:t>
            </a:r>
            <a:r>
              <a:rPr lang="fr-FR" sz="3600" b="1" dirty="0">
                <a:solidFill>
                  <a:srgbClr val="FFFF00"/>
                </a:solidFill>
              </a:rPr>
              <a:t>life </a:t>
            </a:r>
            <a:r>
              <a:rPr lang="fr-FR" sz="3600" b="1" dirty="0" err="1">
                <a:solidFill>
                  <a:srgbClr val="FFFF00"/>
                </a:solidFill>
              </a:rPr>
              <a:t>imprisonment</a:t>
            </a:r>
            <a:r>
              <a:rPr lang="fr-FR" sz="3600" b="1" dirty="0"/>
              <a:t>, sent to </a:t>
            </a:r>
            <a:r>
              <a:rPr lang="fr-FR" sz="3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Robben</a:t>
            </a:r>
            <a:r>
              <a:rPr lang="fr-FR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Island </a:t>
            </a:r>
            <a:r>
              <a:rPr lang="fr-FR" sz="3600" b="1" dirty="0"/>
              <a:t>prison</a:t>
            </a:r>
            <a:r>
              <a:rPr lang="fr-FR" sz="5400" b="1" dirty="0">
                <a:sym typeface="Wingdings" pitchFamily="2" charset="2"/>
              </a:rPr>
              <a:t/>
            </a:r>
            <a:br>
              <a:rPr lang="fr-FR" sz="5400" b="1" dirty="0">
                <a:sym typeface="Wingdings" pitchFamily="2" charset="2"/>
              </a:rPr>
            </a:br>
            <a:r>
              <a:rPr lang="fr-FR" sz="5400" b="1" dirty="0">
                <a:sym typeface="Wingdings" pitchFamily="2" charset="2"/>
              </a:rPr>
              <a:t> </a:t>
            </a:r>
            <a:endParaRPr lang="en-GB" sz="5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41635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3" y="2222500"/>
            <a:ext cx="9340948" cy="1674252"/>
          </a:xfrm>
        </p:spPr>
        <p:txBody>
          <a:bodyPr/>
          <a:lstStyle/>
          <a:p>
            <a:pPr algn="ctr"/>
            <a:r>
              <a:rPr lang="en-GB" sz="5400" b="1" dirty="0"/>
              <a:t>Liberation?</a:t>
            </a:r>
            <a:br>
              <a:rPr lang="en-GB" sz="5400" b="1" dirty="0"/>
            </a:br>
            <a:r>
              <a:rPr lang="en-GB" sz="5400" b="1" dirty="0"/>
              <a:t>Next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8372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38" y="593622"/>
            <a:ext cx="10327561" cy="5676900"/>
          </a:xfrm>
        </p:spPr>
        <p:txBody>
          <a:bodyPr/>
          <a:lstStyle/>
          <a:p>
            <a:r>
              <a:rPr lang="en-GB" sz="4400" b="1" dirty="0"/>
              <a:t>1990: De Klerk orders </a:t>
            </a:r>
            <a:r>
              <a:rPr lang="en-GB" sz="4400" b="1" dirty="0">
                <a:solidFill>
                  <a:srgbClr val="FFFF00"/>
                </a:solidFill>
              </a:rPr>
              <a:t>release</a:t>
            </a: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/>
            </a: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1991: ANC President</a:t>
            </a:r>
            <a:r>
              <a:rPr lang="en-GB" sz="4400" b="1" dirty="0">
                <a:solidFill>
                  <a:srgbClr val="FFFF00"/>
                </a:solidFill>
              </a:rPr>
              <a:t/>
            </a: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rgbClr val="FFFF00"/>
                </a:solidFill>
              </a:rPr>
              <a:t/>
            </a:r>
            <a:br>
              <a:rPr lang="en-GB" sz="4400" b="1" dirty="0">
                <a:solidFill>
                  <a:srgbClr val="FFFF00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1993: </a:t>
            </a:r>
            <a:r>
              <a:rPr lang="en-GB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Nobel Peace Prize </a:t>
            </a:r>
            <a:r>
              <a:rPr lang="en-GB" sz="4400" b="1" dirty="0">
                <a:solidFill>
                  <a:schemeClr val="tx1"/>
                </a:solidFill>
              </a:rPr>
              <a:t>with De Klerk</a:t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/>
            </a:r>
            <a:br>
              <a:rPr lang="en-GB" sz="4400" b="1" dirty="0">
                <a:solidFill>
                  <a:schemeClr val="tx1"/>
                </a:solidFill>
              </a:rPr>
            </a:br>
            <a:r>
              <a:rPr lang="en-GB" sz="4400" b="1" dirty="0">
                <a:solidFill>
                  <a:schemeClr val="tx1"/>
                </a:solidFill>
              </a:rPr>
              <a:t>1994: President of South Africa </a:t>
            </a:r>
            <a:r>
              <a:rPr lang="en-GB" sz="2800" b="1" dirty="0">
                <a:solidFill>
                  <a:schemeClr val="tx1"/>
                </a:solidFill>
              </a:rPr>
              <a:t>(until 1999)</a:t>
            </a:r>
            <a:r>
              <a:rPr lang="en-GB" sz="4400" b="1" dirty="0">
                <a:solidFill>
                  <a:srgbClr val="FFFF00"/>
                </a:solidFill>
              </a:rPr>
              <a:t/>
            </a:r>
            <a:br>
              <a:rPr lang="en-GB" sz="4400" b="1" dirty="0">
                <a:solidFill>
                  <a:srgbClr val="FFFF00"/>
                </a:solidFill>
              </a:rPr>
            </a:br>
            <a:endParaRPr lang="en-GB" sz="44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15347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82900"/>
            <a:ext cx="12192000" cy="863600"/>
          </a:xfrm>
        </p:spPr>
        <p:txBody>
          <a:bodyPr/>
          <a:lstStyle/>
          <a:p>
            <a:pPr algn="ctr"/>
            <a:r>
              <a:rPr lang="en-GB" sz="5400" b="1" dirty="0"/>
              <a:t>  Main fights during Presidency?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26784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700"/>
            <a:ext cx="12192000" cy="5676900"/>
          </a:xfrm>
        </p:spPr>
        <p:txBody>
          <a:bodyPr/>
          <a:lstStyle/>
          <a:p>
            <a:r>
              <a:rPr lang="en-GB" sz="3200" b="1" dirty="0">
                <a:sym typeface="Wingdings" pitchFamily="2" charset="2"/>
              </a:rPr>
              <a:t> Focussed on </a:t>
            </a:r>
            <a:r>
              <a:rPr lang="en-GB" sz="3200" b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national reconciliation</a:t>
            </a:r>
            <a:r>
              <a:rPr lang="en-GB" sz="3200" b="1" dirty="0">
                <a:sym typeface="Wingdings" pitchFamily="2" charset="2"/>
              </a:rPr>
              <a:t> (promised no discrimination against whites) : encouraged blacks to support the previously hated rugby team </a:t>
            </a:r>
            <a:r>
              <a:rPr lang="en-GB" sz="3200" b="1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The Springboks</a:t>
            </a:r>
            <a:r>
              <a:rPr lang="en-GB" sz="3200" b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GB" sz="3200" b="1" dirty="0">
                <a:sym typeface="Wingdings" pitchFamily="2" charset="2"/>
              </a:rPr>
              <a:t>during the 1995 World Cup</a:t>
            </a:r>
            <a:r>
              <a:rPr lang="en-GB" sz="3200" b="1" i="1" dirty="0">
                <a:sym typeface="Wingdings" pitchFamily="2" charset="2"/>
              </a:rPr>
              <a:t> </a:t>
            </a:r>
            <a:br>
              <a:rPr lang="en-GB" sz="3200" b="1" i="1" dirty="0">
                <a:sym typeface="Wingdings" pitchFamily="2" charset="2"/>
              </a:rPr>
            </a:br>
            <a:r>
              <a:rPr lang="en-GB" sz="3200" b="1" i="1" dirty="0">
                <a:sym typeface="Wingdings" pitchFamily="2" charset="2"/>
              </a:rPr>
              <a:t/>
            </a:r>
            <a:br>
              <a:rPr lang="en-GB" sz="3200" b="1" i="1" dirty="0">
                <a:sym typeface="Wingdings" pitchFamily="2" charset="2"/>
              </a:rPr>
            </a:br>
            <a:r>
              <a:rPr lang="en-GB" sz="3200" b="1" dirty="0">
                <a:sym typeface="Wingdings" pitchFamily="2" charset="2"/>
              </a:rPr>
              <a:t> </a:t>
            </a:r>
            <a:r>
              <a:rPr lang="en-GB" sz="3200" b="1">
                <a:sym typeface="Wingdings" pitchFamily="2" charset="2"/>
              </a:rPr>
              <a:t>enabled greater access </a:t>
            </a:r>
            <a:r>
              <a:rPr lang="en-GB" sz="3200" b="1" dirty="0">
                <a:sym typeface="Wingdings" pitchFamily="2" charset="2"/>
              </a:rPr>
              <a:t>to electricity, education, </a:t>
            </a:r>
            <a:r>
              <a:rPr lang="en-GB" sz="3200" b="1" dirty="0">
                <a:solidFill>
                  <a:srgbClr val="FFFF00"/>
                </a:solidFill>
                <a:sym typeface="Wingdings" pitchFamily="2" charset="2"/>
              </a:rPr>
              <a:t>health care</a:t>
            </a:r>
            <a:r>
              <a:rPr lang="en-GB" sz="3200" b="1" dirty="0">
                <a:sym typeface="Wingdings" pitchFamily="2" charset="2"/>
              </a:rPr>
              <a:t>, </a:t>
            </a:r>
            <a:r>
              <a:rPr lang="en-GB" sz="3200" b="1" dirty="0">
                <a:solidFill>
                  <a:srgbClr val="FFFF00"/>
                </a:solidFill>
                <a:sym typeface="Wingdings" pitchFamily="2" charset="2"/>
              </a:rPr>
              <a:t>accommodation</a:t>
            </a:r>
            <a:r>
              <a:rPr lang="en-GB" sz="3200" b="1" dirty="0">
                <a:sym typeface="Wingdings" pitchFamily="2" charset="2"/>
              </a:rPr>
              <a:t> to the poorer parts of the population</a:t>
            </a:r>
            <a:br>
              <a:rPr lang="en-GB" sz="3200" b="1" dirty="0">
                <a:sym typeface="Wingdings" pitchFamily="2" charset="2"/>
              </a:rPr>
            </a:br>
            <a:r>
              <a:rPr lang="en-GB" sz="3200" b="1" dirty="0">
                <a:sym typeface="Wingdings" pitchFamily="2" charset="2"/>
              </a:rPr>
              <a:t/>
            </a:r>
            <a:br>
              <a:rPr lang="en-GB" sz="3200" b="1" dirty="0">
                <a:sym typeface="Wingdings" pitchFamily="2" charset="2"/>
              </a:rPr>
            </a:br>
            <a:r>
              <a:rPr lang="en-GB" sz="3200" b="1" dirty="0">
                <a:sym typeface="Wingdings" pitchFamily="2" charset="2"/>
              </a:rPr>
              <a:t> f</a:t>
            </a:r>
            <a:r>
              <a:rPr lang="fr-FR" sz="3200" b="1" dirty="0" err="1"/>
              <a:t>ounded</a:t>
            </a:r>
            <a:r>
              <a:rPr lang="fr-FR" sz="3200" b="1" dirty="0"/>
              <a:t> </a:t>
            </a:r>
            <a:r>
              <a:rPr lang="fr-FR" sz="3200" b="1" dirty="0" err="1"/>
              <a:t>several</a:t>
            </a:r>
            <a:r>
              <a:rPr lang="fr-FR" sz="3200" b="1" dirty="0"/>
              <a:t> </a:t>
            </a:r>
            <a:r>
              <a:rPr lang="fr-FR" sz="3200" b="1" dirty="0" err="1"/>
              <a:t>organizations</a:t>
            </a:r>
            <a:r>
              <a:rPr lang="fr-FR" sz="3200" b="1" dirty="0"/>
              <a:t> to </a:t>
            </a:r>
            <a:r>
              <a:rPr lang="fr-FR" sz="3200" b="1" dirty="0" err="1"/>
              <a:t>promote</a:t>
            </a:r>
            <a:r>
              <a:rPr lang="fr-FR" sz="3200" b="1" dirty="0"/>
              <a:t> </a:t>
            </a:r>
            <a:r>
              <a:rPr lang="fr-FR" sz="3200" b="1" dirty="0" err="1"/>
              <a:t>equality</a:t>
            </a:r>
            <a:r>
              <a:rPr lang="fr-FR" sz="3200" b="1" dirty="0"/>
              <a:t> and </a:t>
            </a:r>
            <a:r>
              <a:rPr lang="fr-FR" sz="3200" b="1" dirty="0" err="1"/>
              <a:t>fight</a:t>
            </a:r>
            <a:r>
              <a:rPr lang="fr-FR" sz="3200" b="1" dirty="0"/>
              <a:t> </a:t>
            </a:r>
            <a:r>
              <a:rPr lang="fr-FR" sz="3200" b="1" dirty="0" err="1"/>
              <a:t>problems</a:t>
            </a:r>
            <a:r>
              <a:rPr lang="fr-FR" sz="3200" b="1" dirty="0"/>
              <a:t> </a:t>
            </a:r>
            <a:r>
              <a:rPr lang="fr-FR" sz="3200" b="1" dirty="0" err="1"/>
              <a:t>like</a:t>
            </a:r>
            <a:r>
              <a:rPr lang="fr-FR" sz="3200" b="1" dirty="0"/>
              <a:t> </a:t>
            </a:r>
            <a:r>
              <a:rPr lang="fr-FR" sz="3200" b="1" dirty="0">
                <a:solidFill>
                  <a:srgbClr val="FFFF00"/>
                </a:solidFill>
              </a:rPr>
              <a:t>AIDS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35909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76" y="2236763"/>
            <a:ext cx="4417257" cy="1575582"/>
          </a:xfrm>
        </p:spPr>
        <p:txBody>
          <a:bodyPr/>
          <a:lstStyle/>
          <a:p>
            <a:pPr algn="ctr"/>
            <a:r>
              <a:rPr lang="en-GB" sz="5400" b="1" dirty="0"/>
              <a:t>Full name?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9563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2" y="2743199"/>
            <a:ext cx="9481625" cy="900333"/>
          </a:xfrm>
        </p:spPr>
        <p:txBody>
          <a:bodyPr/>
          <a:lstStyle/>
          <a:p>
            <a:pPr algn="ctr"/>
            <a:r>
              <a:rPr lang="fr-FR" sz="5400" b="1" dirty="0"/>
              <a:t>Nelson </a:t>
            </a:r>
            <a:r>
              <a:rPr lang="fr-FR" sz="5400" b="1" dirty="0" err="1"/>
              <a:t>Rolihlahla</a:t>
            </a:r>
            <a:r>
              <a:rPr lang="fr-FR" sz="5400" b="1" dirty="0"/>
              <a:t> Mandela</a:t>
            </a:r>
            <a:endParaRPr lang="en-GB" sz="54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2504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150FB09C-B631-474B-827A-CF22DEE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77" y="199500"/>
            <a:ext cx="9404723" cy="1400530"/>
          </a:xfrm>
        </p:spPr>
        <p:txBody>
          <a:bodyPr/>
          <a:lstStyle/>
          <a:p>
            <a:r>
              <a:rPr lang="en-GB" b="1" u="sng" dirty="0"/>
              <a:t>A quick reminder of interrogative pronouns before we start: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A8F4E5A9-055A-3649-BCE1-CCB351B1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9967962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err="1">
                <a:latin typeface="Comic Sans MS" panose="030F0702030302020204" pitchFamily="66" charset="0"/>
              </a:rPr>
              <a:t>When</a:t>
            </a:r>
            <a:r>
              <a:rPr lang="fr-FR" b="1" dirty="0">
                <a:latin typeface="Comic Sans MS" panose="030F0702030302020204" pitchFamily="66" charset="0"/>
              </a:rPr>
              <a:t>…               				</a:t>
            </a:r>
            <a:r>
              <a:rPr lang="fr-FR" b="1" dirty="0" err="1" smtClean="0">
                <a:latin typeface="Comic Sans MS" panose="030F0702030302020204" pitchFamily="66" charset="0"/>
              </a:rPr>
              <a:t>Where</a:t>
            </a:r>
            <a:r>
              <a:rPr lang="fr-FR" b="1" dirty="0">
                <a:latin typeface="Comic Sans MS" panose="030F0702030302020204" pitchFamily="66" charset="0"/>
              </a:rPr>
              <a:t>…						</a:t>
            </a:r>
            <a:r>
              <a:rPr lang="fr-FR" b="1" dirty="0" err="1">
                <a:latin typeface="Comic Sans MS" panose="030F0702030302020204" pitchFamily="66" charset="0"/>
              </a:rPr>
              <a:t>Who</a:t>
            </a:r>
            <a:r>
              <a:rPr lang="fr-FR" b="1" dirty="0">
                <a:latin typeface="Comic Sans MS" panose="030F0702030302020204" pitchFamily="66" charset="0"/>
              </a:rPr>
              <a:t>…</a:t>
            </a:r>
          </a:p>
          <a:p>
            <a:pPr marL="0" indent="0">
              <a:buNone/>
            </a:pPr>
            <a:r>
              <a:rPr lang="fr-FR" b="1" dirty="0">
                <a:latin typeface="Comic Sans MS" panose="030F0702030302020204" pitchFamily="66" charset="0"/>
              </a:rPr>
              <a:t>How…								</a:t>
            </a:r>
            <a:r>
              <a:rPr lang="fr-FR" b="1" dirty="0" err="1">
                <a:latin typeface="Comic Sans MS" panose="030F0702030302020204" pitchFamily="66" charset="0"/>
              </a:rPr>
              <a:t>What</a:t>
            </a:r>
            <a:r>
              <a:rPr lang="fr-FR" b="1" dirty="0">
                <a:latin typeface="Comic Sans MS" panose="030F0702030302020204" pitchFamily="66" charset="0"/>
              </a:rPr>
              <a:t>… 							</a:t>
            </a:r>
            <a:r>
              <a:rPr lang="fr-FR" b="1" dirty="0" err="1">
                <a:latin typeface="Comic Sans MS" panose="030F0702030302020204" pitchFamily="66" charset="0"/>
              </a:rPr>
              <a:t>Which</a:t>
            </a:r>
            <a:r>
              <a:rPr lang="fr-FR" b="1" dirty="0">
                <a:latin typeface="Comic Sans MS" panose="030F0702030302020204" pitchFamily="66" charset="0"/>
              </a:rPr>
              <a:t>…</a:t>
            </a:r>
          </a:p>
          <a:p>
            <a:pPr marL="0" indent="0">
              <a:buNone/>
            </a:pPr>
            <a:r>
              <a:rPr lang="fr-FR" b="1" dirty="0" err="1">
                <a:latin typeface="Comic Sans MS" panose="030F0702030302020204" pitchFamily="66" charset="0"/>
              </a:rPr>
              <a:t>Why</a:t>
            </a:r>
            <a:r>
              <a:rPr lang="fr-FR" b="1" dirty="0">
                <a:latin typeface="Comic Sans MS" panose="030F0702030302020204" pitchFamily="66" charset="0"/>
              </a:rPr>
              <a:t>…								</a:t>
            </a:r>
            <a:r>
              <a:rPr lang="fr-FR" b="1" dirty="0" err="1">
                <a:latin typeface="Comic Sans MS" panose="030F0702030302020204" pitchFamily="66" charset="0"/>
              </a:rPr>
              <a:t>Whose</a:t>
            </a:r>
            <a:r>
              <a:rPr lang="fr-FR" b="1" dirty="0">
                <a:latin typeface="Comic Sans MS" panose="030F0702030302020204" pitchFamily="66" charset="0"/>
              </a:rPr>
              <a:t>… 		     				How long…		</a:t>
            </a:r>
          </a:p>
          <a:p>
            <a:pPr marL="0" indent="0" algn="ctr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fr-FR" b="1" dirty="0">
                <a:latin typeface="Comic Sans MS" panose="030F0702030302020204" pitchFamily="66" charset="0"/>
              </a:rPr>
              <a:t>How </a:t>
            </a:r>
            <a:r>
              <a:rPr lang="fr-FR" b="1" dirty="0" err="1">
                <a:latin typeface="Comic Sans MS" panose="030F0702030302020204" pitchFamily="66" charset="0"/>
              </a:rPr>
              <a:t>many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+ GN dénombrable</a:t>
            </a:r>
          </a:p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     </a:t>
            </a:r>
            <a:r>
              <a:rPr lang="fr-FR" b="1" dirty="0">
                <a:latin typeface="Comic Sans MS" panose="030F0702030302020204" pitchFamily="66" charset="0"/>
              </a:rPr>
              <a:t>How </a:t>
            </a:r>
            <a:r>
              <a:rPr lang="fr-FR" b="1" dirty="0" err="1">
                <a:latin typeface="Comic Sans MS" panose="030F0702030302020204" pitchFamily="66" charset="0"/>
              </a:rPr>
              <a:t>much</a:t>
            </a:r>
            <a:r>
              <a:rPr lang="fr-FR" b="1" dirty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+ GN indénombrable	</a:t>
            </a:r>
          </a:p>
          <a:p>
            <a:pPr marL="0" indent="0">
              <a:buNone/>
            </a:pPr>
            <a:endParaRPr lang="fr-FR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On emploie l’auxiliaire </a:t>
            </a:r>
            <a:r>
              <a:rPr lang="fr-FR" b="1" dirty="0">
                <a:latin typeface="Comic Sans MS" panose="030F0702030302020204" pitchFamily="66" charset="0"/>
              </a:rPr>
              <a:t>DO</a:t>
            </a:r>
            <a:r>
              <a:rPr lang="fr-FR" dirty="0">
                <a:latin typeface="Comic Sans MS" panose="030F0702030302020204" pitchFamily="66" charset="0"/>
              </a:rPr>
              <a:t> pour formuler les questions, </a:t>
            </a:r>
            <a:r>
              <a:rPr lang="fr-FR" u="sng" dirty="0">
                <a:latin typeface="Comic Sans MS" panose="030F0702030302020204" pitchFamily="66" charset="0"/>
              </a:rPr>
              <a:t>sauf quand WHO, WHAT &amp; WHICH sont sujets</a:t>
            </a:r>
            <a:r>
              <a:rPr lang="fr-FR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06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ready steady go&quot;">
            <a:extLst>
              <a:ext uri="{FF2B5EF4-FFF2-40B4-BE49-F238E27FC236}">
                <a16:creationId xmlns:a16="http://schemas.microsoft.com/office/drawing/2014/main" xmlns="" id="{967FEAD4-9B25-3946-976F-2F3B0D6B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16" y="1"/>
            <a:ext cx="12209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2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743200"/>
            <a:ext cx="9340948" cy="815927"/>
          </a:xfrm>
        </p:spPr>
        <p:txBody>
          <a:bodyPr/>
          <a:lstStyle/>
          <a:p>
            <a:pPr algn="ctr"/>
            <a:r>
              <a:rPr lang="en-GB" sz="5400" b="1" dirty="0"/>
              <a:t>Date and place of birth?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2092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4" y="1477108"/>
            <a:ext cx="6231988" cy="3638181"/>
          </a:xfrm>
        </p:spPr>
        <p:txBody>
          <a:bodyPr/>
          <a:lstStyle/>
          <a:p>
            <a:pPr algn="ctr"/>
            <a:r>
              <a:rPr lang="fr-FR" sz="5400" b="1" dirty="0"/>
              <a:t>18th July 1918 </a:t>
            </a:r>
            <a:br>
              <a:rPr lang="fr-FR" sz="5400" b="1" dirty="0"/>
            </a:br>
            <a:r>
              <a:rPr lang="fr-FR" sz="2800" b="1" dirty="0" err="1"/>
              <a:t>into</a:t>
            </a:r>
            <a:r>
              <a:rPr lang="fr-FR" sz="2800" b="1" dirty="0"/>
              <a:t> </a:t>
            </a:r>
            <a:r>
              <a:rPr lang="fr-FR" sz="2800" b="1" dirty="0" err="1"/>
              <a:t>Thembu</a:t>
            </a:r>
            <a:r>
              <a:rPr lang="fr-FR" sz="2800" b="1" dirty="0"/>
              <a:t> royal </a:t>
            </a:r>
            <a:r>
              <a:rPr lang="fr-FR" sz="2800" b="1" dirty="0" err="1"/>
              <a:t>family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/>
              <a:t/>
            </a:r>
            <a:br>
              <a:rPr lang="fr-FR" sz="5400" b="1" dirty="0"/>
            </a:br>
            <a:r>
              <a:rPr lang="fr-FR" sz="5400" b="1" dirty="0"/>
              <a:t>in </a:t>
            </a:r>
            <a:r>
              <a:rPr lang="fr-FR" sz="5400" b="1" dirty="0" err="1"/>
              <a:t>Mvezo</a:t>
            </a:r>
            <a:r>
              <a:rPr lang="fr-FR" sz="5400" b="1" dirty="0"/>
              <a:t> village </a:t>
            </a:r>
            <a:br>
              <a:rPr lang="fr-FR" sz="5400" b="1" dirty="0"/>
            </a:br>
            <a:r>
              <a:rPr lang="fr-FR" sz="2800" b="1" dirty="0"/>
              <a:t>(</a:t>
            </a:r>
            <a:r>
              <a:rPr lang="fr-FR" sz="2800" b="1" dirty="0" err="1"/>
              <a:t>southeastern</a:t>
            </a:r>
            <a:r>
              <a:rPr lang="fr-FR" sz="2800" b="1" dirty="0"/>
              <a:t> South </a:t>
            </a:r>
            <a:r>
              <a:rPr lang="fr-FR" sz="2800" b="1" dirty="0" err="1"/>
              <a:t>Africa</a:t>
            </a:r>
            <a:r>
              <a:rPr lang="fr-FR" sz="2800" b="1" dirty="0"/>
              <a:t>)</a:t>
            </a:r>
            <a:endParaRPr lang="en-GB" sz="2800" b="1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70C0"/>
                </a:solidFill>
              </a:rPr>
              <a:t>interviewee</a:t>
            </a:r>
          </a:p>
        </p:txBody>
      </p:sp>
    </p:spTree>
    <p:extLst>
      <p:ext uri="{BB962C8B-B14F-4D97-AF65-F5344CB8AC3E}">
        <p14:creationId xmlns:p14="http://schemas.microsoft.com/office/powerpoint/2010/main" xmlns="" val="2107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124F54-889C-9048-B15C-C82B721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743200"/>
            <a:ext cx="9340948" cy="815927"/>
          </a:xfrm>
        </p:spPr>
        <p:txBody>
          <a:bodyPr/>
          <a:lstStyle/>
          <a:p>
            <a:pPr algn="ctr"/>
            <a:r>
              <a:rPr lang="en-GB" sz="5400" b="1" dirty="0"/>
              <a:t>Studies?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4BA05B6-9C5C-A548-A55B-85097C08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270522"/>
            <a:ext cx="2052479" cy="587478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JOURNALIST</a:t>
            </a:r>
          </a:p>
        </p:txBody>
      </p:sp>
    </p:spTree>
    <p:extLst>
      <p:ext uri="{BB962C8B-B14F-4D97-AF65-F5344CB8AC3E}">
        <p14:creationId xmlns:p14="http://schemas.microsoft.com/office/powerpoint/2010/main" xmlns="" val="16948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268</Words>
  <Application>Microsoft Macintosh PowerPoint</Application>
  <PresentationFormat>Personnalisé</PresentationFormat>
  <Paragraphs>62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Ion</vt:lpstr>
      <vt:lpstr>Interview with Nelson Mandela</vt:lpstr>
      <vt:lpstr>HOW TO PLAY?</vt:lpstr>
      <vt:lpstr>Full name?</vt:lpstr>
      <vt:lpstr>Nelson Rolihlahla Mandela</vt:lpstr>
      <vt:lpstr>A quick reminder of interrogative pronouns before we start:</vt:lpstr>
      <vt:lpstr>Diapositive 6</vt:lpstr>
      <vt:lpstr>Date and place of birth?</vt:lpstr>
      <vt:lpstr>18th July 1918  into Thembu royal family  in Mvezo village  (southeastern South Africa)</vt:lpstr>
      <vt:lpstr>Studies?</vt:lpstr>
      <vt:lpstr>Fort Hale University College: started Bachelor of Arts’s degree in English, anthropology, politics, native administration and Roman Dutch law.    1940 : expelled for participating in a student strike.  University of Witwatersrand:  - studied law  - joined the movement against racial discrimination  - forged key relationships with black &amp; white activists.   </vt:lpstr>
      <vt:lpstr>1943?</vt:lpstr>
      <vt:lpstr>Joined ANC (African National Congress)  ANC’s aim: maintain voting rights for « coloureds » (people of mixed race) &amp; Black African people </vt:lpstr>
      <vt:lpstr>Marriage(s)?</vt:lpstr>
      <vt:lpstr>1944: Evelyn Mase, a trainee nurse  1958: Winnie Madikizela, a social worker  1998: Graça Machel, widow of Mozambican President Samora Machel  </vt:lpstr>
      <vt:lpstr>Early career?</vt:lpstr>
      <vt:lpstr>1952: open 1st black law firm in Johannesburg    Inundated with clients seeking redress from acts of the oppressive apartheid regime</vt:lpstr>
      <vt:lpstr>Reason founding Umkhonto we Sizwe?</vt:lpstr>
      <vt:lpstr>1960: after Sharpeville massacre : government bans ANC     1961: foundation of Umkhonto we Sizwe (ANC’s armed wing), became Commander-in-Chief   </vt:lpstr>
      <vt:lpstr>Incarceration? Reason? </vt:lpstr>
      <vt:lpstr>1962: captured &amp; sentenced to 5 years in Cape Town prison (incited a strike &amp; left country illegally)  1963: while in prison, charged with sabotage with other ANC activists  1964: sentenced to life imprisonment, sent to Robben Island prison  </vt:lpstr>
      <vt:lpstr>Liberation? Next ?</vt:lpstr>
      <vt:lpstr>1990: De Klerk orders release  1991: ANC President  1993: Nobel Peace Prize with De Klerk  1994: President of South Africa (until 1999) </vt:lpstr>
      <vt:lpstr>  Main fights during Presidency?</vt:lpstr>
      <vt:lpstr> Focussed on national reconciliation (promised no discrimination against whites) : encouraged blacks to support the previously hated rugby team The Springboks during the 1995 World Cup    enabled greater access to electricity, education, health care, accommodation to the poorer parts of the population   founded several organizations to promote equality and fight problems like AIDS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Nelson Mandela</dc:title>
  <dc:creator>Nicolas PHILIPPOT</dc:creator>
  <cp:lastModifiedBy>Administrateur</cp:lastModifiedBy>
  <cp:revision>23</cp:revision>
  <dcterms:created xsi:type="dcterms:W3CDTF">2018-03-21T11:46:27Z</dcterms:created>
  <dcterms:modified xsi:type="dcterms:W3CDTF">2018-03-27T09:52:48Z</dcterms:modified>
</cp:coreProperties>
</file>