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6" r:id="rId8"/>
    <p:sldId id="268" r:id="rId9"/>
    <p:sldId id="279" r:id="rId10"/>
    <p:sldId id="269" r:id="rId11"/>
    <p:sldId id="277" r:id="rId12"/>
    <p:sldId id="275" r:id="rId13"/>
    <p:sldId id="276" r:id="rId14"/>
    <p:sldId id="280" r:id="rId15"/>
    <p:sldId id="281" r:id="rId16"/>
    <p:sldId id="261" r:id="rId17"/>
    <p:sldId id="272" r:id="rId18"/>
    <p:sldId id="264" r:id="rId19"/>
    <p:sldId id="263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/>
    <p:restoredTop sz="94663"/>
  </p:normalViewPr>
  <p:slideViewPr>
    <p:cSldViewPr snapToGrid="0" snapToObjects="1">
      <p:cViewPr varScale="1">
        <p:scale>
          <a:sx n="91" d="100"/>
          <a:sy n="91" d="100"/>
        </p:scale>
        <p:origin x="11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 avec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l.co.za/sundayindependent/remembering-qobozas-sense-of-duty-1594527#.ViI2CX4rLn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0422E3-78C2-AB46-8A27-788F36147A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APARTHEID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B1AB2A-EA1B-0549-94B2-CCAE51DC29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Definition and facts</a:t>
            </a:r>
          </a:p>
        </p:txBody>
      </p:sp>
    </p:spTree>
    <p:extLst>
      <p:ext uri="{BB962C8B-B14F-4D97-AF65-F5344CB8AC3E}">
        <p14:creationId xmlns:p14="http://schemas.microsoft.com/office/powerpoint/2010/main" val="1904440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730BA-1119-5C44-8889-2EACA4101B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8750"/>
            <a:ext cx="12192000" cy="1457325"/>
          </a:xfrm>
        </p:spPr>
        <p:txBody>
          <a:bodyPr/>
          <a:lstStyle/>
          <a:p>
            <a:pPr algn="ctr"/>
            <a:r>
              <a:rPr lang="en-GB" b="1" u="sng" dirty="0"/>
              <a:t>CONSEQUENCES OF THE ESTABLISHMENT OF APARTHEID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D0C505-7B3D-284D-81EF-C7D18389AF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97025"/>
            <a:ext cx="12192000" cy="526097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Priority housing, jobs, education and political power for whites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Whites and non-whites held </a:t>
            </a:r>
            <a:r>
              <a:rPr lang="en-GB" sz="3200" dirty="0">
                <a:solidFill>
                  <a:srgbClr val="FFC000"/>
                </a:solidFill>
              </a:rPr>
              <a:t>different jobs</a:t>
            </a:r>
            <a:r>
              <a:rPr lang="en-GB" sz="3200" dirty="0"/>
              <a:t>, </a:t>
            </a:r>
            <a:r>
              <a:rPr lang="en-GB" sz="3200" dirty="0">
                <a:solidFill>
                  <a:srgbClr val="FFC000"/>
                </a:solidFill>
              </a:rPr>
              <a:t>lived in different regions</a:t>
            </a:r>
            <a:r>
              <a:rPr lang="en-GB" sz="3200" dirty="0"/>
              <a:t>, and were subject to </a:t>
            </a:r>
            <a:r>
              <a:rPr lang="en-GB" sz="3200" dirty="0">
                <a:solidFill>
                  <a:srgbClr val="FFC000"/>
                </a:solidFill>
              </a:rPr>
              <a:t>different levels of pay, education, and health care</a:t>
            </a:r>
            <a:r>
              <a:rPr lang="fr-FR" sz="3200" dirty="0"/>
              <a:t> </a:t>
            </a:r>
          </a:p>
          <a:p>
            <a:endParaRPr lang="fr-FR" sz="3200" dirty="0"/>
          </a:p>
          <a:p>
            <a:r>
              <a:rPr lang="en-GB" sz="3200" dirty="0">
                <a:solidFill>
                  <a:srgbClr val="FFC000"/>
                </a:solidFill>
              </a:rPr>
              <a:t>Fraternization</a:t>
            </a:r>
            <a:r>
              <a:rPr lang="en-GB" sz="3200" dirty="0"/>
              <a:t> between Africans of different tribes, Asians, and Europeans </a:t>
            </a:r>
            <a:r>
              <a:rPr lang="en-GB" sz="3200" dirty="0">
                <a:solidFill>
                  <a:srgbClr val="FFC000"/>
                </a:solidFill>
              </a:rPr>
              <a:t>was frowned upon</a:t>
            </a:r>
            <a:r>
              <a:rPr lang="fr-FR" sz="3200" dirty="0"/>
              <a:t> 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803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9277A3-8749-3F4B-8A92-46B3A38B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D5D7ABE-DA40-CC43-A6DF-503C572B6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2199"/>
          </a:xfrm>
        </p:spPr>
      </p:pic>
    </p:spTree>
    <p:extLst>
      <p:ext uri="{BB962C8B-B14F-4D97-AF65-F5344CB8AC3E}">
        <p14:creationId xmlns:p14="http://schemas.microsoft.com/office/powerpoint/2010/main" val="3669323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730BA-1119-5C44-8889-2EACA410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434"/>
            <a:ext cx="12191999" cy="1456267"/>
          </a:xfrm>
        </p:spPr>
        <p:txBody>
          <a:bodyPr/>
          <a:lstStyle/>
          <a:p>
            <a:pPr algn="ctr"/>
            <a:r>
              <a:rPr lang="en-GB" b="1" u="sng" dirty="0"/>
              <a:t>CONSEQUENCES OF THE ESTABLISHMENT OF APARTHEID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D0C505-7B3D-284D-81EF-C7D18389A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15701"/>
            <a:ext cx="12191998" cy="5563772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Blacks had to carry passes &amp; obey curfew laws </a:t>
            </a:r>
            <a:r>
              <a:rPr lang="en-GB" sz="3200" dirty="0"/>
              <a:t>if they wanted to travel outside of their homelands. 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Along the fringes of the cities, </a:t>
            </a:r>
            <a:r>
              <a:rPr lang="en-GB" sz="3200" dirty="0">
                <a:solidFill>
                  <a:srgbClr val="FFC000"/>
                </a:solidFill>
              </a:rPr>
              <a:t>Africans lived in massive, terrible slums</a:t>
            </a:r>
            <a:r>
              <a:rPr lang="en-GB" sz="3200" dirty="0"/>
              <a:t>, often separated from their families</a:t>
            </a:r>
            <a:r>
              <a:rPr lang="en-GB" sz="3200" dirty="0">
                <a:solidFill>
                  <a:srgbClr val="FFC000"/>
                </a:solidFill>
              </a:rPr>
              <a:t> </a:t>
            </a:r>
            <a:r>
              <a:rPr lang="en-GB" sz="3200" dirty="0"/>
              <a:t>because only </a:t>
            </a:r>
            <a:r>
              <a:rPr lang="en-GB" sz="3200" dirty="0">
                <a:solidFill>
                  <a:srgbClr val="FFC000"/>
                </a:solidFill>
              </a:rPr>
              <a:t>one family member could get a permit to live in the city</a:t>
            </a:r>
            <a:r>
              <a:rPr lang="en-GB" sz="3200" dirty="0"/>
              <a:t>.</a:t>
            </a:r>
            <a:r>
              <a:rPr lang="fr-FR" sz="3200" dirty="0"/>
              <a:t> </a:t>
            </a:r>
          </a:p>
          <a:p>
            <a:endParaRPr lang="fr-FR" sz="3200" dirty="0"/>
          </a:p>
          <a:p>
            <a:r>
              <a:rPr lang="fr-FR" sz="3200" dirty="0"/>
              <a:t>1977: </a:t>
            </a:r>
            <a:r>
              <a:rPr lang="fr-FR" sz="3200" dirty="0" err="1">
                <a:solidFill>
                  <a:srgbClr val="FFC000"/>
                </a:solidFill>
              </a:rPr>
              <a:t>Press</a:t>
            </a:r>
            <a:r>
              <a:rPr lang="fr-FR" sz="3200" dirty="0">
                <a:solidFill>
                  <a:srgbClr val="FFC000"/>
                </a:solidFill>
              </a:rPr>
              <a:t> </a:t>
            </a:r>
            <a:r>
              <a:rPr lang="fr-FR" sz="3200" dirty="0" err="1">
                <a:solidFill>
                  <a:srgbClr val="FFC000"/>
                </a:solidFill>
              </a:rPr>
              <a:t>censorship</a:t>
            </a:r>
            <a:r>
              <a:rPr lang="fr-FR" sz="3200" dirty="0">
                <a:solidFill>
                  <a:srgbClr val="FFC000"/>
                </a:solidFill>
              </a:rPr>
              <a:t> </a:t>
            </a:r>
            <a:r>
              <a:rPr lang="fr-FR" sz="3200" dirty="0"/>
              <a:t>= the Apartheid </a:t>
            </a:r>
            <a:r>
              <a:rPr lang="fr-FR" sz="3200" dirty="0" err="1"/>
              <a:t>government</a:t>
            </a:r>
            <a:r>
              <a:rPr lang="fr-FR" sz="3200" dirty="0"/>
              <a:t> </a:t>
            </a:r>
            <a:r>
              <a:rPr lang="fr-FR" sz="3200" dirty="0" err="1"/>
              <a:t>banned</a:t>
            </a:r>
            <a:r>
              <a:rPr lang="fr-FR" sz="3200" dirty="0"/>
              <a:t> </a:t>
            </a:r>
            <a:r>
              <a:rPr lang="fr-FR" sz="3200" i="1" dirty="0">
                <a:solidFill>
                  <a:srgbClr val="FFFF00"/>
                </a:solidFill>
              </a:rPr>
              <a:t>The World</a:t>
            </a:r>
            <a:r>
              <a:rPr lang="fr-FR" sz="3200" dirty="0"/>
              <a:t>, </a:t>
            </a:r>
            <a:r>
              <a:rPr lang="fr-FR" sz="3200" i="1" dirty="0">
                <a:solidFill>
                  <a:srgbClr val="FFFF00"/>
                </a:solidFill>
              </a:rPr>
              <a:t>the Weekend World </a:t>
            </a:r>
            <a:r>
              <a:rPr lang="fr-FR" sz="3200" dirty="0"/>
              <a:t>and </a:t>
            </a:r>
            <a:r>
              <a:rPr lang="fr-FR" sz="3200" dirty="0" err="1"/>
              <a:t>arrested</a:t>
            </a:r>
            <a:r>
              <a:rPr lang="fr-FR" sz="3200" dirty="0"/>
              <a:t> the </a:t>
            </a:r>
            <a:r>
              <a:rPr lang="fr-FR" sz="3200" dirty="0" err="1"/>
              <a:t>newspapers</a:t>
            </a:r>
            <a:r>
              <a:rPr lang="fr-FR" sz="3200" dirty="0"/>
              <a:t>' editor Percy </a:t>
            </a:r>
            <a:r>
              <a:rPr lang="fr-FR" sz="3200" dirty="0" err="1"/>
              <a:t>Qoboza</a:t>
            </a:r>
            <a:r>
              <a:rPr lang="fr-FR" sz="3200" dirty="0"/>
              <a:t>. </a:t>
            </a:r>
            <a:r>
              <a:rPr lang="fr-FR" sz="3200" dirty="0">
                <a:hlinkClick r:id="rId2"/>
              </a:rPr>
              <a:t>Pro Veritate</a:t>
            </a:r>
            <a:r>
              <a:rPr lang="fr-FR" sz="3200" dirty="0"/>
              <a:t>, an </a:t>
            </a:r>
            <a:r>
              <a:rPr lang="fr-FR" sz="3200" dirty="0" err="1"/>
              <a:t>ecumenical</a:t>
            </a:r>
            <a:r>
              <a:rPr lang="fr-FR" sz="3200" dirty="0"/>
              <a:t> </a:t>
            </a:r>
            <a:r>
              <a:rPr lang="fr-FR" sz="3200" dirty="0" err="1"/>
              <a:t>newspaper</a:t>
            </a:r>
            <a:r>
              <a:rPr lang="fr-FR" sz="3200" dirty="0"/>
              <a:t>, </a:t>
            </a:r>
            <a:r>
              <a:rPr lang="fr-FR" sz="3200" dirty="0" err="1"/>
              <a:t>was</a:t>
            </a:r>
            <a:r>
              <a:rPr lang="fr-FR" sz="3200" dirty="0"/>
              <a:t> </a:t>
            </a:r>
            <a:r>
              <a:rPr lang="fr-FR" sz="3200" dirty="0" err="1"/>
              <a:t>also</a:t>
            </a:r>
            <a:r>
              <a:rPr lang="fr-FR" sz="3200" dirty="0"/>
              <a:t> </a:t>
            </a:r>
            <a:r>
              <a:rPr lang="fr-FR" sz="3200" dirty="0" err="1"/>
              <a:t>banned</a:t>
            </a:r>
            <a:r>
              <a:rPr lang="fr-FR" sz="3200" dirty="0"/>
              <a:t>.</a:t>
            </a:r>
          </a:p>
          <a:p>
            <a:endParaRPr lang="fr-FR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28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E60FE3-1554-D54F-8C55-349F047D4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09231" cy="685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91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293C14D-F2E2-5A47-946E-CFB49F84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12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B3A58B8-90E5-A543-803F-71D077755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95063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7CD5FD0-B962-D84C-AE82-DD66D152E96F}"/>
              </a:ext>
            </a:extLst>
          </p:cNvPr>
          <p:cNvSpPr txBox="1"/>
          <p:nvPr/>
        </p:nvSpPr>
        <p:spPr>
          <a:xfrm>
            <a:off x="3057378" y="6147582"/>
            <a:ext cx="6077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Slums in South Africa during the Apartheid era</a:t>
            </a:r>
          </a:p>
        </p:txBody>
      </p:sp>
    </p:spTree>
    <p:extLst>
      <p:ext uri="{BB962C8B-B14F-4D97-AF65-F5344CB8AC3E}">
        <p14:creationId xmlns:p14="http://schemas.microsoft.com/office/powerpoint/2010/main" val="3409907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13A918B-D5D2-F04D-B5B4-695CE332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625"/>
            <a:ext cx="10522634" cy="45719"/>
          </a:xfrm>
        </p:spPr>
        <p:txBody>
          <a:bodyPr>
            <a:normAutofit fontScale="90000"/>
          </a:bodyPr>
          <a:lstStyle/>
          <a:p>
            <a:br>
              <a:rPr lang="en-GB" sz="4000" b="1" dirty="0"/>
            </a:br>
            <a:br>
              <a:rPr lang="en-GB" sz="4000" b="1" dirty="0"/>
            </a:br>
            <a:r>
              <a:rPr lang="en-GB" sz="4000" b="1" u="sng" dirty="0"/>
              <a:t>Frederik W. DE KLERK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0CCDCA7-7394-7946-890B-39448A8F5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8993"/>
            <a:ext cx="11059893" cy="3988191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During his political career, he often fought to protect white privilege</a:t>
            </a:r>
          </a:p>
          <a:p>
            <a:r>
              <a:rPr lang="en-GB" sz="3200" dirty="0"/>
              <a:t>Elected President in 1989</a:t>
            </a:r>
          </a:p>
          <a:p>
            <a:r>
              <a:rPr lang="en-GB" sz="3200" dirty="0"/>
              <a:t>Helped create </a:t>
            </a:r>
            <a:r>
              <a:rPr lang="en-GB" sz="3200" dirty="0">
                <a:solidFill>
                  <a:srgbClr val="FFFF00"/>
                </a:solidFill>
              </a:rPr>
              <a:t>a new constitution 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en-GB" sz="3200" dirty="0">
                <a:solidFill>
                  <a:srgbClr val="FFFF00"/>
                </a:solidFill>
              </a:rPr>
              <a:t>“One person, one vote</a:t>
            </a:r>
            <a:r>
              <a:rPr lang="en-GB" sz="3200" dirty="0"/>
              <a:t>”</a:t>
            </a:r>
          </a:p>
          <a:p>
            <a:r>
              <a:rPr lang="en-GB" sz="3200" dirty="0">
                <a:solidFill>
                  <a:srgbClr val="FFC000"/>
                </a:solidFill>
              </a:rPr>
              <a:t>Ordered Nelson Mandela’s release in 1990</a:t>
            </a:r>
          </a:p>
          <a:p>
            <a:r>
              <a:rPr lang="en-GB" sz="3200" dirty="0"/>
              <a:t>Played important part in dismantling Apartheid</a:t>
            </a:r>
          </a:p>
          <a:p>
            <a:endParaRPr lang="en-GB" sz="32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1EC6DD-6F40-144B-9D63-5A4C22D5A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464" y="3617310"/>
            <a:ext cx="3990536" cy="324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91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AD728-7A07-1046-A7B1-9538F317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31826" cy="1041009"/>
          </a:xfrm>
        </p:spPr>
        <p:txBody>
          <a:bodyPr/>
          <a:lstStyle/>
          <a:p>
            <a:r>
              <a:rPr lang="en-GB" b="1" u="sng" dirty="0"/>
              <a:t>Nelson </a:t>
            </a:r>
            <a:r>
              <a:rPr lang="en-GB" b="1" u="sng" dirty="0" err="1"/>
              <a:t>mandela</a:t>
            </a:r>
            <a:endParaRPr lang="en-GB" b="1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4FF608-C412-6045-AF88-1BC509B7B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14400"/>
            <a:ext cx="6242477" cy="3938953"/>
          </a:xfrm>
        </p:spPr>
        <p:txBody>
          <a:bodyPr>
            <a:noAutofit/>
          </a:bodyPr>
          <a:lstStyle/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>
                <a:solidFill>
                  <a:srgbClr val="FFFF00"/>
                </a:solidFill>
              </a:rPr>
              <a:t>1918 - 2013 </a:t>
            </a:r>
          </a:p>
          <a:p>
            <a:r>
              <a:rPr lang="en-GB" sz="3200" dirty="0"/>
              <a:t>One of the founding members of </a:t>
            </a:r>
            <a:r>
              <a:rPr lang="en-GB" sz="3200" dirty="0">
                <a:solidFill>
                  <a:srgbClr val="FFFF00"/>
                </a:solidFill>
              </a:rPr>
              <a:t>Umkhonto we </a:t>
            </a:r>
            <a:r>
              <a:rPr lang="en-GB" sz="3200" dirty="0" err="1">
                <a:solidFill>
                  <a:srgbClr val="FFFF00"/>
                </a:solidFill>
              </a:rPr>
              <a:t>Sizwe</a:t>
            </a:r>
            <a:r>
              <a:rPr lang="en-GB" sz="3200" dirty="0"/>
              <a:t>, a violent civil rights organization (paramilitary wing of the African National Congress). </a:t>
            </a:r>
          </a:p>
          <a:p>
            <a:endParaRPr lang="en-GB" sz="3200" dirty="0"/>
          </a:p>
          <a:p>
            <a:pPr marL="0" indent="0">
              <a:buNone/>
            </a:pPr>
            <a:endParaRPr lang="fr-FR" sz="3200" dirty="0"/>
          </a:p>
          <a:p>
            <a:endParaRPr lang="fr-FR" sz="3200" dirty="0"/>
          </a:p>
          <a:p>
            <a:endParaRPr lang="en-GB" sz="3200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3BE2DA07-AB81-2342-824E-9B4E3635C3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6163" y="0"/>
            <a:ext cx="5475837" cy="253879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18CDD4C-A86A-F147-BA4C-082CAA32D8A6}"/>
              </a:ext>
            </a:extLst>
          </p:cNvPr>
          <p:cNvSpPr txBox="1"/>
          <p:nvPr/>
        </p:nvSpPr>
        <p:spPr>
          <a:xfrm>
            <a:off x="0" y="3981157"/>
            <a:ext cx="12192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/>
              <a:t>1962: Standing up against a government that was committing egregious human rights, </a:t>
            </a:r>
            <a:r>
              <a:rPr lang="en-GB" sz="3200" dirty="0">
                <a:solidFill>
                  <a:srgbClr val="FFC000"/>
                </a:solidFill>
              </a:rPr>
              <a:t>Mandela was imprisoned for life</a:t>
            </a:r>
            <a:r>
              <a:rPr lang="en-GB" sz="3200" dirty="0"/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C000"/>
                </a:solidFill>
              </a:rPr>
              <a:t>11</a:t>
            </a:r>
            <a:r>
              <a:rPr lang="en-GB" sz="3200" baseline="30000" dirty="0">
                <a:solidFill>
                  <a:srgbClr val="FFC000"/>
                </a:solidFill>
              </a:rPr>
              <a:t>th</a:t>
            </a:r>
            <a:r>
              <a:rPr lang="en-GB" sz="3200" dirty="0">
                <a:solidFill>
                  <a:srgbClr val="FFC000"/>
                </a:solidFill>
              </a:rPr>
              <a:t> February 1990: Mandela is liberated </a:t>
            </a:r>
            <a:r>
              <a:rPr lang="en-GB" sz="3200" dirty="0"/>
              <a:t>thanks to President F.W. De Klerk who ordered his release.</a:t>
            </a:r>
            <a:r>
              <a:rPr lang="fr-FR" sz="3200" dirty="0"/>
              <a:t> 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019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806B0-4194-574F-9176-8CF24AAA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237" y="140677"/>
            <a:ext cx="7891975" cy="858130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1991 : APARTHEID Starts being dismantled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7134A0-0596-BC44-B9D2-F09367FF4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98807"/>
            <a:ext cx="12192000" cy="5859193"/>
          </a:xfrm>
        </p:spPr>
        <p:txBody>
          <a:bodyPr>
            <a:normAutofit fontScale="47500" lnSpcReduction="20000"/>
          </a:bodyPr>
          <a:lstStyle/>
          <a:p>
            <a:endParaRPr lang="en-GB" sz="3200" dirty="0">
              <a:solidFill>
                <a:srgbClr val="FFC000"/>
              </a:solidFill>
            </a:endParaRPr>
          </a:p>
          <a:p>
            <a:r>
              <a:rPr lang="en-GB" sz="6700" dirty="0"/>
              <a:t>1985: </a:t>
            </a:r>
            <a:r>
              <a:rPr lang="fr-FR" sz="6700" dirty="0">
                <a:solidFill>
                  <a:srgbClr val="FFC000"/>
                </a:solidFill>
              </a:rPr>
              <a:t>the United </a:t>
            </a:r>
            <a:r>
              <a:rPr lang="fr-FR" sz="6700" dirty="0" err="1">
                <a:solidFill>
                  <a:srgbClr val="FFC000"/>
                </a:solidFill>
              </a:rPr>
              <a:t>Kingdom</a:t>
            </a:r>
            <a:r>
              <a:rPr lang="fr-FR" sz="6700" dirty="0">
                <a:solidFill>
                  <a:srgbClr val="FFC000"/>
                </a:solidFill>
              </a:rPr>
              <a:t> and United States </a:t>
            </a:r>
            <a:r>
              <a:rPr lang="fr-FR" sz="6700" dirty="0" err="1">
                <a:solidFill>
                  <a:srgbClr val="FFC000"/>
                </a:solidFill>
              </a:rPr>
              <a:t>imposed</a:t>
            </a:r>
            <a:r>
              <a:rPr lang="fr-FR" sz="6700" dirty="0">
                <a:solidFill>
                  <a:srgbClr val="FFC000"/>
                </a:solidFill>
              </a:rPr>
              <a:t> </a:t>
            </a:r>
            <a:r>
              <a:rPr lang="fr-FR" sz="6700" dirty="0" err="1">
                <a:solidFill>
                  <a:srgbClr val="FFC000"/>
                </a:solidFill>
              </a:rPr>
              <a:t>economic</a:t>
            </a:r>
            <a:r>
              <a:rPr lang="fr-FR" sz="6700" dirty="0">
                <a:solidFill>
                  <a:srgbClr val="FFC000"/>
                </a:solidFill>
              </a:rPr>
              <a:t> sanctions on the country</a:t>
            </a:r>
            <a:r>
              <a:rPr lang="fr-FR" sz="6700" dirty="0"/>
              <a:t>, </a:t>
            </a:r>
            <a:r>
              <a:rPr lang="fr-FR" sz="6700" dirty="0" err="1"/>
              <a:t>after</a:t>
            </a:r>
            <a:r>
              <a:rPr lang="fr-FR" sz="6700" dirty="0"/>
              <a:t> </a:t>
            </a:r>
            <a:r>
              <a:rPr lang="fr-FR" sz="6700" dirty="0" err="1"/>
              <a:t>denouncing</a:t>
            </a:r>
            <a:r>
              <a:rPr lang="fr-FR" sz="6700" dirty="0"/>
              <a:t> apartheid in the UN General </a:t>
            </a:r>
            <a:r>
              <a:rPr lang="fr-FR" sz="6700" dirty="0" err="1"/>
              <a:t>Assembly</a:t>
            </a:r>
            <a:r>
              <a:rPr lang="fr-FR" sz="6700" dirty="0"/>
              <a:t> in 1973</a:t>
            </a:r>
          </a:p>
          <a:p>
            <a:endParaRPr lang="fr-FR" sz="6700" dirty="0"/>
          </a:p>
          <a:p>
            <a:r>
              <a:rPr lang="en-GB" sz="6700" dirty="0">
                <a:solidFill>
                  <a:srgbClr val="FFC000"/>
                </a:solidFill>
              </a:rPr>
              <a:t>1991 : the African National Congress is reformed</a:t>
            </a:r>
            <a:r>
              <a:rPr lang="en-GB" sz="6700" dirty="0"/>
              <a:t> thanks to De Klerk, Mandela is elected President of the African National Congress </a:t>
            </a:r>
          </a:p>
          <a:p>
            <a:pPr marL="457200" lvl="1" indent="0">
              <a:buNone/>
            </a:pPr>
            <a:r>
              <a:rPr lang="en-GB" sz="5100" dirty="0">
                <a:sym typeface="Wingdings" pitchFamily="2" charset="2"/>
              </a:rPr>
              <a:t> </a:t>
            </a:r>
            <a:r>
              <a:rPr lang="en-GB" sz="5100" dirty="0"/>
              <a:t>ANC was first created in 1912 to </a:t>
            </a:r>
            <a:r>
              <a:rPr lang="fr-FR" sz="5100" dirty="0" err="1"/>
              <a:t>bring</a:t>
            </a:r>
            <a:r>
              <a:rPr lang="fr-FR" sz="5100" dirty="0"/>
              <a:t> all </a:t>
            </a:r>
            <a:r>
              <a:rPr lang="fr-FR" sz="5100" dirty="0" err="1"/>
              <a:t>Africans</a:t>
            </a:r>
            <a:r>
              <a:rPr lang="fr-FR" sz="5100" dirty="0"/>
              <a:t> </a:t>
            </a:r>
            <a:r>
              <a:rPr lang="fr-FR" sz="5100" dirty="0" err="1"/>
              <a:t>together</a:t>
            </a:r>
            <a:r>
              <a:rPr lang="fr-FR" sz="5100" dirty="0"/>
              <a:t> as one people to </a:t>
            </a:r>
            <a:r>
              <a:rPr lang="fr-FR" sz="5100" dirty="0" err="1"/>
              <a:t>defend</a:t>
            </a:r>
            <a:r>
              <a:rPr lang="fr-FR" sz="5100" dirty="0"/>
              <a:t> </a:t>
            </a:r>
            <a:r>
              <a:rPr lang="fr-FR" sz="5100" dirty="0" err="1"/>
              <a:t>their</a:t>
            </a:r>
            <a:r>
              <a:rPr lang="fr-FR" sz="5100" dirty="0"/>
              <a:t> </a:t>
            </a:r>
            <a:r>
              <a:rPr lang="fr-FR" sz="5100" dirty="0" err="1"/>
              <a:t>rights</a:t>
            </a:r>
            <a:r>
              <a:rPr lang="fr-FR" sz="5100" dirty="0"/>
              <a:t> and </a:t>
            </a:r>
            <a:r>
              <a:rPr lang="fr-FR" sz="5100" dirty="0" err="1"/>
              <a:t>freedoms</a:t>
            </a:r>
            <a:r>
              <a:rPr lang="en-GB" sz="5100" dirty="0"/>
              <a:t>, then was dismantled under the Apartheid regime)</a:t>
            </a:r>
          </a:p>
          <a:p>
            <a:endParaRPr lang="fr-FR" sz="6700" dirty="0"/>
          </a:p>
          <a:p>
            <a:r>
              <a:rPr lang="fr-FR" sz="6700" dirty="0"/>
              <a:t>F. W. De </a:t>
            </a:r>
            <a:r>
              <a:rPr lang="fr-FR" sz="6700" dirty="0" err="1"/>
              <a:t>Klerk</a:t>
            </a:r>
            <a:r>
              <a:rPr lang="fr-FR" sz="6700" dirty="0"/>
              <a:t> </a:t>
            </a:r>
            <a:r>
              <a:rPr lang="fr-FR" sz="6700" dirty="0" err="1"/>
              <a:t>also</a:t>
            </a:r>
            <a:r>
              <a:rPr lang="fr-FR" sz="6700" dirty="0"/>
              <a:t> </a:t>
            </a:r>
            <a:r>
              <a:rPr lang="fr-FR" sz="6700" dirty="0" err="1">
                <a:solidFill>
                  <a:srgbClr val="FFC000"/>
                </a:solidFill>
              </a:rPr>
              <a:t>lifted</a:t>
            </a:r>
            <a:r>
              <a:rPr lang="fr-FR" sz="6700" dirty="0">
                <a:solidFill>
                  <a:srgbClr val="FFC000"/>
                </a:solidFill>
              </a:rPr>
              <a:t> the ban on </a:t>
            </a:r>
            <a:r>
              <a:rPr lang="fr-FR" sz="6700" dirty="0" err="1">
                <a:solidFill>
                  <a:srgbClr val="FFC000"/>
                </a:solidFill>
              </a:rPr>
              <a:t>other</a:t>
            </a:r>
            <a:r>
              <a:rPr lang="fr-FR" sz="6700" dirty="0">
                <a:solidFill>
                  <a:srgbClr val="FFC000"/>
                </a:solidFill>
              </a:rPr>
              <a:t> black </a:t>
            </a:r>
            <a:r>
              <a:rPr lang="fr-FR" sz="6700" dirty="0" err="1">
                <a:solidFill>
                  <a:srgbClr val="FFC000"/>
                </a:solidFill>
              </a:rPr>
              <a:t>liberation</a:t>
            </a:r>
            <a:r>
              <a:rPr lang="fr-FR" sz="6700" dirty="0">
                <a:solidFill>
                  <a:srgbClr val="FFC000"/>
                </a:solidFill>
              </a:rPr>
              <a:t> parties</a:t>
            </a:r>
            <a:r>
              <a:rPr lang="fr-FR" sz="6700" dirty="0"/>
              <a:t>, </a:t>
            </a:r>
            <a:r>
              <a:rPr lang="fr-FR" sz="6700" dirty="0" err="1">
                <a:solidFill>
                  <a:srgbClr val="FFC000"/>
                </a:solidFill>
              </a:rPr>
              <a:t>restored</a:t>
            </a:r>
            <a:r>
              <a:rPr lang="fr-FR" sz="6700" dirty="0">
                <a:solidFill>
                  <a:srgbClr val="FFC000"/>
                </a:solidFill>
              </a:rPr>
              <a:t> </a:t>
            </a:r>
            <a:r>
              <a:rPr lang="fr-FR" sz="6700" dirty="0" err="1">
                <a:solidFill>
                  <a:srgbClr val="FFC000"/>
                </a:solidFill>
              </a:rPr>
              <a:t>freedom</a:t>
            </a:r>
            <a:r>
              <a:rPr lang="fr-FR" sz="6700" dirty="0">
                <a:solidFill>
                  <a:srgbClr val="FFC000"/>
                </a:solidFill>
              </a:rPr>
              <a:t> of the </a:t>
            </a:r>
            <a:r>
              <a:rPr lang="fr-FR" sz="6700" dirty="0" err="1">
                <a:solidFill>
                  <a:srgbClr val="FFC000"/>
                </a:solidFill>
              </a:rPr>
              <a:t>press</a:t>
            </a:r>
            <a:r>
              <a:rPr lang="fr-FR" sz="6700" dirty="0">
                <a:solidFill>
                  <a:srgbClr val="FFC000"/>
                </a:solidFill>
              </a:rPr>
              <a:t> </a:t>
            </a:r>
            <a:r>
              <a:rPr lang="fr-FR" sz="6700" dirty="0"/>
              <a:t>and </a:t>
            </a:r>
            <a:r>
              <a:rPr lang="fr-FR" sz="6700" dirty="0" err="1">
                <a:solidFill>
                  <a:srgbClr val="FFC000"/>
                </a:solidFill>
              </a:rPr>
              <a:t>released</a:t>
            </a:r>
            <a:r>
              <a:rPr lang="fr-FR" sz="6700" dirty="0">
                <a:solidFill>
                  <a:srgbClr val="FFC000"/>
                </a:solidFill>
              </a:rPr>
              <a:t> </a:t>
            </a:r>
            <a:r>
              <a:rPr lang="fr-FR" sz="6700" dirty="0" err="1">
                <a:solidFill>
                  <a:srgbClr val="FFC000"/>
                </a:solidFill>
              </a:rPr>
              <a:t>political</a:t>
            </a:r>
            <a:r>
              <a:rPr lang="fr-FR" sz="6700" dirty="0">
                <a:solidFill>
                  <a:srgbClr val="FFC000"/>
                </a:solidFill>
              </a:rPr>
              <a:t> </a:t>
            </a:r>
            <a:r>
              <a:rPr lang="fr-FR" sz="6700" dirty="0" err="1">
                <a:solidFill>
                  <a:srgbClr val="FFC000"/>
                </a:solidFill>
              </a:rPr>
              <a:t>prisoners</a:t>
            </a:r>
            <a:endParaRPr lang="en-GB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42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315E9-6ADE-8144-B573-880894FF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15701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1993: MANDELA &amp; DE KLERK ARE JOINTLY AWARDED THE NOBEL PEACE PRIZE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CBE1E2-DD06-714F-9788-52F0F5A87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5992838"/>
            <a:ext cx="11830929" cy="7596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dirty="0"/>
              <a:t>They won the Nobel Peace Prize in recognition for their efforts to end apartheid.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DD71C2-E1EB-ED40-A6D1-9933ECA58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509" y="1491175"/>
            <a:ext cx="6570981" cy="43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7D6731E-8B91-C24B-8379-AE49D917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FR" dirty="0"/>
              <a:t>The </a:t>
            </a:r>
            <a:r>
              <a:rPr lang="fr-FR" dirty="0" err="1"/>
              <a:t>following</a:t>
            </a:r>
            <a:r>
              <a:rPr lang="fr-FR" dirty="0"/>
              <a:t> slides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clues about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>
                <a:latin typeface="Copperplate Gothic Bold" panose="020E0705020206020404" pitchFamily="34" charset="0"/>
              </a:rPr>
              <a:t>APARTHEID </a:t>
            </a:r>
            <a:r>
              <a:rPr lang="fr-FR" dirty="0" err="1"/>
              <a:t>is</a:t>
            </a:r>
            <a:r>
              <a:rPr lang="fr-FR" dirty="0"/>
              <a:t>. </a:t>
            </a:r>
            <a:r>
              <a:rPr lang="fr-FR" dirty="0" err="1"/>
              <a:t>Memorize</a:t>
            </a:r>
            <a:r>
              <a:rPr lang="fr-FR" dirty="0"/>
              <a:t> as </a:t>
            </a:r>
            <a:r>
              <a:rPr lang="fr-FR" dirty="0" err="1"/>
              <a:t>much</a:t>
            </a:r>
            <a:r>
              <a:rPr lang="fr-FR" dirty="0"/>
              <a:t> information as possible to </a:t>
            </a:r>
            <a:r>
              <a:rPr lang="fr-FR" dirty="0" err="1"/>
              <a:t>be</a:t>
            </a:r>
            <a:r>
              <a:rPr lang="fr-FR" dirty="0"/>
              <a:t> able to imagine a </a:t>
            </a:r>
            <a:r>
              <a:rPr lang="fr-FR" dirty="0" err="1"/>
              <a:t>definition</a:t>
            </a:r>
            <a:r>
              <a:rPr lang="fr-FR" dirty="0"/>
              <a:t>.</a:t>
            </a:r>
            <a:endParaRPr lang="en-GB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894110-346A-424D-A36B-15731F7F0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b="1" dirty="0"/>
              <a:t>Close </a:t>
            </a:r>
            <a:r>
              <a:rPr lang="fr-FR" b="1" dirty="0" err="1"/>
              <a:t>your</a:t>
            </a:r>
            <a:r>
              <a:rPr lang="fr-FR" b="1" dirty="0"/>
              <a:t> </a:t>
            </a:r>
            <a:r>
              <a:rPr lang="fr-FR" b="1" dirty="0" err="1"/>
              <a:t>copybooks</a:t>
            </a:r>
            <a:r>
              <a:rPr lang="fr-FR" b="1" dirty="0"/>
              <a:t> and </a:t>
            </a:r>
            <a:r>
              <a:rPr lang="fr-FR" b="1" dirty="0" err="1"/>
              <a:t>pay</a:t>
            </a:r>
            <a:r>
              <a:rPr lang="fr-FR" b="1" dirty="0"/>
              <a:t> attention to </a:t>
            </a:r>
            <a:r>
              <a:rPr lang="fr-FR" b="1" dirty="0" err="1"/>
              <a:t>every</a:t>
            </a:r>
            <a:r>
              <a:rPr lang="fr-FR" b="1" dirty="0"/>
              <a:t> single </a:t>
            </a:r>
            <a:r>
              <a:rPr lang="fr-FR" b="1" dirty="0" err="1"/>
              <a:t>detail</a:t>
            </a:r>
            <a:r>
              <a:rPr lang="fr-FR" b="1" dirty="0"/>
              <a:t> 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290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78BDA04-ECE5-A84E-98F9-5EF8077C6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6267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1994: Nelson MANDELA IS ELECTED PRESIDENT </a:t>
            </a:r>
            <a:r>
              <a:rPr lang="en-GB" b="1" u="sng" dirty="0" err="1">
                <a:solidFill>
                  <a:srgbClr val="FFC000"/>
                </a:solidFill>
              </a:rPr>
              <a:t>oF</a:t>
            </a:r>
            <a:r>
              <a:rPr lang="en-GB" b="1" u="sng" dirty="0">
                <a:solidFill>
                  <a:srgbClr val="FFC000"/>
                </a:solidFill>
              </a:rPr>
              <a:t> THE REPUBLIC OF SOUTH AFRICA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0824EC-423A-534F-BA93-FF7445DE7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52617"/>
            <a:ext cx="12192000" cy="4705383"/>
          </a:xfrm>
        </p:spPr>
        <p:txBody>
          <a:bodyPr>
            <a:normAutofit fontScale="85000" lnSpcReduction="20000"/>
          </a:bodyPr>
          <a:lstStyle/>
          <a:p>
            <a:r>
              <a:rPr lang="en-GB" sz="3200" dirty="0"/>
              <a:t>Served </a:t>
            </a:r>
            <a:r>
              <a:rPr lang="fr-FR" sz="3200" dirty="0" err="1">
                <a:solidFill>
                  <a:srgbClr val="FFFF00"/>
                </a:solidFill>
              </a:rPr>
              <a:t>from</a:t>
            </a:r>
            <a:r>
              <a:rPr lang="fr-FR" sz="3200" dirty="0">
                <a:solidFill>
                  <a:srgbClr val="FFFF00"/>
                </a:solidFill>
              </a:rPr>
              <a:t> 1994 to 1999</a:t>
            </a:r>
          </a:p>
          <a:p>
            <a:endParaRPr lang="fr-FR" sz="3200" dirty="0">
              <a:solidFill>
                <a:srgbClr val="FFFF00"/>
              </a:solidFill>
            </a:endParaRPr>
          </a:p>
          <a:p>
            <a:r>
              <a:rPr lang="fr-FR" sz="3200" dirty="0">
                <a:solidFill>
                  <a:srgbClr val="FFFF00"/>
                </a:solidFill>
              </a:rPr>
              <a:t>Official </a:t>
            </a:r>
            <a:r>
              <a:rPr lang="fr-FR" sz="3200" dirty="0" err="1">
                <a:solidFill>
                  <a:srgbClr val="FFFF00"/>
                </a:solidFill>
              </a:rPr>
              <a:t>dismantling</a:t>
            </a:r>
            <a:r>
              <a:rPr lang="fr-FR" sz="3200" dirty="0">
                <a:solidFill>
                  <a:srgbClr val="FFFF00"/>
                </a:solidFill>
              </a:rPr>
              <a:t>/</a:t>
            </a:r>
            <a:r>
              <a:rPr lang="fr-FR" sz="3200" dirty="0" err="1">
                <a:solidFill>
                  <a:srgbClr val="FFFF00"/>
                </a:solidFill>
              </a:rPr>
              <a:t>dismantlement</a:t>
            </a:r>
            <a:r>
              <a:rPr lang="fr-FR" sz="3200" dirty="0">
                <a:solidFill>
                  <a:srgbClr val="FFFF00"/>
                </a:solidFill>
              </a:rPr>
              <a:t> </a:t>
            </a:r>
            <a:r>
              <a:rPr lang="fr-FR" sz="3200">
                <a:solidFill>
                  <a:srgbClr val="FFFF00"/>
                </a:solidFill>
              </a:rPr>
              <a:t>of apartheid</a:t>
            </a:r>
            <a:endParaRPr lang="fr-FR" sz="3200" dirty="0">
              <a:solidFill>
                <a:srgbClr val="FFFF00"/>
              </a:solidFill>
            </a:endParaRPr>
          </a:p>
          <a:p>
            <a:endParaRPr lang="fr-FR" sz="3200" dirty="0"/>
          </a:p>
          <a:p>
            <a:r>
              <a:rPr lang="fr-FR" sz="3200" dirty="0">
                <a:solidFill>
                  <a:srgbClr val="FFFF00"/>
                </a:solidFill>
              </a:rPr>
              <a:t>First Black </a:t>
            </a:r>
            <a:r>
              <a:rPr lang="fr-FR" sz="3200" dirty="0" err="1">
                <a:solidFill>
                  <a:srgbClr val="FFFF00"/>
                </a:solidFill>
              </a:rPr>
              <a:t>President</a:t>
            </a:r>
            <a:r>
              <a:rPr lang="fr-FR" sz="3200" dirty="0">
                <a:solidFill>
                  <a:srgbClr val="FFFF00"/>
                </a:solidFill>
              </a:rPr>
              <a:t> in South </a:t>
            </a:r>
            <a:r>
              <a:rPr lang="fr-FR" sz="3200" dirty="0" err="1">
                <a:solidFill>
                  <a:srgbClr val="FFFF00"/>
                </a:solidFill>
              </a:rPr>
              <a:t>Africa</a:t>
            </a:r>
            <a:endParaRPr lang="fr-FR" sz="3200" dirty="0">
              <a:solidFill>
                <a:srgbClr val="FFFF00"/>
              </a:solidFill>
            </a:endParaRPr>
          </a:p>
          <a:p>
            <a:pPr algn="just"/>
            <a:endParaRPr lang="fr-FR" sz="3200" dirty="0"/>
          </a:p>
          <a:p>
            <a:pPr algn="just"/>
            <a:r>
              <a:rPr lang="fr-FR" sz="3200" dirty="0" err="1"/>
              <a:t>Introduced</a:t>
            </a:r>
            <a:r>
              <a:rPr lang="fr-FR" sz="3200" dirty="0"/>
              <a:t> </a:t>
            </a:r>
            <a:r>
              <a:rPr lang="fr-FR" sz="3200" dirty="0" err="1">
                <a:solidFill>
                  <a:srgbClr val="FFC000"/>
                </a:solidFill>
              </a:rPr>
              <a:t>housing</a:t>
            </a:r>
            <a:r>
              <a:rPr lang="fr-FR" sz="3200" dirty="0">
                <a:solidFill>
                  <a:srgbClr val="FFC000"/>
                </a:solidFill>
              </a:rPr>
              <a:t>, </a:t>
            </a:r>
            <a:r>
              <a:rPr lang="fr-FR" sz="3200" dirty="0" err="1">
                <a:solidFill>
                  <a:srgbClr val="FFC000"/>
                </a:solidFill>
              </a:rPr>
              <a:t>education</a:t>
            </a:r>
            <a:r>
              <a:rPr lang="fr-FR" sz="3200" dirty="0">
                <a:solidFill>
                  <a:srgbClr val="FFC000"/>
                </a:solidFill>
              </a:rPr>
              <a:t>, and </a:t>
            </a:r>
            <a:r>
              <a:rPr lang="fr-FR" sz="3200" dirty="0" err="1">
                <a:solidFill>
                  <a:srgbClr val="FFC000"/>
                </a:solidFill>
              </a:rPr>
              <a:t>economic</a:t>
            </a:r>
            <a:r>
              <a:rPr lang="fr-FR" sz="3200" dirty="0">
                <a:solidFill>
                  <a:srgbClr val="FFC000"/>
                </a:solidFill>
              </a:rPr>
              <a:t> </a:t>
            </a:r>
            <a:r>
              <a:rPr lang="fr-FR" sz="3200" dirty="0" err="1">
                <a:solidFill>
                  <a:srgbClr val="FFC000"/>
                </a:solidFill>
              </a:rPr>
              <a:t>development</a:t>
            </a:r>
            <a:r>
              <a:rPr lang="fr-FR" sz="3200" dirty="0">
                <a:solidFill>
                  <a:srgbClr val="FFC000"/>
                </a:solidFill>
              </a:rPr>
              <a:t> initiatives </a:t>
            </a:r>
            <a:r>
              <a:rPr lang="fr-FR" sz="3200" dirty="0" err="1"/>
              <a:t>designed</a:t>
            </a:r>
            <a:r>
              <a:rPr lang="fr-FR" sz="3200" dirty="0"/>
              <a:t> to </a:t>
            </a:r>
            <a:r>
              <a:rPr lang="fr-FR" sz="3200" dirty="0" err="1"/>
              <a:t>improve</a:t>
            </a:r>
            <a:r>
              <a:rPr lang="fr-FR" sz="3200" dirty="0"/>
              <a:t> the living standards of the </a:t>
            </a:r>
            <a:r>
              <a:rPr lang="fr-FR" sz="3200" dirty="0" err="1"/>
              <a:t>country’s</a:t>
            </a:r>
            <a:r>
              <a:rPr lang="fr-FR" sz="3200" dirty="0"/>
              <a:t> black population. </a:t>
            </a:r>
          </a:p>
          <a:p>
            <a:pPr marL="0" indent="0">
              <a:buNone/>
            </a:pPr>
            <a:endParaRPr lang="fr-FR" sz="3200" dirty="0"/>
          </a:p>
          <a:p>
            <a:r>
              <a:rPr lang="fr-FR" sz="3500" dirty="0"/>
              <a:t>In 1996 </a:t>
            </a:r>
            <a:r>
              <a:rPr lang="fr-FR" sz="3500" dirty="0" err="1"/>
              <a:t>he</a:t>
            </a:r>
            <a:r>
              <a:rPr lang="fr-FR" sz="3500" dirty="0"/>
              <a:t> </a:t>
            </a:r>
            <a:r>
              <a:rPr lang="fr-FR" sz="3500" dirty="0" err="1"/>
              <a:t>oversaw</a:t>
            </a:r>
            <a:r>
              <a:rPr lang="fr-FR" sz="3500" dirty="0"/>
              <a:t> the </a:t>
            </a:r>
            <a:r>
              <a:rPr lang="fr-FR" sz="3500" dirty="0" err="1"/>
              <a:t>enactment</a:t>
            </a:r>
            <a:r>
              <a:rPr lang="fr-FR" sz="3500" dirty="0"/>
              <a:t> of a </a:t>
            </a:r>
            <a:r>
              <a:rPr lang="fr-FR" sz="3500" dirty="0">
                <a:solidFill>
                  <a:srgbClr val="FFC000"/>
                </a:solidFill>
              </a:rPr>
              <a:t>new </a:t>
            </a:r>
            <a:r>
              <a:rPr lang="fr-FR" sz="3500" dirty="0" err="1">
                <a:solidFill>
                  <a:srgbClr val="FFC000"/>
                </a:solidFill>
              </a:rPr>
              <a:t>democratic</a:t>
            </a:r>
            <a:r>
              <a:rPr lang="fr-FR" sz="3500" dirty="0">
                <a:solidFill>
                  <a:srgbClr val="FFC000"/>
                </a:solidFill>
              </a:rPr>
              <a:t> constitution</a:t>
            </a:r>
            <a:r>
              <a:rPr lang="fr-FR" sz="3500" dirty="0"/>
              <a:t>.</a:t>
            </a:r>
          </a:p>
          <a:p>
            <a:endParaRPr lang="fr-FR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0097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ésultat de recherche d'images pour &quot;ready steady go&quot;">
            <a:extLst>
              <a:ext uri="{FF2B5EF4-FFF2-40B4-BE49-F238E27FC236}">
                <a16:creationId xmlns:a16="http://schemas.microsoft.com/office/drawing/2014/main" id="{5E69C466-B5ED-704D-BC37-396A507B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16" y="1"/>
            <a:ext cx="122097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781E2-567D-384A-BA55-521123F3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Etymology of the word “APARTHEID”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F5DE9D-5B87-CC46-B014-5AB54D662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2067"/>
            <a:ext cx="12191999" cy="37804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200" dirty="0">
                <a:sym typeface="Wingdings" pitchFamily="2" charset="2"/>
              </a:rPr>
              <a:t> </a:t>
            </a:r>
            <a:r>
              <a:rPr lang="fr-FR" sz="3200" dirty="0"/>
              <a:t>1940s: </a:t>
            </a:r>
            <a:r>
              <a:rPr lang="fr-FR" sz="3200" dirty="0" err="1"/>
              <a:t>from</a:t>
            </a:r>
            <a:r>
              <a:rPr lang="fr-FR" sz="3200" dirty="0"/>
              <a:t> Afrikaans, </a:t>
            </a:r>
            <a:r>
              <a:rPr lang="fr-FR" sz="3200" dirty="0" err="1"/>
              <a:t>literally</a:t>
            </a:r>
            <a:r>
              <a:rPr lang="fr-FR" sz="3200" dirty="0"/>
              <a:t> ‘</a:t>
            </a:r>
            <a:r>
              <a:rPr lang="fr-FR" sz="3200" dirty="0" err="1">
                <a:solidFill>
                  <a:srgbClr val="FFFF00"/>
                </a:solidFill>
              </a:rPr>
              <a:t>separateness</a:t>
            </a:r>
            <a:r>
              <a:rPr lang="fr-FR" sz="3200" dirty="0"/>
              <a:t>’, </a:t>
            </a:r>
          </a:p>
          <a:p>
            <a:pPr marL="0" indent="0" algn="just">
              <a:buNone/>
            </a:pPr>
            <a:endParaRPr lang="fr-FR" sz="3200" dirty="0"/>
          </a:p>
          <a:p>
            <a:pPr marL="0" indent="0" algn="just">
              <a:buNone/>
            </a:pPr>
            <a:r>
              <a:rPr lang="fr-FR" sz="3200" dirty="0">
                <a:sym typeface="Wingdings" pitchFamily="2" charset="2"/>
              </a:rPr>
              <a:t> </a:t>
            </a:r>
            <a:r>
              <a:rPr lang="fr-FR" sz="3200" dirty="0" err="1"/>
              <a:t>from</a:t>
            </a:r>
            <a:r>
              <a:rPr lang="fr-FR" sz="3200" dirty="0"/>
              <a:t> Dutch </a:t>
            </a:r>
            <a:r>
              <a:rPr lang="fr-FR" sz="3200" b="1" i="1" dirty="0" err="1"/>
              <a:t>apart</a:t>
            </a:r>
            <a:r>
              <a:rPr lang="fr-FR" sz="3200" dirty="0"/>
              <a:t> (‘</a:t>
            </a:r>
            <a:r>
              <a:rPr lang="fr-FR" sz="3200" dirty="0" err="1"/>
              <a:t>separate</a:t>
            </a:r>
            <a:r>
              <a:rPr lang="fr-FR" sz="3200" dirty="0"/>
              <a:t>’) + </a:t>
            </a:r>
            <a:r>
              <a:rPr lang="fr-FR" sz="3200" b="1" i="1" dirty="0"/>
              <a:t>-</a:t>
            </a:r>
            <a:r>
              <a:rPr lang="fr-FR" sz="3200" b="1" i="1" dirty="0" err="1"/>
              <a:t>heid</a:t>
            </a:r>
            <a:r>
              <a:rPr lang="fr-FR" sz="3200" dirty="0"/>
              <a:t> (</a:t>
            </a:r>
            <a:r>
              <a:rPr lang="fr-FR" sz="3200" dirty="0" err="1"/>
              <a:t>equivalent</a:t>
            </a:r>
            <a:r>
              <a:rPr lang="fr-FR" sz="3200" dirty="0"/>
              <a:t> of the </a:t>
            </a:r>
            <a:r>
              <a:rPr lang="fr-FR" sz="3200" dirty="0" err="1"/>
              <a:t>suffix</a:t>
            </a:r>
            <a:r>
              <a:rPr lang="fr-FR" sz="3200" dirty="0"/>
              <a:t> -</a:t>
            </a:r>
            <a:r>
              <a:rPr lang="fr-FR" sz="3200" dirty="0" err="1"/>
              <a:t>hood</a:t>
            </a:r>
            <a:r>
              <a:rPr lang="fr-FR" sz="3200" dirty="0"/>
              <a:t>).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9930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08499-03EA-4043-9148-CBD2AF71C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37" y="685801"/>
            <a:ext cx="11141612" cy="974188"/>
          </a:xfrm>
        </p:spPr>
        <p:txBody>
          <a:bodyPr/>
          <a:lstStyle/>
          <a:p>
            <a:pPr algn="ctr"/>
            <a:r>
              <a:rPr lang="en-GB" b="1" u="sng" dirty="0"/>
              <a:t>Definition FOUND ON THE OXFORD ENGLISH DICTIONARY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3C26F1-3AC0-2043-BA83-55352D590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b="1" cap="all" dirty="0"/>
              <a:t>NOUN</a:t>
            </a:r>
            <a:endParaRPr lang="fr-FR" sz="3200" cap="all" dirty="0"/>
          </a:p>
          <a:p>
            <a:pPr algn="just"/>
            <a:r>
              <a:rPr lang="fr-FR" sz="3200" i="1" dirty="0"/>
              <a:t>mass </a:t>
            </a:r>
            <a:r>
              <a:rPr lang="fr-FR" sz="3200" i="1" dirty="0" err="1"/>
              <a:t>noun</a:t>
            </a:r>
            <a:endParaRPr lang="fr-FR" sz="3200" i="1" dirty="0"/>
          </a:p>
          <a:p>
            <a:pPr marL="0" indent="0" algn="just">
              <a:buNone/>
            </a:pPr>
            <a:br>
              <a:rPr lang="fr-FR" sz="3200" dirty="0"/>
            </a:br>
            <a:r>
              <a:rPr lang="fr-FR" sz="3200" dirty="0"/>
              <a:t>(in South </a:t>
            </a:r>
            <a:r>
              <a:rPr lang="fr-FR" sz="3200" dirty="0" err="1"/>
              <a:t>Africa</a:t>
            </a:r>
            <a:r>
              <a:rPr lang="fr-FR" sz="3200" dirty="0"/>
              <a:t>) a </a:t>
            </a:r>
            <a:r>
              <a:rPr lang="fr-FR" sz="3200" dirty="0" err="1"/>
              <a:t>policy</a:t>
            </a:r>
            <a:r>
              <a:rPr lang="fr-FR" sz="3200" dirty="0"/>
              <a:t> or system of </a:t>
            </a:r>
            <a:r>
              <a:rPr lang="fr-FR" sz="3200" dirty="0" err="1"/>
              <a:t>segregation</a:t>
            </a:r>
            <a:r>
              <a:rPr lang="fr-FR" sz="3200" dirty="0"/>
              <a:t> or discrimination on grounds of race.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627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781E2-567D-384A-BA55-521123F3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DATES OF THE APARTHEID ERA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5C6AD96-ABDB-864C-883E-610D55186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5712" y="3375819"/>
            <a:ext cx="6451600" cy="1181100"/>
          </a:xfrm>
        </p:spPr>
      </p:pic>
    </p:spTree>
    <p:extLst>
      <p:ext uri="{BB962C8B-B14F-4D97-AF65-F5344CB8AC3E}">
        <p14:creationId xmlns:p14="http://schemas.microsoft.com/office/powerpoint/2010/main" val="407311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563A5-504F-B940-B7E8-5B083EADC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304714" cy="1456267"/>
          </a:xfrm>
        </p:spPr>
        <p:txBody>
          <a:bodyPr/>
          <a:lstStyle/>
          <a:p>
            <a:r>
              <a:rPr lang="en-GB" b="1" u="sng" dirty="0"/>
              <a:t>How it all started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57C1AE-F8E0-8B42-BEB7-088B2FD06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3166"/>
            <a:ext cx="6400800" cy="41989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200" dirty="0">
                <a:sym typeface="Wingdings" pitchFamily="2" charset="2"/>
              </a:rPr>
              <a:t>After the end of World War II, </a:t>
            </a:r>
            <a:r>
              <a:rPr lang="en-GB" sz="3200" dirty="0">
                <a:solidFill>
                  <a:srgbClr val="FFC000"/>
                </a:solidFill>
                <a:sym typeface="Wingdings" pitchFamily="2" charset="2"/>
              </a:rPr>
              <a:t>the Nationalist Party</a:t>
            </a:r>
            <a:r>
              <a:rPr lang="en-GB" sz="3200" dirty="0">
                <a:sym typeface="Wingdings" pitchFamily="2" charset="2"/>
              </a:rPr>
              <a:t>, made up of Afrikaners, </a:t>
            </a:r>
            <a:r>
              <a:rPr lang="en-GB" sz="3200" dirty="0">
                <a:solidFill>
                  <a:srgbClr val="FFC000"/>
                </a:solidFill>
                <a:sym typeface="Wingdings" pitchFamily="2" charset="2"/>
              </a:rPr>
              <a:t>wins control of the South African government</a:t>
            </a:r>
          </a:p>
          <a:p>
            <a:pPr>
              <a:buFont typeface="Wingdings" pitchFamily="2" charset="2"/>
              <a:buChar char="à"/>
            </a:pPr>
            <a:endParaRPr lang="en-GB" sz="3200" dirty="0">
              <a:sym typeface="Wingdings" pitchFamily="2" charset="2"/>
            </a:endParaRPr>
          </a:p>
          <a:p>
            <a:pPr marL="0" indent="0">
              <a:buNone/>
            </a:pPr>
            <a:endParaRPr lang="en-GB" sz="3200" dirty="0">
              <a:sym typeface="Wingdings" pitchFamily="2" charset="2"/>
            </a:endParaRP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DC493C-C8CC-1E4F-85FC-BD50A7D50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456" y="0"/>
            <a:ext cx="5634544" cy="400929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42A7F30-9C33-964B-A888-59FC9C15F54A}"/>
              </a:ext>
            </a:extLst>
          </p:cNvPr>
          <p:cNvSpPr txBox="1"/>
          <p:nvPr/>
        </p:nvSpPr>
        <p:spPr>
          <a:xfrm>
            <a:off x="593188" y="4318782"/>
            <a:ext cx="114088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  <a:sym typeface="Wingdings" pitchFamily="2" charset="2"/>
              </a:rPr>
              <a:t>Hendrik </a:t>
            </a:r>
            <a:r>
              <a:rPr lang="en-GB" sz="3200" dirty="0" err="1">
                <a:solidFill>
                  <a:srgbClr val="FFFF00"/>
                </a:solidFill>
                <a:sym typeface="Wingdings" pitchFamily="2" charset="2"/>
              </a:rPr>
              <a:t>Venwoerd</a:t>
            </a:r>
            <a:r>
              <a:rPr lang="en-GB" sz="3200" dirty="0">
                <a:sym typeface="Wingdings" pitchFamily="2" charset="2"/>
              </a:rPr>
              <a:t>, an influential member of the Nationalist Party, argues that </a:t>
            </a:r>
            <a:r>
              <a:rPr lang="en-GB" sz="3200" dirty="0">
                <a:solidFill>
                  <a:srgbClr val="FFC000"/>
                </a:solidFill>
                <a:sym typeface="Wingdings" pitchFamily="2" charset="2"/>
              </a:rPr>
              <a:t>races in the world will never be able to coexist</a:t>
            </a:r>
            <a:r>
              <a:rPr lang="en-GB" sz="3200" dirty="0">
                <a:sym typeface="Wingdings" pitchFamily="2" charset="2"/>
              </a:rPr>
              <a:t>, hence he recommends the system of apartheid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37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5F9743-AFF8-E14A-9304-4D1DAB36F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769034"/>
          </a:xfrm>
        </p:spPr>
        <p:txBody>
          <a:bodyPr/>
          <a:lstStyle/>
          <a:p>
            <a:pPr algn="ctr"/>
            <a:r>
              <a:rPr lang="en-GB" b="1" u="sng" dirty="0"/>
              <a:t>1950 – </a:t>
            </a:r>
            <a:r>
              <a:rPr lang="en-GB" b="1" u="sng" dirty="0">
                <a:solidFill>
                  <a:srgbClr val="FF0000"/>
                </a:solidFill>
              </a:rPr>
              <a:t>GROUP AREAS ACT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31E06D-4873-314C-B81D-997325D80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1607494"/>
            <a:ext cx="10635175" cy="4596358"/>
          </a:xfrm>
        </p:spPr>
        <p:txBody>
          <a:bodyPr>
            <a:normAutofit/>
          </a:bodyPr>
          <a:lstStyle/>
          <a:p>
            <a:pPr algn="just"/>
            <a:r>
              <a:rPr lang="fr-FR" sz="3200" dirty="0" err="1"/>
              <a:t>Created</a:t>
            </a:r>
            <a:r>
              <a:rPr lang="fr-FR" sz="3200" dirty="0"/>
              <a:t> basis for </a:t>
            </a:r>
            <a:r>
              <a:rPr lang="fr-FR" sz="3200" dirty="0" err="1"/>
              <a:t>ethnic</a:t>
            </a:r>
            <a:r>
              <a:rPr lang="fr-FR" sz="3200" dirty="0"/>
              <a:t> </a:t>
            </a:r>
            <a:r>
              <a:rPr lang="fr-FR" sz="3200" dirty="0" err="1"/>
              <a:t>government</a:t>
            </a:r>
            <a:r>
              <a:rPr lang="fr-FR" sz="3200" dirty="0"/>
              <a:t> in </a:t>
            </a:r>
            <a:r>
              <a:rPr lang="fr-FR" sz="3200" dirty="0" err="1"/>
              <a:t>African</a:t>
            </a:r>
            <a:r>
              <a:rPr lang="fr-FR" sz="3200" dirty="0"/>
              <a:t> </a:t>
            </a:r>
            <a:r>
              <a:rPr lang="fr-FR" sz="3200" dirty="0" err="1"/>
              <a:t>reserves</a:t>
            </a:r>
            <a:r>
              <a:rPr lang="fr-FR" sz="3200" dirty="0"/>
              <a:t> or ‘</a:t>
            </a:r>
            <a:r>
              <a:rPr lang="fr-FR" sz="3200" dirty="0">
                <a:solidFill>
                  <a:srgbClr val="FFFF00"/>
                </a:solidFill>
              </a:rPr>
              <a:t>homelands</a:t>
            </a:r>
            <a:r>
              <a:rPr lang="fr-FR" sz="3200" dirty="0"/>
              <a:t>’</a:t>
            </a:r>
          </a:p>
          <a:p>
            <a:pPr algn="just"/>
            <a:endParaRPr lang="fr-FR" sz="3200" dirty="0"/>
          </a:p>
          <a:p>
            <a:pPr algn="just"/>
            <a:r>
              <a:rPr lang="fr-FR" sz="3200" dirty="0" err="1"/>
              <a:t>Each</a:t>
            </a:r>
            <a:r>
              <a:rPr lang="fr-FR" sz="3200" dirty="0"/>
              <a:t> race </a:t>
            </a:r>
            <a:r>
              <a:rPr lang="fr-FR" sz="3200" dirty="0" err="1"/>
              <a:t>was</a:t>
            </a:r>
            <a:r>
              <a:rPr lang="fr-FR" sz="3200" dirty="0"/>
              <a:t> </a:t>
            </a:r>
            <a:r>
              <a:rPr lang="fr-FR" sz="3200" dirty="0" err="1"/>
              <a:t>assigned</a:t>
            </a:r>
            <a:r>
              <a:rPr lang="fr-FR" sz="3200" dirty="0"/>
              <a:t> a </a:t>
            </a:r>
            <a:r>
              <a:rPr lang="fr-FR" sz="3200" dirty="0" err="1"/>
              <a:t>different</a:t>
            </a:r>
            <a:r>
              <a:rPr lang="fr-FR" sz="3200" dirty="0"/>
              <a:t> ‘homeland’</a:t>
            </a:r>
          </a:p>
          <a:p>
            <a:pPr algn="just"/>
            <a:endParaRPr lang="fr-FR" sz="3200" dirty="0"/>
          </a:p>
          <a:p>
            <a:pPr algn="just"/>
            <a:r>
              <a:rPr lang="fr-FR" sz="3200" dirty="0"/>
              <a:t>Black </a:t>
            </a:r>
            <a:r>
              <a:rPr lang="fr-FR" sz="3200" dirty="0" err="1"/>
              <a:t>political</a:t>
            </a:r>
            <a:r>
              <a:rPr lang="fr-FR" sz="3200" dirty="0"/>
              <a:t> </a:t>
            </a:r>
            <a:r>
              <a:rPr lang="fr-FR" sz="3200" dirty="0" err="1"/>
              <a:t>rights</a:t>
            </a:r>
            <a:r>
              <a:rPr lang="fr-FR" sz="3200" dirty="0"/>
              <a:t> </a:t>
            </a:r>
            <a:r>
              <a:rPr lang="fr-FR" sz="3200" dirty="0" err="1"/>
              <a:t>restricted</a:t>
            </a:r>
            <a:r>
              <a:rPr lang="fr-FR" sz="3200" dirty="0"/>
              <a:t> to </a:t>
            </a:r>
            <a:r>
              <a:rPr lang="fr-FR" sz="3200" dirty="0" err="1"/>
              <a:t>designated</a:t>
            </a:r>
            <a:r>
              <a:rPr lang="fr-FR" sz="3200" dirty="0"/>
              <a:t> homelands, but </a:t>
            </a:r>
            <a:r>
              <a:rPr lang="fr-FR" sz="3200" dirty="0" err="1"/>
              <a:t>had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FFFF00"/>
                </a:solidFill>
              </a:rPr>
              <a:t>no </a:t>
            </a:r>
            <a:r>
              <a:rPr lang="fr-FR" sz="3200" dirty="0" err="1">
                <a:solidFill>
                  <a:srgbClr val="FFFF00"/>
                </a:solidFill>
              </a:rPr>
              <a:t>rights</a:t>
            </a:r>
            <a:r>
              <a:rPr lang="fr-FR" sz="3200" dirty="0">
                <a:solidFill>
                  <a:srgbClr val="FFFF00"/>
                </a:solidFill>
              </a:rPr>
              <a:t> in South </a:t>
            </a:r>
            <a:r>
              <a:rPr lang="fr-FR" sz="3200" dirty="0" err="1">
                <a:solidFill>
                  <a:srgbClr val="FFFF00"/>
                </a:solidFill>
              </a:rPr>
              <a:t>African</a:t>
            </a:r>
            <a:r>
              <a:rPr lang="fr-FR" sz="3200" dirty="0">
                <a:solidFill>
                  <a:srgbClr val="FFFF00"/>
                </a:solidFill>
              </a:rPr>
              <a:t> </a:t>
            </a:r>
            <a:r>
              <a:rPr lang="fr-FR" sz="3200" dirty="0" err="1">
                <a:solidFill>
                  <a:srgbClr val="FFFF00"/>
                </a:solidFill>
              </a:rPr>
              <a:t>Parliament</a:t>
            </a:r>
            <a:r>
              <a:rPr lang="fr-FR" sz="3200" dirty="0"/>
              <a:t>, </a:t>
            </a:r>
            <a:r>
              <a:rPr lang="fr-FR" sz="3200" dirty="0" err="1"/>
              <a:t>which</a:t>
            </a:r>
            <a:r>
              <a:rPr lang="fr-FR" sz="3200" dirty="0"/>
              <a:t> </a:t>
            </a:r>
            <a:r>
              <a:rPr lang="fr-FR" sz="3200" dirty="0" err="1"/>
              <a:t>had</a:t>
            </a:r>
            <a:r>
              <a:rPr lang="fr-FR" sz="3200" dirty="0"/>
              <a:t> </a:t>
            </a:r>
            <a:r>
              <a:rPr lang="fr-FR" sz="3200" dirty="0" err="1"/>
              <a:t>complete</a:t>
            </a:r>
            <a:r>
              <a:rPr lang="fr-FR" sz="3200" dirty="0"/>
              <a:t> control over the homelands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0345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F2CCEDE-81C9-944D-A266-25E52ECFF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14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Céleste</Template>
  <TotalTime>314</TotalTime>
  <Words>636</Words>
  <Application>Microsoft Macintosh PowerPoint</Application>
  <PresentationFormat>Grand écran</PresentationFormat>
  <Paragraphs>74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Copperplate Gothic Bold</vt:lpstr>
      <vt:lpstr>Wingdings</vt:lpstr>
      <vt:lpstr>Céleste</vt:lpstr>
      <vt:lpstr>APARTHEID</vt:lpstr>
      <vt:lpstr>The following slides will give you different clues about what APARTHEID is. Memorize as much information as possible to be able to imagine a definition.</vt:lpstr>
      <vt:lpstr>Présentation PowerPoint</vt:lpstr>
      <vt:lpstr>Etymology of the word “APARTHEID”</vt:lpstr>
      <vt:lpstr>Definition FOUND ON THE OXFORD ENGLISH DICTIONARY</vt:lpstr>
      <vt:lpstr>DATES OF THE APARTHEID ERA</vt:lpstr>
      <vt:lpstr>How it all started</vt:lpstr>
      <vt:lpstr>1950 – GROUP AREAS ACT</vt:lpstr>
      <vt:lpstr>Présentation PowerPoint</vt:lpstr>
      <vt:lpstr>CONSEQUENCES OF THE ESTABLISHMENT OF APARTHEID</vt:lpstr>
      <vt:lpstr>Présentation PowerPoint</vt:lpstr>
      <vt:lpstr>CONSEQUENCES OF THE ESTABLISHMENT OF APARTHEID</vt:lpstr>
      <vt:lpstr>Présentation PowerPoint</vt:lpstr>
      <vt:lpstr>Présentation PowerPoint</vt:lpstr>
      <vt:lpstr>Présentation PowerPoint</vt:lpstr>
      <vt:lpstr>  Frederik W. DE KLERK</vt:lpstr>
      <vt:lpstr>Nelson mandela</vt:lpstr>
      <vt:lpstr>1991 : APARTHEID Starts being dismantled </vt:lpstr>
      <vt:lpstr>1993: MANDELA &amp; DE KLERK ARE JOINTLY AWARDED THE NOBEL PEACE PRIZE</vt:lpstr>
      <vt:lpstr>1994: Nelson MANDELA IS ELECTED PRESIDENT oF THE REPUBLIC OF SOUTH AFRICA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APARTHEID</dc:title>
  <dc:creator>Nicolas PHILIPPOT</dc:creator>
  <cp:lastModifiedBy>Nicolas PHILIPPOT</cp:lastModifiedBy>
  <cp:revision>28</cp:revision>
  <dcterms:created xsi:type="dcterms:W3CDTF">2018-03-14T11:08:46Z</dcterms:created>
  <dcterms:modified xsi:type="dcterms:W3CDTF">2018-03-21T09:53:44Z</dcterms:modified>
</cp:coreProperties>
</file>