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10.xml.rels" ContentType="application/vnd.openxmlformats-package.relationships+xml"/>
  <Override PartName="/ppt/notesSlides/notesSlide10.xml" ContentType="application/vnd.openxmlformats-officedocument.presentationml.notesSlide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35.png" ContentType="image/png"/>
  <Override PartName="/ppt/media/image34.png" ContentType="image/png"/>
  <Override PartName="/ppt/media/image33.png" ContentType="image/png"/>
  <Override PartName="/ppt/media/image32.jpeg" ContentType="image/jpeg"/>
  <Override PartName="/ppt/media/image30.png" ContentType="image/png"/>
  <Override PartName="/ppt/media/image29.png" ContentType="image/png"/>
  <Override PartName="/ppt/media/image28.jpeg" ContentType="image/jpeg"/>
  <Override PartName="/ppt/media/image27.png" ContentType="image/png"/>
  <Override PartName="/ppt/media/image26.png" ContentType="image/png"/>
  <Override PartName="/ppt/media/image23.jpeg" ContentType="image/jpeg"/>
  <Override PartName="/ppt/media/image24.png" ContentType="image/png"/>
  <Override PartName="/ppt/media/image9.png" ContentType="image/png"/>
  <Override PartName="/ppt/media/image10.png" ContentType="image/png"/>
  <Override PartName="/ppt/media/image43.jpeg" ContentType="image/jpeg"/>
  <Override PartName="/ppt/media/image13.jpeg" ContentType="image/jpeg"/>
  <Override PartName="/ppt/media/image7.png" ContentType="image/png"/>
  <Override PartName="/ppt/media/image40.jpeg" ContentType="image/jpeg"/>
  <Override PartName="/ppt/media/image6.png" ContentType="image/png"/>
  <Override PartName="/ppt/media/image22.jpeg" ContentType="image/jpeg"/>
  <Override PartName="/ppt/media/image5.png" ContentType="image/png"/>
  <Override PartName="/ppt/media/image25.png" ContentType="image/png"/>
  <Override PartName="/ppt/media/image8.jpeg" ContentType="image/jpeg"/>
  <Override PartName="/ppt/media/image17.png" ContentType="image/png"/>
  <Override PartName="/ppt/media/image1.png" ContentType="image/png"/>
  <Override PartName="/ppt/media/image37.png" ContentType="image/png"/>
  <Override PartName="/ppt/media/image2.png" ContentType="image/png"/>
  <Override PartName="/ppt/media/image38.png" ContentType="image/png"/>
  <Override PartName="/ppt/media/image19.jpeg" ContentType="image/jpeg"/>
  <Override PartName="/ppt/media/image20.jpeg" ContentType="image/jpeg"/>
  <Override PartName="/ppt/media/image3.png" ContentType="image/png"/>
  <Override PartName="/ppt/media/image39.png" ContentType="image/png"/>
  <Override PartName="/ppt/media/image4.png" ContentType="image/png"/>
  <Override PartName="/ppt/media/image36.jpeg" ContentType="image/jpeg"/>
  <Override PartName="/ppt/media/image11.jpeg" ContentType="image/jpeg"/>
  <Override PartName="/ppt/media/image42.jpeg" ContentType="image/jpeg"/>
  <Override PartName="/ppt/media/image12.jpeg" ContentType="image/jpeg"/>
  <Override PartName="/ppt/media/image14.png" ContentType="image/png"/>
  <Override PartName="/ppt/media/image41.jpeg" ContentType="image/jpeg"/>
  <Override PartName="/ppt/media/image31.png" ContentType="image/png"/>
  <Override PartName="/ppt/media/image15.jpeg" ContentType="image/jpeg"/>
  <Override PartName="/ppt/media/image16.png" ContentType="image/png"/>
  <Override PartName="/ppt/media/image21.jpeg" ContentType="image/jpeg"/>
  <Override PartName="/ppt/media/image18.jpeg" ContentType="image/jpe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Perpetua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32727158-0F8B-4694-A922-D2FE9D882590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27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0095DAB-EB85-4208-A769-F3EC16BB14EF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72" name="TextShape 4"/>
          <p:cNvSpPr txBox="1"/>
          <p:nvPr/>
        </p:nvSpPr>
        <p:spPr>
          <a:xfrm>
            <a:off x="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blipFill rotWithShape="0">
            <a:blip r:embed="rId3"/>
            <a:tile/>
          </a:blipFill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56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65160" y="69840"/>
            <a:ext cx="9012960" cy="6691680"/>
          </a:xfrm>
          <a:prstGeom prst="roundRect">
            <a:avLst>
              <a:gd name="adj" fmla="val 4929"/>
            </a:avLst>
          </a:prstGeom>
          <a:blipFill rotWithShape="0">
            <a:blip r:embed="rId4"/>
            <a:tile/>
          </a:blipFill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56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B08F4F8-A367-487C-8EED-2F6109E5A3A7}" type="datetime1">
              <a:rPr b="0" lang="fr-FR" sz="1400" spc="-1" strike="noStrike">
                <a:solidFill>
                  <a:srgbClr val="04617b"/>
                </a:solidFill>
                <a:latin typeface="Perpetua"/>
              </a:rPr>
              <a:t>26/03/2020</a:t>
            </a:fld>
            <a:endParaRPr b="0" lang="fr-FR" sz="1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4617b"/>
                </a:solidFill>
                <a:latin typeface="Perpetua"/>
              </a:rPr>
              <a:t>Académie de PARIS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74D90786-9A19-4B67-88FC-BD783E2CBEA5}" type="slidenum">
              <a:rPr b="0" lang="fr-FR" sz="1400" spc="-1" strike="noStrike">
                <a:solidFill>
                  <a:srgbClr val="ffffff"/>
                </a:solidFill>
                <a:latin typeface="Franklin Gothic Book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63000" y="1449360"/>
            <a:ext cx="9021240" cy="15271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80">
            <a:noFill/>
          </a:ln>
          <a:effectLst>
            <a:outerShdw algn="t" blurRad="38100" dir="5400000" dist="2556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63000" y="1396800"/>
            <a:ext cx="9021240" cy="12024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80">
            <a:noFill/>
          </a:ln>
          <a:effectLst>
            <a:outerShdw algn="t" blurRad="38100" dir="5400000" dist="2556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63000" y="2976480"/>
            <a:ext cx="9021240" cy="110160"/>
          </a:xfrm>
          <a:prstGeom prst="rect">
            <a:avLst/>
          </a:prstGeom>
          <a:solidFill>
            <a:schemeClr val="accent5"/>
          </a:solidFill>
          <a:ln w="19080">
            <a:noFill/>
          </a:ln>
          <a:effectLst>
            <a:outerShdw algn="t" blurRad="38100" dir="5400000" dist="2556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457200" y="1505880"/>
            <a:ext cx="8229240" cy="1469520"/>
          </a:xfrm>
          <a:prstGeom prst="rect">
            <a:avLst/>
          </a:prstGeom>
        </p:spPr>
        <p:txBody>
          <a:bodyPr lIns="90000" rIns="90000" tIns="4500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ffffff"/>
                </a:solidFill>
                <a:latin typeface="Franklin Gothic Book"/>
              </a:rPr>
              <a:t>Cliquez pour modifier le style du titre</a:t>
            </a:r>
            <a:endParaRPr b="0" lang="fr-FR" sz="40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solidFill>
                  <a:srgbClr val="000000"/>
                </a:solidFill>
                <a:latin typeface="Perpetua"/>
              </a:rPr>
              <a:t>Cliquez pour éditer le format du plan de texte</a:t>
            </a: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Perpetua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Perpet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Perpetua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Perpet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Perpetua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Perpet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Perpetua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Perpet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Perpetua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Perpet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Perpetua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blipFill rotWithShape="0">
            <a:blip r:embed="rId3"/>
            <a:tile/>
          </a:blipFill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56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>
            <a:noAutofit/>
          </a:bodyPr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4617b"/>
                </a:solidFill>
                <a:latin typeface="Franklin Gothic Book"/>
              </a:rPr>
              <a:t>Cliquez pour modifier le style du titre</a:t>
            </a:r>
            <a:endParaRPr b="0" lang="fr-FR" sz="40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1343E71-DA18-410A-9B96-20D90948F606}" type="datetime1">
              <a:rPr b="0" lang="fr-FR" sz="1400" spc="-1" strike="noStrike">
                <a:solidFill>
                  <a:srgbClr val="04617b"/>
                </a:solidFill>
                <a:latin typeface="Perpetua"/>
              </a:rPr>
              <a:t>26/03/2020</a:t>
            </a:fld>
            <a:endParaRPr b="0" lang="fr-FR" sz="1400" spc="-1" strike="noStrike"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4617b"/>
                </a:solidFill>
                <a:latin typeface="Perpetua"/>
              </a:rPr>
              <a:t>Académie de PARIS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DB452FA9-6D0E-49A0-9A23-088F8AB71E81}" type="slidenum">
              <a:rPr b="0" lang="fr-FR" sz="1400" spc="-1" strike="noStrike">
                <a:solidFill>
                  <a:srgbClr val="ffffff"/>
                </a:solidFill>
                <a:latin typeface="Franklin Gothic Book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Perpetua"/>
              </a:rPr>
              <a:t>Cliquez pour modifier les styles du texte du masque</a:t>
            </a: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 lvl="1" marL="548640" indent="-228240">
              <a:lnSpc>
                <a:spcPct val="100000"/>
              </a:lnSpc>
              <a:spcBef>
                <a:spcPts val="371"/>
              </a:spcBef>
              <a:buClr>
                <a:srgbClr val="009dd9"/>
              </a:buClr>
              <a:buSzPct val="8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Perpetua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Perpetua"/>
            </a:endParaRPr>
          </a:p>
          <a:p>
            <a:pPr lvl="2" marL="822960" indent="-228240">
              <a:lnSpc>
                <a:spcPct val="100000"/>
              </a:lnSpc>
              <a:spcBef>
                <a:spcPts val="371"/>
              </a:spcBef>
              <a:buClr>
                <a:srgbClr val="abbadf"/>
              </a:buClr>
              <a:buSzPct val="85000"/>
              <a:buFont typeface="Wingdings 2" charset="2"/>
              <a:buChar char=""/>
            </a:pPr>
            <a:r>
              <a:rPr b="0" lang="fr-FR" sz="2000" spc="-1" strike="noStrike">
                <a:solidFill>
                  <a:srgbClr val="000000"/>
                </a:solidFill>
                <a:latin typeface="Perpetua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Perpetua"/>
            </a:endParaRPr>
          </a:p>
          <a:p>
            <a:pPr lvl="3" marL="1097280" indent="-228240">
              <a:lnSpc>
                <a:spcPct val="100000"/>
              </a:lnSpc>
              <a:spcBef>
                <a:spcPts val="371"/>
              </a:spcBef>
              <a:buClr>
                <a:srgbClr val="0bd0d9"/>
              </a:buClr>
              <a:buSzPct val="80000"/>
              <a:buFont typeface="Wingdings 2" charset="2"/>
              <a:buChar char=""/>
            </a:pPr>
            <a:r>
              <a:rPr b="0" lang="fr-FR" sz="2000" spc="-1" strike="noStrike">
                <a:solidFill>
                  <a:srgbClr val="000000"/>
                </a:solidFill>
                <a:latin typeface="Perpetua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Perpetua"/>
            </a:endParaRPr>
          </a:p>
          <a:p>
            <a:pPr lvl="4" marL="1371600" indent="-228240">
              <a:lnSpc>
                <a:spcPct val="100000"/>
              </a:lnSpc>
              <a:spcBef>
                <a:spcPts val="371"/>
              </a:spcBef>
              <a:buClr>
                <a:srgbClr val="0bd0d9"/>
              </a:buClr>
              <a:buFont typeface="StarSymbol"/>
              <a:buChar char="o"/>
            </a:pPr>
            <a:r>
              <a:rPr b="0" lang="fr-FR" sz="2000" spc="-1" strike="noStrike">
                <a:solidFill>
                  <a:srgbClr val="000000"/>
                </a:solidFill>
                <a:latin typeface="Perpetua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blipFill rotWithShape="0">
            <a:blip r:embed="rId3"/>
            <a:tile/>
          </a:blipFill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56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93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>
            <a:noAutofit/>
          </a:bodyPr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4617b"/>
                </a:solidFill>
                <a:latin typeface="Franklin Gothic Book"/>
              </a:rPr>
              <a:t>Cliquez pour modifier le style du titre</a:t>
            </a:r>
            <a:endParaRPr b="0" lang="fr-FR" sz="40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BD0F124-5316-42A8-B30B-87F3CB1C9E19}" type="datetime1">
              <a:rPr b="0" lang="fr-FR" sz="1400" spc="-1" strike="noStrike">
                <a:solidFill>
                  <a:srgbClr val="04617b"/>
                </a:solidFill>
                <a:latin typeface="Perpetua"/>
              </a:rPr>
              <a:t>26/03/2020</a:t>
            </a:fld>
            <a:endParaRPr b="0" lang="fr-FR" sz="1400" spc="-1" strike="noStrike">
              <a:latin typeface="Times New Roman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4617b"/>
                </a:solidFill>
                <a:latin typeface="Perpetua"/>
              </a:rPr>
              <a:t>Académie de PARIS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CEEF6E7E-E442-416E-AE59-01D2BF9BF400}" type="slidenum">
              <a:rPr b="0" lang="fr-FR" sz="1400" spc="-1" strike="noStrike">
                <a:solidFill>
                  <a:srgbClr val="ffffff"/>
                </a:solidFill>
                <a:latin typeface="Franklin Gothic Book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solidFill>
                  <a:srgbClr val="000000"/>
                </a:solidFill>
                <a:latin typeface="Perpetua"/>
              </a:rPr>
              <a:t>Cliquez pour éditer le format du plan de texte</a:t>
            </a: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Perpetua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Perpet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Perpetua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Perpet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Perpetua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Perpet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Perpetua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Perpet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Perpetua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Perpet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Perpetua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Perpet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youtu.be/vIvEAWggAPW" TargetMode="External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5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295280" y="3200400"/>
            <a:ext cx="6400440" cy="1599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b="1" lang="fr-FR" sz="2600" spc="-1" strike="noStrike">
                <a:solidFill>
                  <a:srgbClr val="04617b"/>
                </a:solidFill>
                <a:latin typeface="Perpetua"/>
              </a:rPr>
              <a:t>Collèges &amp; Lycées</a:t>
            </a:r>
            <a:endParaRPr b="0" lang="fr-FR" sz="2600" spc="-1" strike="noStrike"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457200" y="1505880"/>
            <a:ext cx="8229240" cy="146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ffffff"/>
                </a:solidFill>
                <a:latin typeface="Franklin Gothic Book"/>
              </a:rPr>
              <a:t>Continuité pédagogique en EPS</a:t>
            </a:r>
            <a:endParaRPr b="0" lang="fr-FR" sz="4000" spc="-1" strike="noStrike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142" name="Picture 2" descr=""/>
          <p:cNvPicPr/>
          <p:nvPr/>
        </p:nvPicPr>
        <p:blipFill>
          <a:blip r:embed="rId1"/>
          <a:stretch/>
        </p:blipFill>
        <p:spPr>
          <a:xfrm>
            <a:off x="251640" y="4725000"/>
            <a:ext cx="1872000" cy="1872000"/>
          </a:xfrm>
          <a:prstGeom prst="rect">
            <a:avLst/>
          </a:prstGeom>
          <a:ln>
            <a:noFill/>
          </a:ln>
        </p:spPr>
      </p:pic>
      <p:pic>
        <p:nvPicPr>
          <p:cNvPr id="143" name="Picture 8" descr=""/>
          <p:cNvPicPr/>
          <p:nvPr/>
        </p:nvPicPr>
        <p:blipFill>
          <a:blip r:embed="rId2"/>
          <a:stretch/>
        </p:blipFill>
        <p:spPr>
          <a:xfrm>
            <a:off x="7524360" y="5805360"/>
            <a:ext cx="791640" cy="791640"/>
          </a:xfrm>
          <a:prstGeom prst="rect">
            <a:avLst/>
          </a:prstGeom>
          <a:ln>
            <a:noFill/>
          </a:ln>
        </p:spPr>
      </p:pic>
      <p:pic>
        <p:nvPicPr>
          <p:cNvPr id="144" name="Picture 10" descr=""/>
          <p:cNvPicPr/>
          <p:nvPr/>
        </p:nvPicPr>
        <p:blipFill>
          <a:blip r:embed="rId3"/>
          <a:stretch/>
        </p:blipFill>
        <p:spPr>
          <a:xfrm>
            <a:off x="8064000" y="4904640"/>
            <a:ext cx="900360" cy="900360"/>
          </a:xfrm>
          <a:prstGeom prst="rect">
            <a:avLst/>
          </a:prstGeom>
          <a:ln>
            <a:noFill/>
          </a:ln>
        </p:spPr>
      </p:pic>
      <p:pic>
        <p:nvPicPr>
          <p:cNvPr id="145" name="Picture 6" descr=""/>
          <p:cNvPicPr/>
          <p:nvPr/>
        </p:nvPicPr>
        <p:blipFill>
          <a:blip r:embed="rId4"/>
          <a:srcRect l="8399" t="7753" r="11811" b="14718"/>
          <a:stretch/>
        </p:blipFill>
        <p:spPr>
          <a:xfrm>
            <a:off x="7524360" y="5085360"/>
            <a:ext cx="752040" cy="791640"/>
          </a:xfrm>
          <a:prstGeom prst="rect">
            <a:avLst/>
          </a:prstGeom>
          <a:ln>
            <a:noFill/>
          </a:ln>
        </p:spPr>
      </p:pic>
      <p:pic>
        <p:nvPicPr>
          <p:cNvPr id="146" name="Picture 14" descr=""/>
          <p:cNvPicPr/>
          <p:nvPr/>
        </p:nvPicPr>
        <p:blipFill>
          <a:blip r:embed="rId5"/>
          <a:stretch/>
        </p:blipFill>
        <p:spPr>
          <a:xfrm>
            <a:off x="8316360" y="5733360"/>
            <a:ext cx="509400" cy="71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914400" y="274680"/>
            <a:ext cx="7772040" cy="135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>
            <a:noAutofit/>
          </a:bodyPr>
          <a:p>
            <a:pPr algn="ctr">
              <a:lnSpc>
                <a:spcPct val="100000"/>
              </a:lnSpc>
            </a:pPr>
            <a:r>
              <a:rPr b="1" i="1" lang="fr-FR" sz="4000" spc="-1" strike="noStrike">
                <a:solidFill>
                  <a:srgbClr val="04617b"/>
                </a:solidFill>
                <a:latin typeface="Franklin Gothic Book"/>
              </a:rPr>
              <a:t>Différenciation préconisée suivant ton niveau de classe…</a:t>
            </a:r>
            <a:endParaRPr b="0" lang="fr-FR" sz="4000" spc="-1" strike="noStrike">
              <a:solidFill>
                <a:srgbClr val="000000"/>
              </a:solidFill>
              <a:latin typeface="Perpetua"/>
            </a:endParaRPr>
          </a:p>
        </p:txBody>
      </p:sp>
      <p:graphicFrame>
        <p:nvGraphicFramePr>
          <p:cNvPr id="260" name="Table 2"/>
          <p:cNvGraphicFramePr/>
          <p:nvPr/>
        </p:nvGraphicFramePr>
        <p:xfrm>
          <a:off x="323640" y="2205000"/>
          <a:ext cx="8424720" cy="1112040"/>
        </p:xfrm>
        <a:graphic>
          <a:graphicData uri="http://schemas.openxmlformats.org/drawingml/2006/table">
            <a:tbl>
              <a:tblPr/>
              <a:tblGrid>
                <a:gridCol w="1224000"/>
                <a:gridCol w="792000"/>
                <a:gridCol w="792000"/>
                <a:gridCol w="1944000"/>
                <a:gridCol w="1728000"/>
                <a:gridCol w="1944720"/>
              </a:tblGrid>
              <a:tr h="88776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Perpetua"/>
                        </a:rPr>
                        <a:t>COLLEGE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 grid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Perpetua"/>
                        </a:rPr>
                        <a:t>Difficultés des exercices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Perpetua"/>
                        </a:rPr>
                        <a:t>Nombre de séries  de TABATA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Perpetua"/>
                        </a:rPr>
                        <a:t>Charge de travail totale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Perpetua"/>
                        </a:rPr>
                        <a:t>Récupération entre les séries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</a:tr>
              <a:tr h="3571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CYCLE 3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 gridSpan="2"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2 séries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8 minutes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1 à 2 minutes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6224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CYCLE 4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3 à 4 séries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12 à 16 minutes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1 à 3 minutes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" name="Table 3"/>
          <p:cNvGraphicFramePr/>
          <p:nvPr/>
        </p:nvGraphicFramePr>
        <p:xfrm>
          <a:off x="323640" y="4293000"/>
          <a:ext cx="8424720" cy="741240"/>
        </p:xfrm>
        <a:graphic>
          <a:graphicData uri="http://schemas.openxmlformats.org/drawingml/2006/table">
            <a:tbl>
              <a:tblPr/>
              <a:tblGrid>
                <a:gridCol w="1224000"/>
                <a:gridCol w="527760"/>
                <a:gridCol w="527760"/>
                <a:gridCol w="527760"/>
                <a:gridCol w="1944000"/>
                <a:gridCol w="1728000"/>
                <a:gridCol w="1945440"/>
              </a:tblGrid>
              <a:tr h="88776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Perpetua"/>
                        </a:rPr>
                        <a:t>LYCEE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 grid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Perpetua"/>
                        </a:rPr>
                        <a:t>Difficultés des exercices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Perpetua"/>
                        </a:rPr>
                        <a:t>Nombre de séries  de TABATA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Perpetua"/>
                        </a:rPr>
                        <a:t>Charge de travail totale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Perpetua"/>
                        </a:rPr>
                        <a:t>Récupération entre les séries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</a:tr>
              <a:tr h="6224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2</a:t>
                      </a:r>
                      <a:r>
                        <a:rPr b="0" lang="fr-FR" sz="1800" spc="-1" strike="noStrike" baseline="30000">
                          <a:solidFill>
                            <a:srgbClr val="000000"/>
                          </a:solidFill>
                          <a:latin typeface="Perpetua"/>
                        </a:rPr>
                        <a:t>nde</a:t>
                      </a: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/1</a:t>
                      </a:r>
                      <a:r>
                        <a:rPr b="0" lang="fr-FR" sz="1800" spc="-1" strike="noStrike" baseline="30000">
                          <a:solidFill>
                            <a:srgbClr val="000000"/>
                          </a:solidFill>
                          <a:latin typeface="Perpetua"/>
                        </a:rPr>
                        <a:t>ère</a:t>
                      </a: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/T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3 à 6 séries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12 à 24 minutes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1 à 3 minutes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sp>
        <p:nvSpPr>
          <p:cNvPr id="262" name="TextShape 4"/>
          <p:cNvSpPr txBox="1"/>
          <p:nvPr/>
        </p:nvSpPr>
        <p:spPr>
          <a:xfrm>
            <a:off x="146160" y="6210360"/>
            <a:ext cx="456840" cy="45684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89937D84-65A0-4E21-A68F-236E2DF7261B}" type="slidenum">
              <a:rPr b="0" lang="fr-FR" sz="1400" spc="-1" strike="noStrike">
                <a:solidFill>
                  <a:srgbClr val="ffffff"/>
                </a:solidFill>
                <a:latin typeface="Franklin Gothic Book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pic>
        <p:nvPicPr>
          <p:cNvPr id="263" name="Picture 2" descr=""/>
          <p:cNvPicPr/>
          <p:nvPr/>
        </p:nvPicPr>
        <p:blipFill>
          <a:blip r:embed="rId1"/>
          <a:srcRect l="15383" t="7692" r="15383" b="19229"/>
          <a:stretch/>
        </p:blipFill>
        <p:spPr>
          <a:xfrm>
            <a:off x="8316360" y="6021360"/>
            <a:ext cx="545400" cy="5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914400" y="404640"/>
            <a:ext cx="8229240" cy="122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>
            <a:normAutofit fontScale="52000"/>
          </a:bodyPr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04617b"/>
                </a:solidFill>
                <a:latin typeface="Franklin Gothic Book"/>
              </a:rPr>
              <a:t>	</a:t>
            </a:r>
            <a:r>
              <a:rPr b="0" lang="fr-FR" sz="4000" spc="-1" strike="noStrike">
                <a:solidFill>
                  <a:srgbClr val="04617b"/>
                </a:solidFill>
                <a:latin typeface="Franklin Gothic Book"/>
              </a:rPr>
              <a:t>   </a:t>
            </a:r>
            <a:r>
              <a:rPr b="1" lang="fr-FR" sz="3600" spc="-1" strike="noStrike">
                <a:solidFill>
                  <a:srgbClr val="04617b"/>
                </a:solidFill>
                <a:latin typeface="Franklin Gothic Book"/>
              </a:rPr>
              <a:t>Pour pimenter ta préparation </a:t>
            </a:r>
            <a:br/>
            <a:r>
              <a:rPr b="1" lang="fr-FR" sz="3600" spc="-1" strike="noStrike">
                <a:solidFill>
                  <a:srgbClr val="04617b"/>
                </a:solidFill>
                <a:latin typeface="Franklin Gothic Book"/>
              </a:rPr>
              <a:t>	</a:t>
            </a:r>
            <a:r>
              <a:rPr b="1" lang="fr-FR" sz="3600" spc="-1" strike="noStrike">
                <a:solidFill>
                  <a:srgbClr val="04617b"/>
                </a:solidFill>
                <a:latin typeface="Franklin Gothic Book"/>
              </a:rPr>
              <a:t>   physique…</a:t>
            </a:r>
            <a:endParaRPr b="0" lang="fr-FR" sz="3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914400" y="2493000"/>
            <a:ext cx="7772040" cy="374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71000"/>
          </a:bodyPr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Perpetua"/>
              </a:rPr>
              <a:t>Tu peux défier un(e) de tes camarades en lui proposant ton TABATA perso, qu’il (elle) devra reproduire à l’identique.</a:t>
            </a: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</a:pP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Perpetua"/>
              </a:rPr>
              <a:t> </a:t>
            </a:r>
            <a:r>
              <a:rPr b="0" lang="fr-FR" sz="2600" spc="-1" strike="noStrike">
                <a:solidFill>
                  <a:srgbClr val="000000"/>
                </a:solidFill>
                <a:latin typeface="Perpetua"/>
              </a:rPr>
              <a:t>Tu peux collaborer avec un(e) ou plusieurs camarades pour construire un TABATA collectif.</a:t>
            </a: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Perpetua"/>
              </a:rPr>
              <a:t>Tu peux aussi t’inspirer d’autres exercices pour élaborer un TABATA plus original et plus personnel. </a:t>
            </a: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266" name="Picture 2" descr=""/>
          <p:cNvPicPr/>
          <p:nvPr/>
        </p:nvPicPr>
        <p:blipFill>
          <a:blip r:embed="rId1"/>
          <a:srcRect l="9070" t="18141" r="9282" b="21376"/>
          <a:stretch/>
        </p:blipFill>
        <p:spPr>
          <a:xfrm>
            <a:off x="251640" y="332640"/>
            <a:ext cx="1944000" cy="1439640"/>
          </a:xfrm>
          <a:prstGeom prst="rect">
            <a:avLst/>
          </a:prstGeom>
          <a:ln>
            <a:noFill/>
          </a:ln>
        </p:spPr>
      </p:pic>
      <p:sp>
        <p:nvSpPr>
          <p:cNvPr id="267" name="TextShape 3"/>
          <p:cNvSpPr txBox="1"/>
          <p:nvPr/>
        </p:nvSpPr>
        <p:spPr>
          <a:xfrm>
            <a:off x="146160" y="6210360"/>
            <a:ext cx="456840" cy="45684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A69A3D7D-5BE9-4B01-8318-6141B86ECE78}" type="slidenum">
              <a:rPr b="0" lang="fr-FR" sz="1400" spc="-1" strike="noStrike">
                <a:solidFill>
                  <a:srgbClr val="ffffff"/>
                </a:solidFill>
                <a:latin typeface="Franklin Gothic Book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pic>
        <p:nvPicPr>
          <p:cNvPr id="268" name="Picture 2" descr=""/>
          <p:cNvPicPr/>
          <p:nvPr/>
        </p:nvPicPr>
        <p:blipFill>
          <a:blip r:embed="rId2"/>
          <a:srcRect l="15383" t="7692" r="15383" b="19229"/>
          <a:stretch/>
        </p:blipFill>
        <p:spPr>
          <a:xfrm>
            <a:off x="8316360" y="6021360"/>
            <a:ext cx="545400" cy="5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755640" y="260640"/>
            <a:ext cx="7772040" cy="7776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txBody>
          <a:bodyPr lIns="90000" rIns="90000" tIns="45000" bIns="91440" anchor="b">
            <a:normAutofit fontScale="39000"/>
          </a:bodyPr>
          <a:p>
            <a:pPr algn="ctr">
              <a:lnSpc>
                <a:spcPct val="100000"/>
              </a:lnSpc>
            </a:pPr>
            <a:r>
              <a:rPr b="0" i="1" lang="fr-FR" sz="4000" spc="-1" strike="noStrike">
                <a:solidFill>
                  <a:srgbClr val="ffffff"/>
                </a:solidFill>
                <a:latin typeface="Franklin Gothic Book"/>
              </a:rPr>
              <a:t>Scénario 1 : construire son TABATA</a:t>
            </a:r>
            <a:endParaRPr b="0" lang="fr-FR" sz="40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755640" y="5733360"/>
            <a:ext cx="7772040" cy="86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62000"/>
          </a:bodyPr>
          <a:p>
            <a:pPr marL="274320" indent="-273960" algn="ctr">
              <a:lnSpc>
                <a:spcPct val="100000"/>
              </a:lnSpc>
              <a:spcBef>
                <a:spcPts val="581"/>
              </a:spcBef>
            </a:pPr>
            <a:r>
              <a:rPr b="1" i="1" lang="fr-FR" sz="2000" spc="-1" strike="noStrike">
                <a:solidFill>
                  <a:srgbClr val="04617b"/>
                </a:solidFill>
                <a:latin typeface="Perpetua"/>
              </a:rPr>
              <a:t>Pour te motiver et être guidé, clique sur le lien ci-dessous :</a:t>
            </a:r>
            <a:endParaRPr b="0" lang="fr-FR" sz="2000" spc="-1" strike="noStrike">
              <a:solidFill>
                <a:srgbClr val="000000"/>
              </a:solidFill>
              <a:latin typeface="Perpetua"/>
            </a:endParaRPr>
          </a:p>
          <a:p>
            <a:pPr marL="274320" indent="-273960" algn="ctr">
              <a:lnSpc>
                <a:spcPct val="100000"/>
              </a:lnSpc>
              <a:spcBef>
                <a:spcPts val="581"/>
              </a:spcBef>
            </a:pPr>
            <a:r>
              <a:rPr b="0" lang="fr-FR" sz="2600" spc="-1" strike="noStrike" u="sng">
                <a:solidFill>
                  <a:srgbClr val="e2d700"/>
                </a:solidFill>
                <a:uFillTx/>
                <a:latin typeface="Perpetua"/>
                <a:hlinkClick r:id="rId1"/>
              </a:rPr>
              <a:t>https://youtu.be/vIvEAWggAPW</a:t>
            </a: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 algn="ctr">
              <a:lnSpc>
                <a:spcPct val="100000"/>
              </a:lnSpc>
              <a:spcBef>
                <a:spcPts val="581"/>
              </a:spcBef>
            </a:pP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467640" y="1700640"/>
            <a:ext cx="8208720" cy="16142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fr-FR" sz="2000" spc="-1" strike="noStrike">
                <a:solidFill>
                  <a:srgbClr val="000000"/>
                </a:solidFill>
                <a:latin typeface="Perpetua"/>
              </a:rPr>
              <a:t>Le TABATA est une méthode d’entraînement qui vise un renforcement de la condition physique  par de brèves séances d’exercices variés.  Chaque séquence de TABATA dure </a:t>
            </a:r>
            <a:r>
              <a:rPr b="1" i="1" lang="fr-FR" sz="2000" spc="-1" strike="noStrike" u="sng">
                <a:solidFill>
                  <a:srgbClr val="000000"/>
                </a:solidFill>
                <a:uFillTx/>
                <a:latin typeface="Perpetua"/>
              </a:rPr>
              <a:t>4 minutes </a:t>
            </a:r>
            <a:r>
              <a:rPr b="1" i="1" lang="fr-FR" sz="2000" spc="-1" strike="noStrike">
                <a:solidFill>
                  <a:srgbClr val="000000"/>
                </a:solidFill>
                <a:latin typeface="Perpetua"/>
              </a:rPr>
              <a:t>avec une alternance de 20 secondes d’effort et de 10 secondes de récupération. </a:t>
            </a:r>
            <a:endParaRPr b="0" lang="fr-FR" sz="2000" spc="-1" strike="noStrike">
              <a:latin typeface="Arial"/>
            </a:endParaRPr>
          </a:p>
        </p:txBody>
      </p:sp>
      <p:graphicFrame>
        <p:nvGraphicFramePr>
          <p:cNvPr id="150" name="Table 4"/>
          <p:cNvGraphicFramePr/>
          <p:nvPr/>
        </p:nvGraphicFramePr>
        <p:xfrm>
          <a:off x="467640" y="3645000"/>
          <a:ext cx="8208720" cy="741240"/>
        </p:xfrm>
        <a:graphic>
          <a:graphicData uri="http://schemas.openxmlformats.org/drawingml/2006/table">
            <a:tbl>
              <a:tblPr/>
              <a:tblGrid>
                <a:gridCol w="1224000"/>
                <a:gridCol w="1224000"/>
                <a:gridCol w="1152000"/>
                <a:gridCol w="1368000"/>
                <a:gridCol w="810000"/>
                <a:gridCol w="810000"/>
                <a:gridCol w="810000"/>
                <a:gridCol w="810720"/>
              </a:tblGrid>
              <a:tr h="5785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Perpetua"/>
                        </a:rPr>
                        <a:t>Durée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Perpetua"/>
                        </a:rPr>
                        <a:t>Exercices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Perpetua"/>
                        </a:rPr>
                        <a:t>Effort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Perpetua"/>
                        </a:rPr>
                        <a:t>Récupération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 gridSpan="4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Perpetua"/>
                        </a:rPr>
                        <a:t>Types d’exercices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5785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4 minutes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8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20 secondes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10 secondes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Cardio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Gainage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Jambes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Perpetua"/>
                        </a:rPr>
                        <a:t>Abdos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sp>
        <p:nvSpPr>
          <p:cNvPr id="151" name="TextShape 5"/>
          <p:cNvSpPr txBox="1"/>
          <p:nvPr/>
        </p:nvSpPr>
        <p:spPr>
          <a:xfrm>
            <a:off x="146160" y="6210360"/>
            <a:ext cx="456840" cy="45684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21F57B78-457A-40BE-ACA6-7968F4B5E58B}" type="slidenum">
              <a:rPr b="0" lang="fr-FR" sz="1400" spc="-1" strike="noStrike">
                <a:solidFill>
                  <a:srgbClr val="ffffff"/>
                </a:solidFill>
                <a:latin typeface="Franklin Gothic Book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pic>
        <p:nvPicPr>
          <p:cNvPr id="152" name="Picture 2" descr=""/>
          <p:cNvPicPr/>
          <p:nvPr/>
        </p:nvPicPr>
        <p:blipFill>
          <a:blip r:embed="rId2"/>
          <a:srcRect l="15383" t="7692" r="15383" b="19229"/>
          <a:stretch/>
        </p:blipFill>
        <p:spPr>
          <a:xfrm>
            <a:off x="8316360" y="6093360"/>
            <a:ext cx="545400" cy="5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5" descr=""/>
          <p:cNvPicPr/>
          <p:nvPr/>
        </p:nvPicPr>
        <p:blipFill>
          <a:blip r:embed="rId1">
            <a:lum contrast="-28000"/>
          </a:blip>
          <a:stretch/>
        </p:blipFill>
        <p:spPr>
          <a:xfrm>
            <a:off x="323640" y="2781000"/>
            <a:ext cx="8519760" cy="3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4" name="TextShape 1"/>
          <p:cNvSpPr txBox="1"/>
          <p:nvPr/>
        </p:nvSpPr>
        <p:spPr>
          <a:xfrm>
            <a:off x="323640" y="836640"/>
            <a:ext cx="8568720" cy="705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>
            <a:normAutofit fontScale="45000"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4617b"/>
                </a:solidFill>
                <a:latin typeface="Franklin Gothic Book"/>
              </a:rPr>
              <a:t>On distingue 3 niveaux de difficulté d’exercices :</a:t>
            </a:r>
            <a:endParaRPr b="0" lang="fr-FR" sz="3200" spc="-1" strike="noStrike">
              <a:solidFill>
                <a:srgbClr val="000000"/>
              </a:solidFill>
              <a:latin typeface="Perpetua"/>
            </a:endParaRPr>
          </a:p>
        </p:txBody>
      </p:sp>
      <p:graphicFrame>
        <p:nvGraphicFramePr>
          <p:cNvPr id="155" name="Table 2"/>
          <p:cNvGraphicFramePr/>
          <p:nvPr/>
        </p:nvGraphicFramePr>
        <p:xfrm>
          <a:off x="1619640" y="1628640"/>
          <a:ext cx="6095520" cy="514440"/>
        </p:xfrm>
        <a:graphic>
          <a:graphicData uri="http://schemas.openxmlformats.org/drawingml/2006/table">
            <a:tbl>
              <a:tblPr/>
              <a:tblGrid>
                <a:gridCol w="2031840"/>
                <a:gridCol w="2031840"/>
                <a:gridCol w="2031840"/>
              </a:tblGrid>
              <a:tr h="5148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4617b"/>
                          </a:solidFill>
                          <a:latin typeface="Perpetua"/>
                        </a:rPr>
                        <a:t>Peu intense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4617b"/>
                          </a:solidFill>
                          <a:latin typeface="Perpetua"/>
                        </a:rPr>
                        <a:t>Assez intense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4617b"/>
                          </a:solidFill>
                          <a:latin typeface="Perpetua"/>
                        </a:rPr>
                        <a:t>Intense 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56" name="TextShape 3"/>
          <p:cNvSpPr txBox="1"/>
          <p:nvPr/>
        </p:nvSpPr>
        <p:spPr>
          <a:xfrm>
            <a:off x="146160" y="6210360"/>
            <a:ext cx="456840" cy="45684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AB6E2925-5A2C-40CF-A6C6-085B0CB521EF}" type="slidenum">
              <a:rPr b="0" lang="fr-FR" sz="1400" spc="-1" strike="noStrike">
                <a:solidFill>
                  <a:srgbClr val="ffffff"/>
                </a:solidFill>
                <a:latin typeface="Franklin Gothic Book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pic>
        <p:nvPicPr>
          <p:cNvPr id="157" name="Picture 2" descr=""/>
          <p:cNvPicPr/>
          <p:nvPr/>
        </p:nvPicPr>
        <p:blipFill>
          <a:blip r:embed="rId2"/>
          <a:srcRect l="15383" t="7692" r="15383" b="19229"/>
          <a:stretch/>
        </p:blipFill>
        <p:spPr>
          <a:xfrm>
            <a:off x="8244360" y="6021360"/>
            <a:ext cx="545400" cy="5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914400" y="274680"/>
            <a:ext cx="7772040" cy="84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>
            <a:noAutofit/>
          </a:bodyPr>
          <a:p>
            <a:pPr>
              <a:lnSpc>
                <a:spcPct val="100000"/>
              </a:lnSpc>
            </a:pPr>
            <a:r>
              <a:rPr b="1" i="1" lang="fr-FR" sz="4000" spc="-1" strike="noStrike">
                <a:solidFill>
                  <a:srgbClr val="04617b"/>
                </a:solidFill>
                <a:latin typeface="Franklin Gothic Book"/>
              </a:rPr>
              <a:t>Règles de sécurité</a:t>
            </a:r>
            <a:endParaRPr b="0" lang="fr-FR" sz="40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251640" y="1447920"/>
            <a:ext cx="843480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68000"/>
          </a:bodyPr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0f6fc6"/>
              </a:buClr>
              <a:buSzPct val="85000"/>
              <a:buFont typeface="Wingdings" charset="2"/>
              <a:buChar char=""/>
            </a:pPr>
            <a:r>
              <a:rPr b="0" lang="fr-FR" sz="2600" spc="-1" strike="noStrike">
                <a:solidFill>
                  <a:srgbClr val="000000"/>
                </a:solidFill>
                <a:latin typeface="Perpetua"/>
              </a:rPr>
              <a:t> </a:t>
            </a:r>
            <a:r>
              <a:rPr b="0" lang="fr-FR" sz="2600" spc="-1" strike="noStrike">
                <a:solidFill>
                  <a:srgbClr val="04617b"/>
                </a:solidFill>
                <a:latin typeface="Perpetua"/>
              </a:rPr>
              <a:t>Réaliser son TABATA à domicile </a:t>
            </a: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0f6fc6"/>
              </a:buClr>
              <a:buSzPct val="85000"/>
              <a:buFont typeface="Wingdings" charset="2"/>
              <a:buChar char=""/>
            </a:pPr>
            <a:r>
              <a:rPr b="0" lang="fr-FR" sz="2600" spc="-1" strike="noStrike">
                <a:solidFill>
                  <a:srgbClr val="04617b"/>
                </a:solidFill>
                <a:latin typeface="Perpetua"/>
              </a:rPr>
              <a:t> </a:t>
            </a:r>
            <a:r>
              <a:rPr b="0" lang="fr-FR" sz="2600" spc="-1" strike="noStrike">
                <a:solidFill>
                  <a:srgbClr val="04617b"/>
                </a:solidFill>
                <a:latin typeface="Perpetua"/>
              </a:rPr>
              <a:t>Avoir un espace suffisant autour de soi </a:t>
            </a: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0f6fc6"/>
              </a:buClr>
              <a:buSzPct val="85000"/>
              <a:buFont typeface="Wingdings" charset="2"/>
              <a:buChar char=""/>
            </a:pPr>
            <a:r>
              <a:rPr b="0" lang="fr-FR" sz="2600" spc="-1" strike="noStrike">
                <a:solidFill>
                  <a:srgbClr val="04617b"/>
                </a:solidFill>
                <a:latin typeface="Perpetua"/>
              </a:rPr>
              <a:t> </a:t>
            </a:r>
            <a:r>
              <a:rPr b="0" lang="fr-FR" sz="2600" spc="-1" strike="noStrike">
                <a:solidFill>
                  <a:srgbClr val="04617b"/>
                </a:solidFill>
                <a:latin typeface="Perpetua"/>
              </a:rPr>
              <a:t>S’équiper d’une tenue de sport adaptée </a:t>
            </a: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0f6fc6"/>
              </a:buClr>
              <a:buSzPct val="85000"/>
              <a:buFont typeface="Wingdings" charset="2"/>
              <a:buChar char=""/>
            </a:pPr>
            <a:r>
              <a:rPr b="0" lang="fr-FR" sz="2600" spc="-1" strike="noStrike">
                <a:solidFill>
                  <a:srgbClr val="000000"/>
                </a:solidFill>
                <a:latin typeface="Perpetua"/>
              </a:rPr>
              <a:t> </a:t>
            </a:r>
            <a:r>
              <a:rPr b="0" lang="fr-FR" sz="2600" spc="-1" strike="noStrike">
                <a:solidFill>
                  <a:srgbClr val="04617b"/>
                </a:solidFill>
                <a:latin typeface="Perpetua"/>
              </a:rPr>
              <a:t>S’hydrater pendant et après l’effort</a:t>
            </a: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0f6fc6"/>
              </a:buClr>
              <a:buSzPct val="85000"/>
              <a:buFont typeface="Wingdings" charset="2"/>
              <a:buChar char=""/>
            </a:pPr>
            <a:r>
              <a:rPr b="0" lang="fr-FR" sz="2600" spc="-1" strike="noStrike">
                <a:solidFill>
                  <a:srgbClr val="04617b"/>
                </a:solidFill>
                <a:latin typeface="Perpetua"/>
              </a:rPr>
              <a:t> </a:t>
            </a:r>
            <a:r>
              <a:rPr b="0" lang="fr-FR" sz="2600" spc="-1" strike="noStrike">
                <a:solidFill>
                  <a:srgbClr val="04617b"/>
                </a:solidFill>
                <a:latin typeface="Perpetua"/>
              </a:rPr>
              <a:t>Placer son dos et rester gainé pendant chaque exercice</a:t>
            </a: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0f6fc6"/>
              </a:buClr>
              <a:buSzPct val="85000"/>
              <a:buFont typeface="Wingdings" charset="2"/>
              <a:buChar char=""/>
            </a:pPr>
            <a:r>
              <a:rPr b="0" lang="fr-FR" sz="2600" spc="-1" strike="noStrike">
                <a:solidFill>
                  <a:srgbClr val="04617b"/>
                </a:solidFill>
                <a:latin typeface="Perpetua"/>
              </a:rPr>
              <a:t> </a:t>
            </a:r>
            <a:r>
              <a:rPr b="0" lang="fr-FR" sz="2600" spc="-1" strike="noStrike">
                <a:solidFill>
                  <a:srgbClr val="04617b"/>
                </a:solidFill>
                <a:latin typeface="Perpetua"/>
              </a:rPr>
              <a:t>Surveiller sa fréquence cardiaque pour réguler son engagement </a:t>
            </a:r>
            <a:endParaRPr b="0" lang="fr-FR" sz="2600" spc="-1" strike="noStrike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160" name="Picture 2" descr=""/>
          <p:cNvPicPr/>
          <p:nvPr/>
        </p:nvPicPr>
        <p:blipFill>
          <a:blip r:embed="rId1"/>
          <a:srcRect l="0" t="25011" r="0" b="15626"/>
          <a:stretch/>
        </p:blipFill>
        <p:spPr>
          <a:xfrm>
            <a:off x="7020360" y="4581000"/>
            <a:ext cx="1536480" cy="503640"/>
          </a:xfrm>
          <a:prstGeom prst="rect">
            <a:avLst/>
          </a:prstGeom>
          <a:ln>
            <a:noFill/>
          </a:ln>
        </p:spPr>
      </p:pic>
      <p:pic>
        <p:nvPicPr>
          <p:cNvPr id="161" name="Picture 4" descr=""/>
          <p:cNvPicPr/>
          <p:nvPr/>
        </p:nvPicPr>
        <p:blipFill>
          <a:blip r:embed="rId2"/>
          <a:srcRect l="22224" t="0" r="22224" b="0"/>
          <a:stretch/>
        </p:blipFill>
        <p:spPr>
          <a:xfrm>
            <a:off x="4716000" y="3717000"/>
            <a:ext cx="359640" cy="647640"/>
          </a:xfrm>
          <a:prstGeom prst="rect">
            <a:avLst/>
          </a:prstGeom>
          <a:ln>
            <a:noFill/>
          </a:ln>
        </p:spPr>
      </p:pic>
      <p:pic>
        <p:nvPicPr>
          <p:cNvPr id="162" name="Picture 6" descr=""/>
          <p:cNvPicPr/>
          <p:nvPr/>
        </p:nvPicPr>
        <p:blipFill>
          <a:blip r:embed="rId3"/>
          <a:srcRect l="22079" t="14707" r="19056" b="19056"/>
          <a:stretch/>
        </p:blipFill>
        <p:spPr>
          <a:xfrm>
            <a:off x="4356000" y="1268640"/>
            <a:ext cx="575640" cy="647640"/>
          </a:xfrm>
          <a:prstGeom prst="rect">
            <a:avLst/>
          </a:prstGeom>
          <a:ln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4284000" y="1196640"/>
            <a:ext cx="791640" cy="791640"/>
          </a:xfrm>
          <a:prstGeom prst="noSmoking">
            <a:avLst>
              <a:gd name="adj" fmla="val 7529"/>
            </a:avLst>
          </a:prstGeom>
          <a:solidFill>
            <a:srgbClr val="ff00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4" name="Picture 6" descr=""/>
          <p:cNvPicPr/>
          <p:nvPr/>
        </p:nvPicPr>
        <p:blipFill>
          <a:blip r:embed="rId4"/>
          <a:srcRect l="8399" t="7753" r="11811" b="14718"/>
          <a:stretch/>
        </p:blipFill>
        <p:spPr>
          <a:xfrm>
            <a:off x="5220000" y="2925000"/>
            <a:ext cx="615240" cy="647640"/>
          </a:xfrm>
          <a:prstGeom prst="rect">
            <a:avLst/>
          </a:prstGeom>
          <a:ln>
            <a:noFill/>
          </a:ln>
        </p:spPr>
      </p:pic>
      <p:pic>
        <p:nvPicPr>
          <p:cNvPr id="165" name="Picture 8" descr=""/>
          <p:cNvPicPr/>
          <p:nvPr/>
        </p:nvPicPr>
        <p:blipFill>
          <a:blip r:embed="rId5"/>
          <a:stretch/>
        </p:blipFill>
        <p:spPr>
          <a:xfrm>
            <a:off x="7812360" y="5445360"/>
            <a:ext cx="647640" cy="597960"/>
          </a:xfrm>
          <a:prstGeom prst="rect">
            <a:avLst/>
          </a:prstGeom>
          <a:ln>
            <a:noFill/>
          </a:ln>
        </p:spPr>
      </p:pic>
      <p:pic>
        <p:nvPicPr>
          <p:cNvPr id="166" name="Picture 10" descr=""/>
          <p:cNvPicPr/>
          <p:nvPr/>
        </p:nvPicPr>
        <p:blipFill>
          <a:blip r:embed="rId6"/>
          <a:stretch/>
        </p:blipFill>
        <p:spPr>
          <a:xfrm>
            <a:off x="5220000" y="1989000"/>
            <a:ext cx="652680" cy="772920"/>
          </a:xfrm>
          <a:prstGeom prst="rect">
            <a:avLst/>
          </a:prstGeom>
          <a:ln>
            <a:noFill/>
          </a:ln>
        </p:spPr>
      </p:pic>
      <p:sp>
        <p:nvSpPr>
          <p:cNvPr id="167" name="CustomShape 4"/>
          <p:cNvSpPr/>
          <p:nvPr/>
        </p:nvSpPr>
        <p:spPr>
          <a:xfrm>
            <a:off x="5148000" y="1989000"/>
            <a:ext cx="791640" cy="791640"/>
          </a:xfrm>
          <a:prstGeom prst="noSmoking">
            <a:avLst>
              <a:gd name="adj" fmla="val 7529"/>
            </a:avLst>
          </a:prstGeom>
          <a:solidFill>
            <a:srgbClr val="ff00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TextShape 5"/>
          <p:cNvSpPr txBox="1"/>
          <p:nvPr/>
        </p:nvSpPr>
        <p:spPr>
          <a:xfrm>
            <a:off x="146160" y="6210360"/>
            <a:ext cx="456840" cy="45684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DD2DE7EA-DB97-4358-AC4C-FC61CB396351}" type="slidenum">
              <a:rPr b="0" lang="fr-FR" sz="1400" spc="-1" strike="noStrike">
                <a:solidFill>
                  <a:srgbClr val="ffffff"/>
                </a:solidFill>
                <a:latin typeface="Franklin Gothic Book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pic>
        <p:nvPicPr>
          <p:cNvPr id="169" name="Picture 2" descr=""/>
          <p:cNvPicPr/>
          <p:nvPr/>
        </p:nvPicPr>
        <p:blipFill>
          <a:blip r:embed="rId7"/>
          <a:srcRect l="15383" t="7692" r="15383" b="19229"/>
          <a:stretch/>
        </p:blipFill>
        <p:spPr>
          <a:xfrm>
            <a:off x="8316360" y="6021360"/>
            <a:ext cx="545400" cy="5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>
            <a:normAutofit fontScale="42000"/>
          </a:bodyPr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04617b"/>
                </a:solidFill>
                <a:latin typeface="Franklin Gothic Book"/>
              </a:rPr>
              <a:t>Construis ton TABATA en respectant l’ordre suivant…</a:t>
            </a:r>
            <a:endParaRPr b="0" lang="fr-FR" sz="4000" spc="-1" strike="noStrike">
              <a:solidFill>
                <a:srgbClr val="000000"/>
              </a:solidFill>
              <a:latin typeface="Perpetua"/>
            </a:endParaRPr>
          </a:p>
        </p:txBody>
      </p:sp>
      <p:grpSp>
        <p:nvGrpSpPr>
          <p:cNvPr id="171" name="Group 2"/>
          <p:cNvGrpSpPr/>
          <p:nvPr/>
        </p:nvGrpSpPr>
        <p:grpSpPr>
          <a:xfrm>
            <a:off x="2302560" y="1629720"/>
            <a:ext cx="4534200" cy="4570200"/>
            <a:chOff x="2302560" y="1629720"/>
            <a:chExt cx="4534200" cy="4570200"/>
          </a:xfrm>
        </p:grpSpPr>
        <p:sp>
          <p:nvSpPr>
            <p:cNvPr id="172" name="CustomShape 3"/>
            <p:cNvSpPr/>
            <p:nvPr/>
          </p:nvSpPr>
          <p:spPr>
            <a:xfrm>
              <a:off x="3729240" y="3198600"/>
              <a:ext cx="1681200" cy="14677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0080" rIns="10080" tIns="10080" bIns="10080" anchor="ctr">
              <a:noAutofit/>
            </a:bodyPr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b="1" lang="fr-FR" sz="1600" spc="-1" strike="noStrike">
                  <a:solidFill>
                    <a:srgbClr val="000000"/>
                  </a:solidFill>
                  <a:latin typeface="Perpetua"/>
                </a:rPr>
                <a:t>TABATA</a:t>
              </a:r>
              <a:endParaRPr b="0" lang="fr-FR" sz="16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b="1" lang="fr-FR" sz="1600" spc="-1" strike="noStrike">
                  <a:solidFill>
                    <a:srgbClr val="000000"/>
                  </a:solidFill>
                  <a:latin typeface="Perpetua"/>
                </a:rPr>
                <a:t>PERSONNEL</a:t>
              </a:r>
              <a:endParaRPr b="0" lang="fr-FR" sz="1600" spc="-1" strike="noStrike">
                <a:latin typeface="Arial"/>
              </a:endParaRPr>
            </a:p>
          </p:txBody>
        </p:sp>
        <p:sp>
          <p:nvSpPr>
            <p:cNvPr id="173" name="CustomShape 4"/>
            <p:cNvSpPr/>
            <p:nvPr/>
          </p:nvSpPr>
          <p:spPr>
            <a:xfrm rot="16200000">
              <a:off x="4336200" y="2953440"/>
              <a:ext cx="466920" cy="23400"/>
            </a:xfrm>
            <a:custGeom>
              <a:avLst/>
              <a:gdLst/>
              <a:ahLst/>
              <a:rect l="l" t="t" r="r" b="b"/>
              <a:pathLst>
                <a:path w="467104" h="0">
                  <a:moveTo>
                    <a:pt x="0" y="11925"/>
                  </a:moveTo>
                  <a:lnTo>
                    <a:pt x="467104" y="11925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74" name="CustomShape 5"/>
            <p:cNvSpPr/>
            <p:nvPr/>
          </p:nvSpPr>
          <p:spPr>
            <a:xfrm>
              <a:off x="3997440" y="1629720"/>
              <a:ext cx="1144440" cy="1101600"/>
            </a:xfrm>
            <a:prstGeom prst="ellipse">
              <a:avLst/>
            </a:prstGeom>
            <a:gradFill rotWithShape="0">
              <a:gsLst>
                <a:gs pos="0">
                  <a:srgbClr val="8dabed"/>
                </a:gs>
                <a:gs pos="100000">
                  <a:srgbClr val="bbcbf1"/>
                </a:gs>
              </a:gsLst>
              <a:lin ang="16200000"/>
            </a:gradFill>
            <a:ln>
              <a:solidFill>
                <a:schemeClr val="dk1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7560" rIns="7560" tIns="7560" bIns="756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Perpetua"/>
                </a:rPr>
                <a:t>CARDIO</a:t>
              </a:r>
              <a:endParaRPr b="0" lang="fr-FR" sz="12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Perpetua"/>
                </a:rPr>
                <a:t>1</a:t>
              </a:r>
              <a:endParaRPr b="0" lang="fr-FR" sz="1200" spc="-1" strike="noStrike">
                <a:latin typeface="Arial"/>
              </a:endParaRPr>
            </a:p>
          </p:txBody>
        </p:sp>
        <p:sp>
          <p:nvSpPr>
            <p:cNvPr id="175" name="CustomShape 6"/>
            <p:cNvSpPr/>
            <p:nvPr/>
          </p:nvSpPr>
          <p:spPr>
            <a:xfrm rot="18900000">
              <a:off x="5055480" y="3206880"/>
              <a:ext cx="455040" cy="23400"/>
            </a:xfrm>
            <a:custGeom>
              <a:avLst/>
              <a:gdLst/>
              <a:ahLst/>
              <a:rect l="l" t="t" r="r" b="b"/>
              <a:pathLst>
                <a:path w="455312" h="0">
                  <a:moveTo>
                    <a:pt x="0" y="11925"/>
                  </a:moveTo>
                  <a:lnTo>
                    <a:pt x="455312" y="11925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76" name="CustomShape 7"/>
            <p:cNvSpPr/>
            <p:nvPr/>
          </p:nvSpPr>
          <p:spPr>
            <a:xfrm>
              <a:off x="5293800" y="2178720"/>
              <a:ext cx="1029600" cy="1029600"/>
            </a:xfrm>
            <a:prstGeom prst="ellipse">
              <a:avLst/>
            </a:prstGeom>
            <a:gradFill rotWithShape="0">
              <a:gsLst>
                <a:gs pos="0">
                  <a:srgbClr val="8dabed"/>
                </a:gs>
                <a:gs pos="100000">
                  <a:srgbClr val="bbcbf1"/>
                </a:gs>
              </a:gsLst>
              <a:lin ang="16200000"/>
            </a:gradFill>
            <a:ln>
              <a:solidFill>
                <a:schemeClr val="tx1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7560" rIns="7560" tIns="7560" bIns="756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Perpetua"/>
                </a:rPr>
                <a:t>CARDIO</a:t>
              </a:r>
              <a:endParaRPr b="0" lang="fr-FR" sz="12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Perpetua"/>
                </a:rPr>
                <a:t>2</a:t>
              </a:r>
              <a:endParaRPr b="0" lang="fr-FR" sz="1200" spc="-1" strike="noStrike">
                <a:latin typeface="Arial"/>
              </a:endParaRPr>
            </a:p>
          </p:txBody>
        </p:sp>
        <p:sp>
          <p:nvSpPr>
            <p:cNvPr id="177" name="CustomShape 8"/>
            <p:cNvSpPr/>
            <p:nvPr/>
          </p:nvSpPr>
          <p:spPr>
            <a:xfrm>
              <a:off x="5410440" y="3920760"/>
              <a:ext cx="396360" cy="23400"/>
            </a:xfrm>
            <a:custGeom>
              <a:avLst/>
              <a:gdLst/>
              <a:ahLst/>
              <a:rect l="l" t="t" r="r" b="b"/>
              <a:pathLst>
                <a:path w="396636" h="0">
                  <a:moveTo>
                    <a:pt x="0" y="11925"/>
                  </a:moveTo>
                  <a:lnTo>
                    <a:pt x="396636" y="11925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78" name="CustomShape 9"/>
            <p:cNvSpPr/>
            <p:nvPr/>
          </p:nvSpPr>
          <p:spPr>
            <a:xfrm>
              <a:off x="5807160" y="3417840"/>
              <a:ext cx="1029600" cy="1029600"/>
            </a:xfrm>
            <a:prstGeom prst="ellipse">
              <a:avLst/>
            </a:prstGeom>
            <a:gradFill rotWithShape="0">
              <a:gsLst>
                <a:gs pos="0">
                  <a:srgbClr val="8dabed"/>
                </a:gs>
                <a:gs pos="100000">
                  <a:srgbClr val="bbcbf1"/>
                </a:gs>
              </a:gsLst>
              <a:lin ang="16200000"/>
            </a:gradFill>
            <a:ln>
              <a:solidFill>
                <a:schemeClr val="tx1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7560" rIns="7560" tIns="7560" bIns="756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Perpetua"/>
                </a:rPr>
                <a:t>GAINAGE</a:t>
              </a:r>
              <a:endParaRPr b="0" lang="fr-FR" sz="12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Perpetua"/>
                </a:rPr>
                <a:t>3</a:t>
              </a:r>
              <a:endParaRPr b="0" lang="fr-FR" sz="1200" spc="-1" strike="noStrike">
                <a:latin typeface="Arial"/>
              </a:endParaRPr>
            </a:p>
          </p:txBody>
        </p:sp>
        <p:sp>
          <p:nvSpPr>
            <p:cNvPr id="179" name="CustomShape 10"/>
            <p:cNvSpPr/>
            <p:nvPr/>
          </p:nvSpPr>
          <p:spPr>
            <a:xfrm rot="2700000">
              <a:off x="5055840" y="4634640"/>
              <a:ext cx="455040" cy="23400"/>
            </a:xfrm>
            <a:custGeom>
              <a:avLst/>
              <a:gdLst/>
              <a:ahLst/>
              <a:rect l="l" t="t" r="r" b="b"/>
              <a:pathLst>
                <a:path w="455312" h="0">
                  <a:moveTo>
                    <a:pt x="0" y="11925"/>
                  </a:moveTo>
                  <a:lnTo>
                    <a:pt x="455312" y="11925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80" name="CustomShape 11"/>
            <p:cNvSpPr/>
            <p:nvPr/>
          </p:nvSpPr>
          <p:spPr>
            <a:xfrm>
              <a:off x="5293800" y="4656960"/>
              <a:ext cx="1029600" cy="1029600"/>
            </a:xfrm>
            <a:prstGeom prst="ellipse">
              <a:avLst/>
            </a:prstGeom>
            <a:gradFill rotWithShape="0">
              <a:gsLst>
                <a:gs pos="0">
                  <a:srgbClr val="8dabed"/>
                </a:gs>
                <a:gs pos="100000">
                  <a:srgbClr val="bbcbf1"/>
                </a:gs>
              </a:gsLst>
              <a:lin ang="16200000"/>
            </a:gradFill>
            <a:ln>
              <a:solidFill>
                <a:schemeClr val="tx1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7560" rIns="7560" tIns="7560" bIns="756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Perpetua"/>
                </a:rPr>
                <a:t>GAINAGE</a:t>
              </a:r>
              <a:endParaRPr b="0" lang="fr-FR" sz="12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Perpetua"/>
                </a:rPr>
                <a:t>4</a:t>
              </a:r>
              <a:endParaRPr b="0" lang="fr-FR" sz="1200" spc="-1" strike="noStrike">
                <a:latin typeface="Arial"/>
              </a:endParaRPr>
            </a:p>
          </p:txBody>
        </p:sp>
        <p:sp>
          <p:nvSpPr>
            <p:cNvPr id="181" name="CustomShape 12"/>
            <p:cNvSpPr/>
            <p:nvPr/>
          </p:nvSpPr>
          <p:spPr>
            <a:xfrm rot="5400000">
              <a:off x="4318560" y="4906800"/>
              <a:ext cx="502920" cy="23400"/>
            </a:xfrm>
            <a:custGeom>
              <a:avLst/>
              <a:gdLst/>
              <a:ahLst/>
              <a:rect l="l" t="t" r="r" b="b"/>
              <a:pathLst>
                <a:path w="503201" h="0">
                  <a:moveTo>
                    <a:pt x="0" y="11925"/>
                  </a:moveTo>
                  <a:lnTo>
                    <a:pt x="503201" y="11925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82" name="CustomShape 13"/>
            <p:cNvSpPr/>
            <p:nvPr/>
          </p:nvSpPr>
          <p:spPr>
            <a:xfrm>
              <a:off x="4054680" y="5170320"/>
              <a:ext cx="1029600" cy="1029600"/>
            </a:xfrm>
            <a:prstGeom prst="ellipse">
              <a:avLst/>
            </a:prstGeom>
            <a:gradFill rotWithShape="0">
              <a:gsLst>
                <a:gs pos="0">
                  <a:srgbClr val="8dabed"/>
                </a:gs>
                <a:gs pos="100000">
                  <a:srgbClr val="bbcbf1"/>
                </a:gs>
              </a:gsLst>
              <a:lin ang="16200000"/>
            </a:gradFill>
            <a:ln>
              <a:solidFill>
                <a:schemeClr val="tx1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7560" rIns="7560" tIns="7560" bIns="756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Perpetua"/>
                </a:rPr>
                <a:t>JAMBES</a:t>
              </a:r>
              <a:endParaRPr b="0" lang="fr-FR" sz="12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Perpetua"/>
                </a:rPr>
                <a:t>5</a:t>
              </a:r>
              <a:endParaRPr b="0" lang="fr-FR" sz="1200" spc="-1" strike="noStrike">
                <a:latin typeface="Arial"/>
              </a:endParaRPr>
            </a:p>
          </p:txBody>
        </p:sp>
        <p:sp>
          <p:nvSpPr>
            <p:cNvPr id="183" name="CustomShape 14"/>
            <p:cNvSpPr/>
            <p:nvPr/>
          </p:nvSpPr>
          <p:spPr>
            <a:xfrm rot="8100000">
              <a:off x="3628440" y="4635000"/>
              <a:ext cx="455040" cy="23400"/>
            </a:xfrm>
            <a:custGeom>
              <a:avLst/>
              <a:gdLst/>
              <a:ahLst/>
              <a:rect l="l" t="t" r="r" b="b"/>
              <a:pathLst>
                <a:path w="455312" h="0">
                  <a:moveTo>
                    <a:pt x="0" y="11925"/>
                  </a:moveTo>
                  <a:lnTo>
                    <a:pt x="455312" y="11925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84" name="CustomShape 15"/>
            <p:cNvSpPr/>
            <p:nvPr/>
          </p:nvSpPr>
          <p:spPr>
            <a:xfrm>
              <a:off x="2815920" y="4656960"/>
              <a:ext cx="1029600" cy="1029600"/>
            </a:xfrm>
            <a:prstGeom prst="ellipse">
              <a:avLst/>
            </a:prstGeom>
            <a:gradFill rotWithShape="0">
              <a:gsLst>
                <a:gs pos="0">
                  <a:srgbClr val="8dabed"/>
                </a:gs>
                <a:gs pos="100000">
                  <a:srgbClr val="bbcbf1"/>
                </a:gs>
              </a:gsLst>
              <a:lin ang="16200000"/>
            </a:gradFill>
            <a:ln>
              <a:solidFill>
                <a:schemeClr val="tx1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7560" rIns="7560" tIns="7560" bIns="756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Perpetua"/>
                </a:rPr>
                <a:t>JAMBES</a:t>
              </a:r>
              <a:endParaRPr b="0" lang="fr-FR" sz="12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Perpetua"/>
                </a:rPr>
                <a:t>6</a:t>
              </a:r>
              <a:endParaRPr b="0" lang="fr-FR" sz="1200" spc="-1" strike="noStrike">
                <a:latin typeface="Arial"/>
              </a:endParaRPr>
            </a:p>
          </p:txBody>
        </p:sp>
        <p:sp>
          <p:nvSpPr>
            <p:cNvPr id="185" name="CustomShape 16"/>
            <p:cNvSpPr/>
            <p:nvPr/>
          </p:nvSpPr>
          <p:spPr>
            <a:xfrm rot="10800000">
              <a:off x="3332880" y="3921480"/>
              <a:ext cx="396360" cy="23400"/>
            </a:xfrm>
            <a:custGeom>
              <a:avLst/>
              <a:gdLst/>
              <a:ahLst/>
              <a:rect l="l" t="t" r="r" b="b"/>
              <a:pathLst>
                <a:path w="396636" h="0">
                  <a:moveTo>
                    <a:pt x="0" y="11925"/>
                  </a:moveTo>
                  <a:lnTo>
                    <a:pt x="396636" y="11925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86" name="CustomShape 17"/>
            <p:cNvSpPr/>
            <p:nvPr/>
          </p:nvSpPr>
          <p:spPr>
            <a:xfrm>
              <a:off x="2302560" y="3417840"/>
              <a:ext cx="1029600" cy="1029600"/>
            </a:xfrm>
            <a:prstGeom prst="ellipse">
              <a:avLst/>
            </a:prstGeom>
            <a:gradFill rotWithShape="0">
              <a:gsLst>
                <a:gs pos="0">
                  <a:srgbClr val="8dabed"/>
                </a:gs>
                <a:gs pos="100000">
                  <a:srgbClr val="bbcbf1"/>
                </a:gs>
              </a:gsLst>
              <a:lin ang="16200000"/>
            </a:gradFill>
            <a:ln>
              <a:solidFill>
                <a:schemeClr val="tx1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7560" rIns="7560" tIns="7560" bIns="756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Perpetua"/>
                </a:rPr>
                <a:t>ABDOS </a:t>
              </a:r>
              <a:endParaRPr b="0" lang="fr-FR" sz="12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Perpetua"/>
                </a:rPr>
                <a:t>7</a:t>
              </a:r>
              <a:endParaRPr b="0" lang="fr-FR" sz="1200" spc="-1" strike="noStrike">
                <a:latin typeface="Arial"/>
              </a:endParaRPr>
            </a:p>
          </p:txBody>
        </p:sp>
        <p:sp>
          <p:nvSpPr>
            <p:cNvPr id="187" name="CustomShape 18"/>
            <p:cNvSpPr/>
            <p:nvPr/>
          </p:nvSpPr>
          <p:spPr>
            <a:xfrm rot="13500000">
              <a:off x="3628080" y="3207240"/>
              <a:ext cx="455040" cy="23400"/>
            </a:xfrm>
            <a:custGeom>
              <a:avLst/>
              <a:gdLst/>
              <a:ahLst/>
              <a:rect l="l" t="t" r="r" b="b"/>
              <a:pathLst>
                <a:path w="455312" h="0">
                  <a:moveTo>
                    <a:pt x="0" y="11925"/>
                  </a:moveTo>
                  <a:lnTo>
                    <a:pt x="455312" y="11925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88" name="CustomShape 19"/>
            <p:cNvSpPr/>
            <p:nvPr/>
          </p:nvSpPr>
          <p:spPr>
            <a:xfrm>
              <a:off x="2815920" y="2178720"/>
              <a:ext cx="1029600" cy="1029600"/>
            </a:xfrm>
            <a:prstGeom prst="ellipse">
              <a:avLst/>
            </a:prstGeom>
            <a:gradFill rotWithShape="0">
              <a:gsLst>
                <a:gs pos="0">
                  <a:srgbClr val="8dabed"/>
                </a:gs>
                <a:gs pos="100000">
                  <a:srgbClr val="bbcbf1"/>
                </a:gs>
              </a:gsLst>
              <a:lin ang="16200000"/>
            </a:gradFill>
            <a:ln>
              <a:solidFill>
                <a:schemeClr val="tx1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7560" rIns="7560" tIns="7560" bIns="756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Perpetua"/>
                </a:rPr>
                <a:t>ABDOS</a:t>
              </a:r>
              <a:endParaRPr b="0" lang="fr-FR" sz="12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Perpetua"/>
                </a:rPr>
                <a:t>8</a:t>
              </a:r>
              <a:endParaRPr b="0" lang="fr-FR" sz="1200" spc="-1" strike="noStrike">
                <a:latin typeface="Arial"/>
              </a:endParaRPr>
            </a:p>
          </p:txBody>
        </p:sp>
      </p:grpSp>
      <p:grpSp>
        <p:nvGrpSpPr>
          <p:cNvPr id="189" name="Group 2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90" name="TextShape 21"/>
          <p:cNvSpPr txBox="1"/>
          <p:nvPr/>
        </p:nvSpPr>
        <p:spPr>
          <a:xfrm>
            <a:off x="146160" y="6210360"/>
            <a:ext cx="456840" cy="45684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B4642C68-6F25-413E-998F-8963016594BF}" type="slidenum">
              <a:rPr b="0" lang="fr-FR" sz="1400" spc="-1" strike="noStrike">
                <a:solidFill>
                  <a:srgbClr val="ffffff"/>
                </a:solidFill>
                <a:latin typeface="Franklin Gothic Book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pic>
        <p:nvPicPr>
          <p:cNvPr id="191" name="Picture 2" descr=""/>
          <p:cNvPicPr/>
          <p:nvPr/>
        </p:nvPicPr>
        <p:blipFill>
          <a:blip r:embed="rId1"/>
          <a:srcRect l="15383" t="7692" r="15383" b="19229"/>
          <a:stretch/>
        </p:blipFill>
        <p:spPr>
          <a:xfrm>
            <a:off x="8316360" y="6021360"/>
            <a:ext cx="545400" cy="5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"/>
          <p:cNvGrpSpPr/>
          <p:nvPr/>
        </p:nvGrpSpPr>
        <p:grpSpPr>
          <a:xfrm>
            <a:off x="3177720" y="2638800"/>
            <a:ext cx="2932200" cy="2660040"/>
            <a:chOff x="3177720" y="2638800"/>
            <a:chExt cx="2932200" cy="2660040"/>
          </a:xfrm>
        </p:grpSpPr>
        <p:sp>
          <p:nvSpPr>
            <p:cNvPr id="193" name="CustomShape 2"/>
            <p:cNvSpPr/>
            <p:nvPr/>
          </p:nvSpPr>
          <p:spPr>
            <a:xfrm>
              <a:off x="4192920" y="3811320"/>
              <a:ext cx="901440" cy="901440"/>
            </a:xfrm>
            <a:prstGeom prst="ellipse">
              <a:avLst/>
            </a:prstGeom>
            <a:solidFill>
              <a:srgbClr val="d9d9d9"/>
            </a:solidFill>
            <a:ln>
              <a:miter/>
            </a:ln>
          </p:spPr>
          <p:style>
            <a:lnRef idx="2"/>
            <a:fillRef idx="0"/>
            <a:effectRef idx="0"/>
            <a:fontRef idx="minor"/>
          </p:style>
          <p:txBody>
            <a:bodyPr lIns="9000" rIns="9000" tIns="9000" bIns="900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1" lang="fr-FR" sz="1400" spc="-1" strike="noStrike">
                  <a:solidFill>
                    <a:srgbClr val="000000"/>
                  </a:solidFill>
                  <a:latin typeface="Calibri"/>
                </a:rPr>
                <a:t>CARDIO</a:t>
              </a:r>
              <a:endParaRPr b="0" lang="fr-FR" sz="1400" spc="-1" strike="noStrike">
                <a:latin typeface="Arial"/>
              </a:endParaRPr>
            </a:p>
          </p:txBody>
        </p:sp>
        <p:sp>
          <p:nvSpPr>
            <p:cNvPr id="194" name="CustomShape 3"/>
            <p:cNvSpPr/>
            <p:nvPr/>
          </p:nvSpPr>
          <p:spPr>
            <a:xfrm rot="16200000">
              <a:off x="4508640" y="3655440"/>
              <a:ext cx="270360" cy="41400"/>
            </a:xfrm>
            <a:custGeom>
              <a:avLst/>
              <a:gdLst/>
              <a:ahLst/>
              <a:rect l="l" t="t" r="r" b="b"/>
              <a:pathLst>
                <a:path w="318472" h="0">
                  <a:moveTo>
                    <a:pt x="0" y="17288"/>
                  </a:moveTo>
                  <a:lnTo>
                    <a:pt x="318472" y="17288"/>
                  </a:lnTo>
                </a:path>
              </a:pathLst>
            </a:custGeom>
            <a:noFill/>
            <a:ln>
              <a:solidFill>
                <a:srgbClr val="365b9c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95" name="CustomShape 4"/>
            <p:cNvSpPr/>
            <p:nvPr/>
          </p:nvSpPr>
          <p:spPr>
            <a:xfrm>
              <a:off x="4192920" y="2638800"/>
              <a:ext cx="901440" cy="901440"/>
            </a:xfrm>
            <a:prstGeom prst="ellipse">
              <a:avLst/>
            </a:prstGeom>
            <a:solidFill>
              <a:srgbClr val="00b050"/>
            </a:solidFill>
            <a:ln>
              <a:miter/>
            </a:ln>
          </p:spPr>
          <p:style>
            <a:lnRef idx="2"/>
            <a:fillRef idx="0"/>
            <a:effectRef idx="0"/>
            <a:fontRef idx="minor"/>
          </p:style>
          <p:txBody>
            <a:bodyPr lIns="6840" rIns="6840" tIns="6840" bIns="6840" anchor="ctr">
              <a:noAutofit/>
            </a:bodyPr>
            <a:p>
              <a:pPr algn="ctr">
                <a:lnSpc>
                  <a:spcPct val="90000"/>
                </a:lnSpc>
                <a:spcAft>
                  <a:spcPts val="366"/>
                </a:spcAft>
              </a:pPr>
              <a:endParaRPr b="0" lang="fr-FR" sz="1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Calibri"/>
                </a:rPr>
                <a:t>JUMPING</a:t>
              </a:r>
              <a:r>
                <a:rPr b="1" lang="fr-FR" sz="1400" spc="-1" strike="noStrike">
                  <a:solidFill>
                    <a:srgbClr val="000000"/>
                  </a:solidFill>
                  <a:latin typeface="Calibri"/>
                </a:rPr>
                <a:t> JACK</a:t>
              </a:r>
              <a:endParaRPr b="0" lang="fr-FR" sz="14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315"/>
                </a:spcAft>
              </a:pPr>
              <a:endParaRPr b="0" lang="fr-FR" sz="1400" spc="-1" strike="noStrike">
                <a:latin typeface="Arial"/>
              </a:endParaRPr>
            </a:p>
          </p:txBody>
        </p:sp>
        <p:sp>
          <p:nvSpPr>
            <p:cNvPr id="196" name="CustomShape 5"/>
            <p:cNvSpPr/>
            <p:nvPr/>
          </p:nvSpPr>
          <p:spPr>
            <a:xfrm rot="1800000">
              <a:off x="5016240" y="4534200"/>
              <a:ext cx="270360" cy="41400"/>
            </a:xfrm>
            <a:custGeom>
              <a:avLst/>
              <a:gdLst/>
              <a:ahLst/>
              <a:rect l="l" t="t" r="r" b="b"/>
              <a:pathLst>
                <a:path w="318472" h="0">
                  <a:moveTo>
                    <a:pt x="0" y="17288"/>
                  </a:moveTo>
                  <a:lnTo>
                    <a:pt x="318472" y="17288"/>
                  </a:lnTo>
                </a:path>
              </a:pathLst>
            </a:custGeom>
            <a:noFill/>
            <a:ln>
              <a:solidFill>
                <a:srgbClr val="365b9c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97" name="CustomShape 6"/>
            <p:cNvSpPr/>
            <p:nvPr/>
          </p:nvSpPr>
          <p:spPr>
            <a:xfrm>
              <a:off x="5208480" y="4397400"/>
              <a:ext cx="901440" cy="901440"/>
            </a:xfrm>
            <a:prstGeom prst="ellipse">
              <a:avLst/>
            </a:prstGeom>
            <a:solidFill>
              <a:srgbClr val="ff6600"/>
            </a:solidFill>
            <a:ln>
              <a:miter/>
            </a:ln>
          </p:spPr>
          <p:style>
            <a:lnRef idx="2"/>
            <a:fillRef idx="0"/>
            <a:effectRef idx="0"/>
            <a:fontRef idx="minor"/>
          </p:style>
          <p:txBody>
            <a:bodyPr lIns="6840" rIns="6840" tIns="6840" bIns="6840" anchor="ctr">
              <a:noAutofit/>
            </a:bodyPr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endParaRPr b="0" lang="fr-FR" sz="1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b="1" lang="fr-FR" sz="1100" spc="-1" strike="noStrike">
                  <a:solidFill>
                    <a:srgbClr val="000000"/>
                  </a:solidFill>
                  <a:latin typeface="Calibri"/>
                </a:rPr>
                <a:t>CLIMBER</a:t>
              </a:r>
              <a:r>
                <a:rPr b="1" lang="fr-FR" sz="1000" spc="-1" strike="noStrike">
                  <a:solidFill>
                    <a:srgbClr val="000000"/>
                  </a:solidFill>
                  <a:latin typeface="Calibri"/>
                </a:rPr>
                <a:t> MOUNTAIN</a:t>
              </a:r>
              <a:endParaRPr b="0" lang="fr-FR" sz="10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349"/>
                </a:spcAft>
              </a:pPr>
              <a:endParaRPr b="0" lang="fr-FR" sz="1000" spc="-1" strike="noStrike">
                <a:latin typeface="Arial"/>
              </a:endParaRPr>
            </a:p>
          </p:txBody>
        </p:sp>
        <p:sp>
          <p:nvSpPr>
            <p:cNvPr id="198" name="CustomShape 7"/>
            <p:cNvSpPr/>
            <p:nvPr/>
          </p:nvSpPr>
          <p:spPr>
            <a:xfrm rot="9000000">
              <a:off x="4001040" y="4534560"/>
              <a:ext cx="270360" cy="41400"/>
            </a:xfrm>
            <a:custGeom>
              <a:avLst/>
              <a:gdLst/>
              <a:ahLst/>
              <a:rect l="l" t="t" r="r" b="b"/>
              <a:pathLst>
                <a:path w="318472" h="0">
                  <a:moveTo>
                    <a:pt x="0" y="17288"/>
                  </a:moveTo>
                  <a:lnTo>
                    <a:pt x="318472" y="17288"/>
                  </a:lnTo>
                </a:path>
              </a:pathLst>
            </a:custGeom>
            <a:noFill/>
            <a:ln>
              <a:solidFill>
                <a:srgbClr val="365b9c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99" name="CustomShape 8"/>
            <p:cNvSpPr/>
            <p:nvPr/>
          </p:nvSpPr>
          <p:spPr>
            <a:xfrm>
              <a:off x="3177720" y="4397400"/>
              <a:ext cx="901440" cy="901440"/>
            </a:xfrm>
            <a:prstGeom prst="ellipse">
              <a:avLst/>
            </a:prstGeom>
            <a:solidFill>
              <a:srgbClr val="ff0000"/>
            </a:solidFill>
            <a:ln>
              <a:miter/>
            </a:ln>
          </p:spPr>
          <p:style>
            <a:lnRef idx="2"/>
            <a:fillRef idx="0"/>
            <a:effectRef idx="0"/>
            <a:fontRef idx="minor"/>
          </p:style>
          <p:txBody>
            <a:bodyPr lIns="7560" rIns="7560" tIns="7560" bIns="756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endParaRPr b="0" lang="fr-FR" sz="1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Calibri"/>
                </a:rPr>
                <a:t>BURPEES</a:t>
              </a:r>
              <a:endParaRPr b="0" lang="fr-FR" sz="12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endParaRPr b="0" lang="fr-FR" sz="1200" spc="-1" strike="noStrike">
                <a:latin typeface="Arial"/>
              </a:endParaRPr>
            </a:p>
          </p:txBody>
        </p:sp>
      </p:grpSp>
      <p:grpSp>
        <p:nvGrpSpPr>
          <p:cNvPr id="200" name="Group 9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pic>
        <p:nvPicPr>
          <p:cNvPr id="201" name="Image 4" descr=""/>
          <p:cNvPicPr/>
          <p:nvPr/>
        </p:nvPicPr>
        <p:blipFill>
          <a:blip r:embed="rId1"/>
          <a:stretch/>
        </p:blipFill>
        <p:spPr>
          <a:xfrm>
            <a:off x="3852000" y="1268640"/>
            <a:ext cx="1511640" cy="1295640"/>
          </a:xfrm>
          <a:prstGeom prst="rect">
            <a:avLst/>
          </a:prstGeom>
          <a:ln>
            <a:noFill/>
          </a:ln>
        </p:spPr>
      </p:pic>
      <p:pic>
        <p:nvPicPr>
          <p:cNvPr id="202" name="Image 5" descr=""/>
          <p:cNvPicPr/>
          <p:nvPr/>
        </p:nvPicPr>
        <p:blipFill>
          <a:blip r:embed="rId2"/>
          <a:stretch/>
        </p:blipFill>
        <p:spPr>
          <a:xfrm>
            <a:off x="6588360" y="4365000"/>
            <a:ext cx="1191960" cy="673920"/>
          </a:xfrm>
          <a:prstGeom prst="rect">
            <a:avLst/>
          </a:prstGeom>
          <a:ln>
            <a:noFill/>
          </a:ln>
        </p:spPr>
      </p:pic>
      <p:pic>
        <p:nvPicPr>
          <p:cNvPr id="203" name="Image 6" descr=""/>
          <p:cNvPicPr/>
          <p:nvPr/>
        </p:nvPicPr>
        <p:blipFill>
          <a:blip r:embed="rId3"/>
          <a:stretch/>
        </p:blipFill>
        <p:spPr>
          <a:xfrm>
            <a:off x="1475640" y="3429000"/>
            <a:ext cx="1223640" cy="946080"/>
          </a:xfrm>
          <a:prstGeom prst="rect">
            <a:avLst/>
          </a:prstGeom>
          <a:ln>
            <a:noFill/>
          </a:ln>
        </p:spPr>
      </p:pic>
      <p:pic>
        <p:nvPicPr>
          <p:cNvPr id="204" name="Image 7" descr=""/>
          <p:cNvPicPr/>
          <p:nvPr/>
        </p:nvPicPr>
        <p:blipFill>
          <a:blip r:embed="rId4"/>
          <a:stretch/>
        </p:blipFill>
        <p:spPr>
          <a:xfrm>
            <a:off x="1475640" y="4437000"/>
            <a:ext cx="1223640" cy="893160"/>
          </a:xfrm>
          <a:prstGeom prst="rect">
            <a:avLst/>
          </a:prstGeom>
          <a:ln>
            <a:noFill/>
          </a:ln>
        </p:spPr>
      </p:pic>
      <p:sp>
        <p:nvSpPr>
          <p:cNvPr id="205" name="TextShape 10"/>
          <p:cNvSpPr txBox="1"/>
          <p:nvPr/>
        </p:nvSpPr>
        <p:spPr>
          <a:xfrm>
            <a:off x="914400" y="274680"/>
            <a:ext cx="7772040" cy="84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>
            <a:normAutofit fontScale="45000"/>
          </a:bodyPr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4617b"/>
                </a:solidFill>
                <a:latin typeface="Franklin Gothic Book"/>
              </a:rPr>
              <a:t>Choisis 2 exercices CARDIO parmi…</a:t>
            </a:r>
            <a:endParaRPr b="0" lang="fr-FR" sz="40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06" name="CustomShape 11"/>
          <p:cNvSpPr/>
          <p:nvPr/>
        </p:nvSpPr>
        <p:spPr>
          <a:xfrm>
            <a:off x="395640" y="5589360"/>
            <a:ext cx="84967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4617b"/>
                </a:solidFill>
                <a:latin typeface="Perpetua"/>
              </a:rPr>
              <a:t>Il est possible de répéter 2 fois le même exercice. 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07" name="TextShape 12"/>
          <p:cNvSpPr txBox="1"/>
          <p:nvPr/>
        </p:nvSpPr>
        <p:spPr>
          <a:xfrm>
            <a:off x="146160" y="6210360"/>
            <a:ext cx="456840" cy="45684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29FF11C9-8E97-4175-87E6-A8077C488991}" type="slidenum">
              <a:rPr b="0" lang="fr-FR" sz="1400" spc="-1" strike="noStrike">
                <a:solidFill>
                  <a:srgbClr val="ffffff"/>
                </a:solidFill>
                <a:latin typeface="Franklin Gothic Book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pic>
        <p:nvPicPr>
          <p:cNvPr id="208" name="Picture 2" descr=""/>
          <p:cNvPicPr/>
          <p:nvPr/>
        </p:nvPicPr>
        <p:blipFill>
          <a:blip r:embed="rId5"/>
          <a:srcRect l="15383" t="7692" r="15383" b="19229"/>
          <a:stretch/>
        </p:blipFill>
        <p:spPr>
          <a:xfrm>
            <a:off x="8316360" y="6021360"/>
            <a:ext cx="545400" cy="5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683640" y="274680"/>
            <a:ext cx="8136720" cy="84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>
            <a:normAutofit fontScale="45000"/>
          </a:bodyPr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4617b"/>
                </a:solidFill>
                <a:latin typeface="Franklin Gothic Book"/>
              </a:rPr>
              <a:t>Choisis 2 exercices GAINAGE parmi…</a:t>
            </a:r>
            <a:endParaRPr b="0" lang="fr-FR" sz="40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395640" y="5589360"/>
            <a:ext cx="84967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4617b"/>
                </a:solidFill>
                <a:latin typeface="Perpetua"/>
              </a:rPr>
              <a:t>Il est possible de répéter 2 fois le même exercice. </a:t>
            </a:r>
            <a:endParaRPr b="0" lang="fr-FR" sz="2000" spc="-1" strike="noStrike">
              <a:latin typeface="Arial"/>
            </a:endParaRPr>
          </a:p>
        </p:txBody>
      </p:sp>
      <p:grpSp>
        <p:nvGrpSpPr>
          <p:cNvPr id="211" name="Group 3"/>
          <p:cNvGrpSpPr/>
          <p:nvPr/>
        </p:nvGrpSpPr>
        <p:grpSpPr>
          <a:xfrm>
            <a:off x="2799360" y="2072880"/>
            <a:ext cx="3544920" cy="3215880"/>
            <a:chOff x="2799360" y="2072880"/>
            <a:chExt cx="3544920" cy="3215880"/>
          </a:xfrm>
        </p:grpSpPr>
        <p:sp>
          <p:nvSpPr>
            <p:cNvPr id="212" name="CustomShape 4"/>
            <p:cNvSpPr/>
            <p:nvPr/>
          </p:nvSpPr>
          <p:spPr>
            <a:xfrm>
              <a:off x="4027320" y="3490920"/>
              <a:ext cx="1088640" cy="10886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  <p:txBody>
            <a:bodyPr lIns="9000" rIns="9000" tIns="9000" bIns="900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1" lang="fr-FR" sz="1400" spc="-1" strike="noStrike">
                  <a:solidFill>
                    <a:srgbClr val="000000"/>
                  </a:solidFill>
                  <a:latin typeface="Calibri"/>
                </a:rPr>
                <a:t>GAINAGE</a:t>
              </a:r>
              <a:endParaRPr b="0" lang="fr-FR" sz="1400" spc="-1" strike="noStrike">
                <a:latin typeface="Arial"/>
              </a:endParaRPr>
            </a:p>
          </p:txBody>
        </p:sp>
        <p:sp>
          <p:nvSpPr>
            <p:cNvPr id="213" name="CustomShape 5"/>
            <p:cNvSpPr/>
            <p:nvPr/>
          </p:nvSpPr>
          <p:spPr>
            <a:xfrm rot="16200000">
              <a:off x="4407480" y="3304800"/>
              <a:ext cx="328680" cy="43560"/>
            </a:xfrm>
            <a:custGeom>
              <a:avLst/>
              <a:gdLst/>
              <a:ahLst/>
              <a:rect l="l" t="t" r="r" b="b"/>
              <a:pathLst>
                <a:path w="318472" h="0">
                  <a:moveTo>
                    <a:pt x="0" y="17288"/>
                  </a:moveTo>
                  <a:lnTo>
                    <a:pt x="318472" y="17288"/>
                  </a:lnTo>
                </a:path>
              </a:pathLst>
            </a:custGeom>
            <a:noFill/>
            <a:ln>
              <a:solidFill>
                <a:srgbClr val="365b9c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214" name="CustomShape 6"/>
            <p:cNvSpPr/>
            <p:nvPr/>
          </p:nvSpPr>
          <p:spPr>
            <a:xfrm>
              <a:off x="4027320" y="2072880"/>
              <a:ext cx="1088640" cy="108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  <p:txBody>
            <a:bodyPr lIns="7560" rIns="7560" tIns="7560" bIns="756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Calibri"/>
                </a:rPr>
                <a:t>PLANK SIMPLE</a:t>
              </a:r>
              <a:endParaRPr b="0" lang="fr-FR" sz="1200" spc="-1" strike="noStrike">
                <a:latin typeface="Arial"/>
              </a:endParaRPr>
            </a:p>
          </p:txBody>
        </p:sp>
        <p:sp>
          <p:nvSpPr>
            <p:cNvPr id="215" name="CustomShape 7"/>
            <p:cNvSpPr/>
            <p:nvPr/>
          </p:nvSpPr>
          <p:spPr>
            <a:xfrm rot="1800000">
              <a:off x="5021280" y="4367880"/>
              <a:ext cx="328680" cy="43560"/>
            </a:xfrm>
            <a:custGeom>
              <a:avLst/>
              <a:gdLst/>
              <a:ahLst/>
              <a:rect l="l" t="t" r="r" b="b"/>
              <a:pathLst>
                <a:path w="318472" h="0">
                  <a:moveTo>
                    <a:pt x="0" y="17288"/>
                  </a:moveTo>
                  <a:lnTo>
                    <a:pt x="318472" y="17288"/>
                  </a:lnTo>
                </a:path>
              </a:pathLst>
            </a:custGeom>
            <a:noFill/>
            <a:ln>
              <a:solidFill>
                <a:srgbClr val="365b9c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216" name="CustomShape 8"/>
            <p:cNvSpPr/>
            <p:nvPr/>
          </p:nvSpPr>
          <p:spPr>
            <a:xfrm>
              <a:off x="5255640" y="4200120"/>
              <a:ext cx="1088640" cy="108864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  <p:txBody>
            <a:bodyPr lIns="7560" rIns="7560" tIns="7560" bIns="756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Calibri"/>
                </a:rPr>
                <a:t>PLANK </a:t>
              </a:r>
              <a:r>
                <a:rPr b="1" lang="fr-FR" sz="1100" spc="-1" strike="noStrike">
                  <a:solidFill>
                    <a:srgbClr val="000000"/>
                  </a:solidFill>
                  <a:latin typeface="Calibri"/>
                </a:rPr>
                <a:t>ELEVATOR</a:t>
              </a:r>
              <a:endParaRPr b="0" lang="fr-FR" sz="1100" spc="-1" strike="noStrike">
                <a:latin typeface="Arial"/>
              </a:endParaRPr>
            </a:p>
          </p:txBody>
        </p:sp>
        <p:sp>
          <p:nvSpPr>
            <p:cNvPr id="217" name="CustomShape 9"/>
            <p:cNvSpPr/>
            <p:nvPr/>
          </p:nvSpPr>
          <p:spPr>
            <a:xfrm rot="9000000">
              <a:off x="3793680" y="4368240"/>
              <a:ext cx="328680" cy="43560"/>
            </a:xfrm>
            <a:custGeom>
              <a:avLst/>
              <a:gdLst/>
              <a:ahLst/>
              <a:rect l="l" t="t" r="r" b="b"/>
              <a:pathLst>
                <a:path w="318472" h="0">
                  <a:moveTo>
                    <a:pt x="0" y="17288"/>
                  </a:moveTo>
                  <a:lnTo>
                    <a:pt x="318472" y="17288"/>
                  </a:lnTo>
                </a:path>
              </a:pathLst>
            </a:custGeom>
            <a:noFill/>
            <a:ln>
              <a:solidFill>
                <a:srgbClr val="365b9c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218" name="CustomShape 10"/>
            <p:cNvSpPr/>
            <p:nvPr/>
          </p:nvSpPr>
          <p:spPr>
            <a:xfrm>
              <a:off x="2799360" y="4200120"/>
              <a:ext cx="1088640" cy="108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  <p:txBody>
            <a:bodyPr lIns="7560" rIns="7560" tIns="7560" bIns="756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fr-FR" sz="1200" spc="-1" strike="noStrike">
                  <a:solidFill>
                    <a:srgbClr val="000000"/>
                  </a:solidFill>
                  <a:latin typeface="Calibri"/>
                </a:rPr>
                <a:t>PLANK</a:t>
              </a:r>
              <a:r>
                <a:rPr b="1" lang="fr-FR" sz="1050" spc="-1" strike="noStrike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b="1" lang="fr-FR" sz="1100" spc="-1" strike="noStrike">
                  <a:solidFill>
                    <a:srgbClr val="000000"/>
                  </a:solidFill>
                  <a:latin typeface="Calibri"/>
                </a:rPr>
                <a:t>SUPERMAN</a:t>
              </a:r>
              <a:endParaRPr b="0" lang="fr-FR" sz="1100" spc="-1" strike="noStrike">
                <a:latin typeface="Arial"/>
              </a:endParaRPr>
            </a:p>
          </p:txBody>
        </p:sp>
      </p:grpSp>
      <p:grpSp>
        <p:nvGrpSpPr>
          <p:cNvPr id="219" name="Group 1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pic>
        <p:nvPicPr>
          <p:cNvPr id="220" name="Image 9" descr=""/>
          <p:cNvPicPr/>
          <p:nvPr/>
        </p:nvPicPr>
        <p:blipFill>
          <a:blip r:embed="rId1"/>
          <a:stretch/>
        </p:blipFill>
        <p:spPr>
          <a:xfrm>
            <a:off x="1043640" y="4509000"/>
            <a:ext cx="1583640" cy="781560"/>
          </a:xfrm>
          <a:prstGeom prst="rect">
            <a:avLst/>
          </a:prstGeom>
          <a:ln>
            <a:noFill/>
          </a:ln>
        </p:spPr>
      </p:pic>
      <p:pic>
        <p:nvPicPr>
          <p:cNvPr id="221" name="Image 12" descr=""/>
          <p:cNvPicPr/>
          <p:nvPr/>
        </p:nvPicPr>
        <p:blipFill>
          <a:blip r:embed="rId2"/>
          <a:stretch/>
        </p:blipFill>
        <p:spPr>
          <a:xfrm>
            <a:off x="3852000" y="1340640"/>
            <a:ext cx="1511640" cy="575640"/>
          </a:xfrm>
          <a:prstGeom prst="rect">
            <a:avLst/>
          </a:prstGeom>
          <a:ln>
            <a:noFill/>
          </a:ln>
        </p:spPr>
      </p:pic>
      <p:pic>
        <p:nvPicPr>
          <p:cNvPr id="222" name="Image 14" descr=""/>
          <p:cNvPicPr/>
          <p:nvPr/>
        </p:nvPicPr>
        <p:blipFill>
          <a:blip r:embed="rId3"/>
          <a:stretch/>
        </p:blipFill>
        <p:spPr>
          <a:xfrm>
            <a:off x="6660360" y="4509000"/>
            <a:ext cx="1511640" cy="575640"/>
          </a:xfrm>
          <a:prstGeom prst="rect">
            <a:avLst/>
          </a:prstGeom>
          <a:ln>
            <a:noFill/>
          </a:ln>
        </p:spPr>
      </p:pic>
      <p:sp>
        <p:nvSpPr>
          <p:cNvPr id="223" name="CustomShape 12"/>
          <p:cNvSpPr/>
          <p:nvPr/>
        </p:nvSpPr>
        <p:spPr>
          <a:xfrm>
            <a:off x="7740360" y="4149000"/>
            <a:ext cx="161640" cy="38052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TextShape 13"/>
          <p:cNvSpPr txBox="1"/>
          <p:nvPr/>
        </p:nvSpPr>
        <p:spPr>
          <a:xfrm>
            <a:off x="146160" y="6210360"/>
            <a:ext cx="456840" cy="45684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38D275C5-F1FA-4FF2-ADCC-324E510D0CE2}" type="slidenum">
              <a:rPr b="0" lang="fr-FR" sz="1400" spc="-1" strike="noStrike">
                <a:solidFill>
                  <a:srgbClr val="ffffff"/>
                </a:solidFill>
                <a:latin typeface="Franklin Gothic Book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pic>
        <p:nvPicPr>
          <p:cNvPr id="225" name="Picture 2" descr=""/>
          <p:cNvPicPr/>
          <p:nvPr/>
        </p:nvPicPr>
        <p:blipFill>
          <a:blip r:embed="rId4"/>
          <a:srcRect l="15383" t="7692" r="15383" b="19229"/>
          <a:stretch/>
        </p:blipFill>
        <p:spPr>
          <a:xfrm>
            <a:off x="8316360" y="6021360"/>
            <a:ext cx="545400" cy="5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683640" y="274680"/>
            <a:ext cx="8136720" cy="84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>
            <a:normAutofit fontScale="45000"/>
          </a:bodyPr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4617b"/>
                </a:solidFill>
                <a:latin typeface="Franklin Gothic Book"/>
              </a:rPr>
              <a:t>Choisis 2 exercices JAMBES parmi…</a:t>
            </a:r>
            <a:endParaRPr b="0" lang="fr-FR" sz="40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395640" y="5589360"/>
            <a:ext cx="84967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4617b"/>
                </a:solidFill>
                <a:latin typeface="Perpetua"/>
              </a:rPr>
              <a:t>Il est possible de répéter 2 fois le même exercice. </a:t>
            </a:r>
            <a:endParaRPr b="0" lang="fr-FR" sz="2000" spc="-1" strike="noStrike">
              <a:latin typeface="Arial"/>
            </a:endParaRPr>
          </a:p>
        </p:txBody>
      </p:sp>
      <p:grpSp>
        <p:nvGrpSpPr>
          <p:cNvPr id="228" name="Group 3"/>
          <p:cNvGrpSpPr/>
          <p:nvPr/>
        </p:nvGrpSpPr>
        <p:grpSpPr>
          <a:xfrm>
            <a:off x="2929680" y="2062080"/>
            <a:ext cx="3568680" cy="3237480"/>
            <a:chOff x="2929680" y="2062080"/>
            <a:chExt cx="3568680" cy="3237480"/>
          </a:xfrm>
        </p:grpSpPr>
        <p:sp>
          <p:nvSpPr>
            <p:cNvPr id="229" name="CustomShape 4"/>
            <p:cNvSpPr/>
            <p:nvPr/>
          </p:nvSpPr>
          <p:spPr>
            <a:xfrm>
              <a:off x="4165920" y="3489480"/>
              <a:ext cx="1096560" cy="1096560"/>
            </a:xfrm>
            <a:prstGeom prst="ellipse">
              <a:avLst/>
            </a:prstGeom>
            <a:solidFill>
              <a:srgbClr val="d9d9d9"/>
            </a:solidFill>
            <a:ln>
              <a:miter/>
            </a:ln>
          </p:spPr>
          <p:style>
            <a:lnRef idx="2"/>
            <a:fillRef idx="0"/>
            <a:effectRef idx="0"/>
            <a:fontRef idx="minor"/>
          </p:style>
          <p:txBody>
            <a:bodyPr lIns="10080" rIns="10080" tIns="10080" bIns="10080" anchor="ctr">
              <a:noAutofit/>
            </a:bodyPr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b="1" lang="fr-FR" sz="1600" spc="-1" strike="noStrike">
                  <a:solidFill>
                    <a:srgbClr val="000000"/>
                  </a:solidFill>
                  <a:latin typeface="Calibri"/>
                </a:rPr>
                <a:t>JAMBES</a:t>
              </a:r>
              <a:endParaRPr b="0" lang="fr-FR" sz="1600" spc="-1" strike="noStrike">
                <a:latin typeface="Arial"/>
              </a:endParaRPr>
            </a:p>
          </p:txBody>
        </p:sp>
        <p:sp>
          <p:nvSpPr>
            <p:cNvPr id="230" name="CustomShape 5"/>
            <p:cNvSpPr/>
            <p:nvPr/>
          </p:nvSpPr>
          <p:spPr>
            <a:xfrm rot="16200000">
              <a:off x="4548600" y="3303720"/>
              <a:ext cx="330120" cy="41040"/>
            </a:xfrm>
            <a:custGeom>
              <a:avLst/>
              <a:gdLst/>
              <a:ahLst/>
              <a:rect l="l" t="t" r="r" b="b"/>
              <a:pathLst>
                <a:path w="318472" h="0">
                  <a:moveTo>
                    <a:pt x="0" y="17288"/>
                  </a:moveTo>
                  <a:lnTo>
                    <a:pt x="318472" y="17288"/>
                  </a:lnTo>
                </a:path>
              </a:pathLst>
            </a:custGeom>
            <a:noFill/>
            <a:ln>
              <a:solidFill>
                <a:srgbClr val="365b9c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231" name="CustomShape 6"/>
            <p:cNvSpPr/>
            <p:nvPr/>
          </p:nvSpPr>
          <p:spPr>
            <a:xfrm>
              <a:off x="4165920" y="2062080"/>
              <a:ext cx="1096560" cy="1096560"/>
            </a:xfrm>
            <a:prstGeom prst="ellipse">
              <a:avLst/>
            </a:prstGeom>
            <a:solidFill>
              <a:srgbClr val="00b050"/>
            </a:solidFill>
            <a:ln>
              <a:miter/>
            </a:ln>
          </p:spPr>
          <p:style>
            <a:lnRef idx="2"/>
            <a:fillRef idx="0"/>
            <a:effectRef idx="0"/>
            <a:fontRef idx="minor"/>
          </p:style>
          <p:txBody>
            <a:bodyPr lIns="9000" rIns="9000" tIns="9000" bIns="900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1" lang="fr-FR" sz="1400" spc="-1" strike="noStrike">
                  <a:solidFill>
                    <a:srgbClr val="000000"/>
                  </a:solidFill>
                  <a:latin typeface="Calibri"/>
                </a:rPr>
                <a:t>FENTES</a:t>
              </a:r>
              <a:endParaRPr b="0" lang="fr-FR" sz="1400" spc="-1" strike="noStrike">
                <a:latin typeface="Arial"/>
              </a:endParaRPr>
            </a:p>
          </p:txBody>
        </p:sp>
        <p:sp>
          <p:nvSpPr>
            <p:cNvPr id="232" name="CustomShape 7"/>
            <p:cNvSpPr/>
            <p:nvPr/>
          </p:nvSpPr>
          <p:spPr>
            <a:xfrm rot="1800000">
              <a:off x="5167080" y="4373640"/>
              <a:ext cx="330120" cy="41040"/>
            </a:xfrm>
            <a:custGeom>
              <a:avLst/>
              <a:gdLst/>
              <a:ahLst/>
              <a:rect l="l" t="t" r="r" b="b"/>
              <a:pathLst>
                <a:path w="318472" h="0">
                  <a:moveTo>
                    <a:pt x="0" y="17288"/>
                  </a:moveTo>
                  <a:lnTo>
                    <a:pt x="318472" y="17288"/>
                  </a:lnTo>
                </a:path>
              </a:pathLst>
            </a:custGeom>
            <a:noFill/>
            <a:ln>
              <a:solidFill>
                <a:srgbClr val="365b9c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233" name="CustomShape 8"/>
            <p:cNvSpPr/>
            <p:nvPr/>
          </p:nvSpPr>
          <p:spPr>
            <a:xfrm>
              <a:off x="5401800" y="4203000"/>
              <a:ext cx="1096560" cy="1096560"/>
            </a:xfrm>
            <a:prstGeom prst="ellipse">
              <a:avLst/>
            </a:prstGeom>
            <a:solidFill>
              <a:srgbClr val="ff6600"/>
            </a:solidFill>
            <a:ln>
              <a:miter/>
            </a:ln>
          </p:spPr>
          <p:style>
            <a:lnRef idx="2"/>
            <a:fillRef idx="0"/>
            <a:effectRef idx="0"/>
            <a:fontRef idx="minor"/>
          </p:style>
          <p:txBody>
            <a:bodyPr lIns="9000" rIns="9000" tIns="9000" bIns="900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1" lang="fr-FR" sz="1400" spc="-1" strike="noStrike">
                  <a:solidFill>
                    <a:srgbClr val="000000"/>
                  </a:solidFill>
                  <a:latin typeface="Calibri"/>
                </a:rPr>
                <a:t>SQUATS</a:t>
              </a:r>
              <a:endParaRPr b="0" lang="fr-FR" sz="1400" spc="-1" strike="noStrike">
                <a:latin typeface="Arial"/>
              </a:endParaRPr>
            </a:p>
          </p:txBody>
        </p:sp>
        <p:sp>
          <p:nvSpPr>
            <p:cNvPr id="234" name="CustomShape 9"/>
            <p:cNvSpPr/>
            <p:nvPr/>
          </p:nvSpPr>
          <p:spPr>
            <a:xfrm rot="9000000">
              <a:off x="3931200" y="4374000"/>
              <a:ext cx="330120" cy="41040"/>
            </a:xfrm>
            <a:custGeom>
              <a:avLst/>
              <a:gdLst/>
              <a:ahLst/>
              <a:rect l="l" t="t" r="r" b="b"/>
              <a:pathLst>
                <a:path w="318472" h="0">
                  <a:moveTo>
                    <a:pt x="0" y="17288"/>
                  </a:moveTo>
                  <a:lnTo>
                    <a:pt x="318472" y="17288"/>
                  </a:lnTo>
                </a:path>
              </a:pathLst>
            </a:custGeom>
            <a:noFill/>
            <a:ln>
              <a:solidFill>
                <a:srgbClr val="365b9c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235" name="CustomShape 10"/>
            <p:cNvSpPr/>
            <p:nvPr/>
          </p:nvSpPr>
          <p:spPr>
            <a:xfrm>
              <a:off x="2929680" y="4203000"/>
              <a:ext cx="1096560" cy="1096560"/>
            </a:xfrm>
            <a:prstGeom prst="ellipse">
              <a:avLst/>
            </a:prstGeom>
            <a:solidFill>
              <a:srgbClr val="ff0000"/>
            </a:solidFill>
            <a:ln>
              <a:miter/>
            </a:ln>
          </p:spPr>
          <p:style>
            <a:lnRef idx="2"/>
            <a:fillRef idx="0"/>
            <a:effectRef idx="0"/>
            <a:fontRef idx="minor"/>
          </p:style>
          <p:txBody>
            <a:bodyPr lIns="9000" rIns="9000" tIns="9000" bIns="900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1" lang="fr-FR" sz="1400" spc="-1" strike="noStrike">
                  <a:solidFill>
                    <a:srgbClr val="000000"/>
                  </a:solidFill>
                  <a:latin typeface="Calibri"/>
                </a:rPr>
                <a:t>SQUATS JUMPS</a:t>
              </a:r>
              <a:endParaRPr b="0" lang="fr-FR" sz="1400" spc="-1" strike="noStrike">
                <a:latin typeface="Arial"/>
              </a:endParaRPr>
            </a:p>
          </p:txBody>
        </p:sp>
      </p:grpSp>
      <p:grpSp>
        <p:nvGrpSpPr>
          <p:cNvPr id="236" name="Group 1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pic>
        <p:nvPicPr>
          <p:cNvPr id="237" name="Image 15" descr=""/>
          <p:cNvPicPr/>
          <p:nvPr/>
        </p:nvPicPr>
        <p:blipFill>
          <a:blip r:embed="rId1"/>
          <a:stretch/>
        </p:blipFill>
        <p:spPr>
          <a:xfrm>
            <a:off x="4212000" y="1124640"/>
            <a:ext cx="863640" cy="912600"/>
          </a:xfrm>
          <a:prstGeom prst="rect">
            <a:avLst/>
          </a:prstGeom>
          <a:ln>
            <a:noFill/>
          </a:ln>
        </p:spPr>
      </p:pic>
      <p:pic>
        <p:nvPicPr>
          <p:cNvPr id="238" name="Image 16" descr=""/>
          <p:cNvPicPr/>
          <p:nvPr/>
        </p:nvPicPr>
        <p:blipFill>
          <a:blip r:embed="rId2"/>
          <a:stretch/>
        </p:blipFill>
        <p:spPr>
          <a:xfrm>
            <a:off x="6732360" y="4365000"/>
            <a:ext cx="719640" cy="842040"/>
          </a:xfrm>
          <a:prstGeom prst="rect">
            <a:avLst/>
          </a:prstGeom>
          <a:ln>
            <a:noFill/>
          </a:ln>
        </p:spPr>
      </p:pic>
      <p:pic>
        <p:nvPicPr>
          <p:cNvPr id="239" name="Image 17" descr=""/>
          <p:cNvPicPr/>
          <p:nvPr/>
        </p:nvPicPr>
        <p:blipFill>
          <a:blip r:embed="rId3"/>
          <a:stretch/>
        </p:blipFill>
        <p:spPr>
          <a:xfrm>
            <a:off x="2051640" y="4365000"/>
            <a:ext cx="719640" cy="842040"/>
          </a:xfrm>
          <a:prstGeom prst="rect">
            <a:avLst/>
          </a:prstGeom>
          <a:ln>
            <a:noFill/>
          </a:ln>
        </p:spPr>
      </p:pic>
      <p:sp>
        <p:nvSpPr>
          <p:cNvPr id="240" name="CustomShape 12"/>
          <p:cNvSpPr/>
          <p:nvPr/>
        </p:nvSpPr>
        <p:spPr>
          <a:xfrm flipH="1">
            <a:off x="1835640" y="4005000"/>
            <a:ext cx="352080" cy="333000"/>
          </a:xfrm>
          <a:custGeom>
            <a:avLst/>
            <a:gdLst/>
            <a:ahLst/>
            <a:rect l="l" t="t" r="r" b="b"/>
            <a:pathLst>
              <a:path w="352425" h="333375">
                <a:moveTo>
                  <a:pt x="0" y="333375"/>
                </a:moveTo>
                <a:lnTo>
                  <a:pt x="0" y="142878"/>
                </a:lnTo>
                <a:cubicBezTo>
                  <a:pt x="0" y="63969"/>
                  <a:pt x="63969" y="0"/>
                  <a:pt x="142878" y="0"/>
                </a:cubicBezTo>
                <a:lnTo>
                  <a:pt x="167875" y="0"/>
                </a:lnTo>
                <a:cubicBezTo>
                  <a:pt x="246784" y="0"/>
                  <a:pt x="310753" y="63969"/>
                  <a:pt x="310753" y="142878"/>
                </a:cubicBezTo>
                <a:lnTo>
                  <a:pt x="310753" y="142878"/>
                </a:lnTo>
                <a:lnTo>
                  <a:pt x="352425" y="142878"/>
                </a:lnTo>
                <a:lnTo>
                  <a:pt x="269081" y="226222"/>
                </a:lnTo>
                <a:lnTo>
                  <a:pt x="185738" y="142878"/>
                </a:lnTo>
                <a:lnTo>
                  <a:pt x="227409" y="142878"/>
                </a:lnTo>
                <a:cubicBezTo>
                  <a:pt x="227409" y="109998"/>
                  <a:pt x="200755" y="83344"/>
                  <a:pt x="167875" y="83344"/>
                </a:cubicBezTo>
                <a:lnTo>
                  <a:pt x="142878" y="83344"/>
                </a:lnTo>
                <a:cubicBezTo>
                  <a:pt x="109998" y="83344"/>
                  <a:pt x="83344" y="109998"/>
                  <a:pt x="83344" y="142878"/>
                </a:cubicBezTo>
                <a:lnTo>
                  <a:pt x="83344" y="333375"/>
                </a:lnTo>
                <a:lnTo>
                  <a:pt x="0" y="333375"/>
                </a:lnTo>
                <a:close/>
              </a:path>
            </a:pathLst>
          </a:cu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TextShape 13"/>
          <p:cNvSpPr txBox="1"/>
          <p:nvPr/>
        </p:nvSpPr>
        <p:spPr>
          <a:xfrm>
            <a:off x="146160" y="6210360"/>
            <a:ext cx="456840" cy="45684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CD1CA377-FF2C-40A2-A55E-EF95EB8CFF9F}" type="slidenum">
              <a:rPr b="0" lang="fr-FR" sz="1400" spc="-1" strike="noStrike">
                <a:solidFill>
                  <a:srgbClr val="ffffff"/>
                </a:solidFill>
                <a:latin typeface="Franklin Gothic Book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pic>
        <p:nvPicPr>
          <p:cNvPr id="242" name="Picture 2" descr=""/>
          <p:cNvPicPr/>
          <p:nvPr/>
        </p:nvPicPr>
        <p:blipFill>
          <a:blip r:embed="rId4"/>
          <a:srcRect l="15383" t="7692" r="15383" b="19229"/>
          <a:stretch/>
        </p:blipFill>
        <p:spPr>
          <a:xfrm>
            <a:off x="8316360" y="6021360"/>
            <a:ext cx="545400" cy="5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683640" y="274680"/>
            <a:ext cx="8136720" cy="84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>
            <a:normAutofit fontScale="45000"/>
          </a:bodyPr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4617b"/>
                </a:solidFill>
                <a:latin typeface="Franklin Gothic Book"/>
              </a:rPr>
              <a:t>Choisis 2 exercices ABDOS parmi…</a:t>
            </a:r>
            <a:endParaRPr b="0" lang="fr-FR" sz="4000" spc="-1" strike="noStrike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395640" y="5589360"/>
            <a:ext cx="84967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4617b"/>
                </a:solidFill>
                <a:latin typeface="Perpetua"/>
              </a:rPr>
              <a:t>Il est possible de répéter 2 fois le même exercice. </a:t>
            </a:r>
            <a:endParaRPr b="0" lang="fr-FR" sz="2000" spc="-1" strike="noStrike">
              <a:latin typeface="Arial"/>
            </a:endParaRPr>
          </a:p>
        </p:txBody>
      </p:sp>
      <p:grpSp>
        <p:nvGrpSpPr>
          <p:cNvPr id="245" name="Group 3"/>
          <p:cNvGrpSpPr/>
          <p:nvPr/>
        </p:nvGrpSpPr>
        <p:grpSpPr>
          <a:xfrm>
            <a:off x="2744280" y="1991160"/>
            <a:ext cx="3727080" cy="3381120"/>
            <a:chOff x="2744280" y="1991160"/>
            <a:chExt cx="3727080" cy="3381120"/>
          </a:xfrm>
        </p:grpSpPr>
        <p:sp>
          <p:nvSpPr>
            <p:cNvPr id="246" name="CustomShape 4"/>
            <p:cNvSpPr/>
            <p:nvPr/>
          </p:nvSpPr>
          <p:spPr>
            <a:xfrm>
              <a:off x="4035240" y="3481920"/>
              <a:ext cx="1144800" cy="1144800"/>
            </a:xfrm>
            <a:prstGeom prst="ellipse">
              <a:avLst/>
            </a:prstGeom>
            <a:solidFill>
              <a:srgbClr val="d9d9d9"/>
            </a:solidFill>
            <a:ln>
              <a:miter/>
            </a:ln>
          </p:spPr>
          <p:style>
            <a:lnRef idx="2"/>
            <a:fillRef idx="0"/>
            <a:effectRef idx="0"/>
            <a:fontRef idx="minor"/>
          </p:style>
          <p:txBody>
            <a:bodyPr lIns="11520" rIns="11520" tIns="11520" bIns="11520" anchor="ctr">
              <a:noAutofit/>
            </a:bodyPr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b="1" lang="fr-FR" sz="1800" spc="-1" strike="noStrike">
                  <a:solidFill>
                    <a:srgbClr val="000000"/>
                  </a:solidFill>
                  <a:latin typeface="Calibri"/>
                </a:rPr>
                <a:t>ABDOS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247" name="CustomShape 5"/>
            <p:cNvSpPr/>
            <p:nvPr/>
          </p:nvSpPr>
          <p:spPr>
            <a:xfrm rot="16200000">
              <a:off x="4435200" y="3286800"/>
              <a:ext cx="345240" cy="45000"/>
            </a:xfrm>
            <a:custGeom>
              <a:avLst/>
              <a:gdLst/>
              <a:ahLst/>
              <a:rect l="l" t="t" r="r" b="b"/>
              <a:pathLst>
                <a:path w="318472" h="0">
                  <a:moveTo>
                    <a:pt x="0" y="17288"/>
                  </a:moveTo>
                  <a:lnTo>
                    <a:pt x="318472" y="17288"/>
                  </a:lnTo>
                </a:path>
              </a:pathLst>
            </a:custGeom>
            <a:noFill/>
            <a:ln>
              <a:solidFill>
                <a:srgbClr val="365b9c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248" name="CustomShape 6"/>
            <p:cNvSpPr/>
            <p:nvPr/>
          </p:nvSpPr>
          <p:spPr>
            <a:xfrm>
              <a:off x="4035240" y="1991160"/>
              <a:ext cx="1144800" cy="1144800"/>
            </a:xfrm>
            <a:prstGeom prst="ellipse">
              <a:avLst/>
            </a:prstGeom>
            <a:solidFill>
              <a:srgbClr val="00b050"/>
            </a:solidFill>
            <a:ln>
              <a:miter/>
            </a:ln>
          </p:spPr>
          <p:style>
            <a:lnRef idx="2"/>
            <a:fillRef idx="0"/>
            <a:effectRef idx="0"/>
            <a:fontRef idx="minor"/>
          </p:style>
          <p:txBody>
            <a:bodyPr lIns="10800" rIns="10800" tIns="10800" bIns="10800" anchor="ctr">
              <a:noAutofit/>
            </a:bodyPr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1" lang="fr-FR" sz="1700" spc="-1" strike="noStrike">
                  <a:solidFill>
                    <a:srgbClr val="000000"/>
                  </a:solidFill>
                  <a:latin typeface="Calibri"/>
                </a:rPr>
                <a:t>FOOT TO FOOT</a:t>
              </a:r>
              <a:endParaRPr b="0" lang="fr-FR" sz="1700" spc="-1" strike="noStrike">
                <a:latin typeface="Arial"/>
              </a:endParaRPr>
            </a:p>
          </p:txBody>
        </p:sp>
        <p:sp>
          <p:nvSpPr>
            <p:cNvPr id="249" name="CustomShape 7"/>
            <p:cNvSpPr/>
            <p:nvPr/>
          </p:nvSpPr>
          <p:spPr>
            <a:xfrm rot="1800000">
              <a:off x="5080680" y="4404240"/>
              <a:ext cx="345240" cy="45000"/>
            </a:xfrm>
            <a:custGeom>
              <a:avLst/>
              <a:gdLst/>
              <a:ahLst/>
              <a:rect l="l" t="t" r="r" b="b"/>
              <a:pathLst>
                <a:path w="318472" h="0">
                  <a:moveTo>
                    <a:pt x="0" y="17288"/>
                  </a:moveTo>
                  <a:lnTo>
                    <a:pt x="318472" y="17288"/>
                  </a:lnTo>
                </a:path>
              </a:pathLst>
            </a:custGeom>
            <a:noFill/>
            <a:ln>
              <a:solidFill>
                <a:srgbClr val="365b9c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250" name="CustomShape 8"/>
            <p:cNvSpPr/>
            <p:nvPr/>
          </p:nvSpPr>
          <p:spPr>
            <a:xfrm>
              <a:off x="5326560" y="4227480"/>
              <a:ext cx="1144800" cy="1144800"/>
            </a:xfrm>
            <a:prstGeom prst="ellipse">
              <a:avLst/>
            </a:prstGeom>
            <a:solidFill>
              <a:srgbClr val="ff6600"/>
            </a:solidFill>
            <a:ln>
              <a:miter/>
            </a:ln>
          </p:spPr>
          <p:style>
            <a:lnRef idx="2"/>
            <a:fillRef idx="0"/>
            <a:effectRef idx="0"/>
            <a:fontRef idx="minor"/>
          </p:style>
          <p:txBody>
            <a:bodyPr lIns="10800" rIns="10800" tIns="10800" bIns="10800" anchor="ctr">
              <a:noAutofit/>
            </a:bodyPr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1" lang="fr-FR" sz="1700" spc="-1" strike="noStrike">
                  <a:solidFill>
                    <a:srgbClr val="000000"/>
                  </a:solidFill>
                  <a:latin typeface="Calibri"/>
                </a:rPr>
                <a:t>CRUNCH</a:t>
              </a:r>
              <a:endParaRPr b="0" lang="fr-FR" sz="1700" spc="-1" strike="noStrike">
                <a:latin typeface="Arial"/>
              </a:endParaRPr>
            </a:p>
          </p:txBody>
        </p:sp>
        <p:sp>
          <p:nvSpPr>
            <p:cNvPr id="251" name="CustomShape 9"/>
            <p:cNvSpPr/>
            <p:nvPr/>
          </p:nvSpPr>
          <p:spPr>
            <a:xfrm rot="9000000">
              <a:off x="3789720" y="4404960"/>
              <a:ext cx="345240" cy="45000"/>
            </a:xfrm>
            <a:custGeom>
              <a:avLst/>
              <a:gdLst/>
              <a:ahLst/>
              <a:rect l="l" t="t" r="r" b="b"/>
              <a:pathLst>
                <a:path w="318472" h="0">
                  <a:moveTo>
                    <a:pt x="0" y="17288"/>
                  </a:moveTo>
                  <a:lnTo>
                    <a:pt x="318472" y="17288"/>
                  </a:lnTo>
                </a:path>
              </a:pathLst>
            </a:custGeom>
            <a:noFill/>
            <a:ln>
              <a:solidFill>
                <a:srgbClr val="365b9c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252" name="CustomShape 10"/>
            <p:cNvSpPr/>
            <p:nvPr/>
          </p:nvSpPr>
          <p:spPr>
            <a:xfrm>
              <a:off x="2744280" y="4227480"/>
              <a:ext cx="1144800" cy="1144800"/>
            </a:xfrm>
            <a:prstGeom prst="ellipse">
              <a:avLst/>
            </a:prstGeom>
            <a:solidFill>
              <a:srgbClr val="c00000"/>
            </a:solidFill>
            <a:ln>
              <a:miter/>
            </a:ln>
          </p:spPr>
          <p:style>
            <a:lnRef idx="2"/>
            <a:fillRef idx="0"/>
            <a:effectRef idx="0"/>
            <a:fontRef idx="minor"/>
          </p:style>
          <p:txBody>
            <a:bodyPr lIns="10800" rIns="10800" tIns="10800" bIns="10800" anchor="ctr">
              <a:noAutofit/>
            </a:bodyPr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1" lang="fr-FR" sz="1700" spc="-1" strike="noStrike">
                  <a:solidFill>
                    <a:srgbClr val="000000"/>
                  </a:solidFill>
                  <a:latin typeface="Calibri"/>
                </a:rPr>
                <a:t>AVIRON</a:t>
              </a:r>
              <a:endParaRPr b="0" lang="fr-FR" sz="1700" spc="-1" strike="noStrike">
                <a:latin typeface="Arial"/>
              </a:endParaRPr>
            </a:p>
          </p:txBody>
        </p:sp>
      </p:grpSp>
      <p:grpSp>
        <p:nvGrpSpPr>
          <p:cNvPr id="253" name="Group 1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pic>
        <p:nvPicPr>
          <p:cNvPr id="254" name="Image 15" descr=""/>
          <p:cNvPicPr/>
          <p:nvPr/>
        </p:nvPicPr>
        <p:blipFill>
          <a:blip r:embed="rId1"/>
          <a:stretch/>
        </p:blipFill>
        <p:spPr>
          <a:xfrm>
            <a:off x="3924000" y="1268640"/>
            <a:ext cx="1439640" cy="607680"/>
          </a:xfrm>
          <a:prstGeom prst="rect">
            <a:avLst/>
          </a:prstGeom>
          <a:ln>
            <a:noFill/>
          </a:ln>
        </p:spPr>
      </p:pic>
      <p:pic>
        <p:nvPicPr>
          <p:cNvPr id="255" name="Image 16" descr=""/>
          <p:cNvPicPr/>
          <p:nvPr/>
        </p:nvPicPr>
        <p:blipFill>
          <a:blip r:embed="rId2"/>
          <a:stretch/>
        </p:blipFill>
        <p:spPr>
          <a:xfrm>
            <a:off x="6732360" y="4509000"/>
            <a:ext cx="1511640" cy="775440"/>
          </a:xfrm>
          <a:prstGeom prst="rect">
            <a:avLst/>
          </a:prstGeom>
          <a:ln>
            <a:noFill/>
          </a:ln>
        </p:spPr>
      </p:pic>
      <p:pic>
        <p:nvPicPr>
          <p:cNvPr id="256" name="Image 17" descr=""/>
          <p:cNvPicPr/>
          <p:nvPr/>
        </p:nvPicPr>
        <p:blipFill>
          <a:blip r:embed="rId3"/>
          <a:stretch/>
        </p:blipFill>
        <p:spPr>
          <a:xfrm>
            <a:off x="1187640" y="4581000"/>
            <a:ext cx="1324080" cy="726840"/>
          </a:xfrm>
          <a:prstGeom prst="rect">
            <a:avLst/>
          </a:prstGeom>
          <a:ln>
            <a:noFill/>
          </a:ln>
        </p:spPr>
      </p:pic>
      <p:sp>
        <p:nvSpPr>
          <p:cNvPr id="257" name="TextShape 12"/>
          <p:cNvSpPr txBox="1"/>
          <p:nvPr/>
        </p:nvSpPr>
        <p:spPr>
          <a:xfrm>
            <a:off x="146160" y="6210360"/>
            <a:ext cx="456840" cy="45684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7FA35E6A-3F3A-4071-ABDA-D2D5CD2D43D6}" type="slidenum">
              <a:rPr b="0" lang="fr-FR" sz="1400" spc="-1" strike="noStrike">
                <a:solidFill>
                  <a:srgbClr val="ffffff"/>
                </a:solidFill>
                <a:latin typeface="Franklin Gothic Book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pic>
        <p:nvPicPr>
          <p:cNvPr id="258" name="Picture 2" descr=""/>
          <p:cNvPicPr/>
          <p:nvPr/>
        </p:nvPicPr>
        <p:blipFill>
          <a:blip r:embed="rId4"/>
          <a:srcRect l="15383" t="7692" r="15383" b="19229"/>
          <a:stretch/>
        </p:blipFill>
        <p:spPr>
          <a:xfrm>
            <a:off x="8316360" y="6021360"/>
            <a:ext cx="545400" cy="5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167</TotalTime>
  <Application>Collabora_Office/6.0.10.29$Linux_X86_64 LibreOffice_project/f873d84c2612aaa96e811f290a6268c23fa1f6d2</Application>
  <Words>428</Words>
  <Paragraphs>121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2020-03-19T08:06:53Z</dcterms:created>
  <dc:creator>aurélie philippon</dc:creator>
  <dc:description/>
  <dc:language>fr-FR</dc:language>
  <cp:lastModifiedBy>Laurent Luccioni</cp:lastModifiedBy>
  <dcterms:modified xsi:type="dcterms:W3CDTF">2020-03-19T11:02:17Z</dcterms:modified>
  <cp:revision>14</cp:revision>
  <dc:subject/>
  <dc:title>Continuité pédagogique en EPS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Présentation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