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67" r:id="rId5"/>
    <p:sldId id="262" r:id="rId6"/>
    <p:sldId id="268" r:id="rId7"/>
    <p:sldId id="269" r:id="rId8"/>
    <p:sldId id="270" r:id="rId9"/>
    <p:sldId id="271" r:id="rId10"/>
    <p:sldId id="273" r:id="rId11"/>
    <p:sldId id="272" r:id="rId12"/>
    <p:sldId id="274" r:id="rId13"/>
    <p:sldId id="275" r:id="rId14"/>
    <p:sldId id="276" r:id="rId15"/>
    <p:sldId id="277" r:id="rId16"/>
    <p:sldId id="278"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EC4"/>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9" d="100"/>
          <a:sy n="89" d="100"/>
        </p:scale>
        <p:origin x="88" y="5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08AC-3362-4494-8158-246774DAE9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E2E88-B2C2-4B03-A69B-7E5D32586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1E0B5-B625-4ACA-81D6-9E709FFD7364}"/>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5" name="Footer Placeholder 4">
            <a:extLst>
              <a:ext uri="{FF2B5EF4-FFF2-40B4-BE49-F238E27FC236}">
                <a16:creationId xmlns:a16="http://schemas.microsoft.com/office/drawing/2014/main" id="{779DC1A7-6867-436C-A10B-D00FE909E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EDC1D-19D4-4354-9217-454B1DA8BE57}"/>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191287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ED49-8295-480B-B41E-C7DFA61C7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BD52-56D5-468E-A838-495508351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FBFCF-DF83-4E80-A328-49D7B6F2DE77}"/>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5" name="Footer Placeholder 4">
            <a:extLst>
              <a:ext uri="{FF2B5EF4-FFF2-40B4-BE49-F238E27FC236}">
                <a16:creationId xmlns:a16="http://schemas.microsoft.com/office/drawing/2014/main" id="{D4984BCC-A88E-4CBA-871E-2B0B40874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4EAC-3D4A-4DD4-ABB7-59AF90F38063}"/>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275518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EAA9A-E8FE-4BAB-A507-85FAFC82BC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A9C70C-1C6A-4334-A61C-E90C5C7305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17413-6B86-44A9-800F-30DDC0D66474}"/>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5" name="Footer Placeholder 4">
            <a:extLst>
              <a:ext uri="{FF2B5EF4-FFF2-40B4-BE49-F238E27FC236}">
                <a16:creationId xmlns:a16="http://schemas.microsoft.com/office/drawing/2014/main" id="{15B91675-F852-472D-9F16-B6C7B0A4F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51586-4947-4025-BB0D-5A07FFC9BA58}"/>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319574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3514247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94284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206748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Tree>
    <p:extLst>
      <p:ext uri="{BB962C8B-B14F-4D97-AF65-F5344CB8AC3E}">
        <p14:creationId xmlns:p14="http://schemas.microsoft.com/office/powerpoint/2010/main" val="97399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2206618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21193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28346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C7B7-3A2B-4B42-A7E9-BB27C31B8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79C2D-31F3-47B0-9550-50E640635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DD247-FFD1-4884-A013-DE90B459129F}"/>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5" name="Footer Placeholder 4">
            <a:extLst>
              <a:ext uri="{FF2B5EF4-FFF2-40B4-BE49-F238E27FC236}">
                <a16:creationId xmlns:a16="http://schemas.microsoft.com/office/drawing/2014/main" id="{5E0EAA84-2F47-4CF1-BB8E-CD54CAA9C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7CB80-2EFB-4492-BF5D-A570C6D3C46C}"/>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87345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424329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53765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1621838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316099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E61B-0311-4D65-A49D-62D20DCDA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6F8CE-C892-45CD-8D7E-99B760CB4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E72DC-0B10-4622-950D-591B19EDF9C4}"/>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5" name="Footer Placeholder 4">
            <a:extLst>
              <a:ext uri="{FF2B5EF4-FFF2-40B4-BE49-F238E27FC236}">
                <a16:creationId xmlns:a16="http://schemas.microsoft.com/office/drawing/2014/main" id="{3C7206B1-206F-4A20-9388-CA3E1562A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AEEDC-D1CE-482F-9E5D-3D745A67749B}"/>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191482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C645-437A-4832-A1D5-810C31AF4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D20C8-6FA4-411B-9EBF-46F8E86B3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652BA-45E6-4EFE-9E5E-30DF5485B9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EC2E9-435C-4EA2-8325-D70A4A24BB6E}"/>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6" name="Footer Placeholder 5">
            <a:extLst>
              <a:ext uri="{FF2B5EF4-FFF2-40B4-BE49-F238E27FC236}">
                <a16:creationId xmlns:a16="http://schemas.microsoft.com/office/drawing/2014/main" id="{C3AA51ED-2DB9-430B-A912-FFAAD96A0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F323C-3774-4743-B604-5A3FF4DD6FF7}"/>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420000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7E04-A2D6-4853-BB50-8A677E9F7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01E21-EEE2-46A9-8BC1-948898DED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BE94E-1CE8-4676-BF03-0AB5DA9CCB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597ED-9B0F-466B-951C-9A58B736E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6925AF-3917-4701-B0E6-BFC703B751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552849-FC3D-4464-8046-0C4C411A9F21}"/>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8" name="Footer Placeholder 7">
            <a:extLst>
              <a:ext uri="{FF2B5EF4-FFF2-40B4-BE49-F238E27FC236}">
                <a16:creationId xmlns:a16="http://schemas.microsoft.com/office/drawing/2014/main" id="{6FCAF2C0-E197-4803-BF2C-1F4D26F5FA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BD1D58-0282-4BB3-9495-F427754AF704}"/>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252428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ACED-8CEF-4DDF-9D00-ECBB743779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28EF1-79F1-4A57-8A5C-3FE76CCBC633}"/>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4" name="Footer Placeholder 3">
            <a:extLst>
              <a:ext uri="{FF2B5EF4-FFF2-40B4-BE49-F238E27FC236}">
                <a16:creationId xmlns:a16="http://schemas.microsoft.com/office/drawing/2014/main" id="{F638A0D4-05E8-463D-93F0-CE2818FC47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F4D287-2559-4D3C-B02D-BFC7BF8B0F08}"/>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261066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81C3C-3F2B-44D1-8008-67F2C8843704}"/>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3" name="Footer Placeholder 2">
            <a:extLst>
              <a:ext uri="{FF2B5EF4-FFF2-40B4-BE49-F238E27FC236}">
                <a16:creationId xmlns:a16="http://schemas.microsoft.com/office/drawing/2014/main" id="{1D059424-B4DA-4B11-85C6-4AD5006892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E6824-A9D2-4BBF-A786-C6EE8850F58F}"/>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270579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17B0-C7AB-468E-AFF2-9D71F6A99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BA212-AA14-4953-8CBD-6D2EB6CF0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F47F5B-5A4E-4CAF-A2A8-E5261F592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88907-9CC0-4FF8-9490-5BE0135AF8A0}"/>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6" name="Footer Placeholder 5">
            <a:extLst>
              <a:ext uri="{FF2B5EF4-FFF2-40B4-BE49-F238E27FC236}">
                <a16:creationId xmlns:a16="http://schemas.microsoft.com/office/drawing/2014/main" id="{65331A88-C18F-4D3E-A1E8-37601E5EF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DF466-9792-461D-BCAF-0A6D46AA4E17}"/>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264827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BDFC-9CC9-49BD-B7A2-7F9C398D3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FB9289-41A4-442B-8A64-6C8370DCD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28F0E-7476-4917-A993-830CA750D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43F86-D6FA-4F12-BA6F-D630D3293C81}"/>
              </a:ext>
            </a:extLst>
          </p:cNvPr>
          <p:cNvSpPr>
            <a:spLocks noGrp="1"/>
          </p:cNvSpPr>
          <p:nvPr>
            <p:ph type="dt" sz="half" idx="10"/>
          </p:nvPr>
        </p:nvSpPr>
        <p:spPr/>
        <p:txBody>
          <a:bodyPr/>
          <a:lstStyle/>
          <a:p>
            <a:fld id="{19898EF2-E8CE-47F0-9448-568EF22E85D3}" type="datetimeFigureOut">
              <a:rPr lang="en-US" smtClean="0"/>
              <a:t>6/26/2022</a:t>
            </a:fld>
            <a:endParaRPr lang="en-US"/>
          </a:p>
        </p:txBody>
      </p:sp>
      <p:sp>
        <p:nvSpPr>
          <p:cNvPr id="6" name="Footer Placeholder 5">
            <a:extLst>
              <a:ext uri="{FF2B5EF4-FFF2-40B4-BE49-F238E27FC236}">
                <a16:creationId xmlns:a16="http://schemas.microsoft.com/office/drawing/2014/main" id="{858EB954-9820-4D6F-860A-6413C567E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44B9CC-06F5-479F-8FB4-5DCC155036EA}"/>
              </a:ext>
            </a:extLst>
          </p:cNvPr>
          <p:cNvSpPr>
            <a:spLocks noGrp="1"/>
          </p:cNvSpPr>
          <p:nvPr>
            <p:ph type="sldNum" sz="quarter" idx="12"/>
          </p:nvPr>
        </p:nvSpPr>
        <p:spPr/>
        <p:txBody>
          <a:bodyPr/>
          <a:lstStyle/>
          <a:p>
            <a:fld id="{3243317C-27E4-4EE5-8BAA-1B9AEAE9C468}" type="slidenum">
              <a:rPr lang="en-US" smtClean="0"/>
              <a:t>‹#›</a:t>
            </a:fld>
            <a:endParaRPr lang="en-US"/>
          </a:p>
        </p:txBody>
      </p:sp>
    </p:spTree>
    <p:extLst>
      <p:ext uri="{BB962C8B-B14F-4D97-AF65-F5344CB8AC3E}">
        <p14:creationId xmlns:p14="http://schemas.microsoft.com/office/powerpoint/2010/main" val="132724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F3842-B46A-47BA-A679-7A295AC4E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E3AD6-EBB8-48BA-95F1-9EDE6646C0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04ABF-BD87-490A-BED5-90F8BB41D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98EF2-E8CE-47F0-9448-568EF22E85D3}" type="datetimeFigureOut">
              <a:rPr lang="en-US" smtClean="0"/>
              <a:t>6/26/2022</a:t>
            </a:fld>
            <a:endParaRPr lang="en-US"/>
          </a:p>
        </p:txBody>
      </p:sp>
      <p:sp>
        <p:nvSpPr>
          <p:cNvPr id="5" name="Footer Placeholder 4">
            <a:extLst>
              <a:ext uri="{FF2B5EF4-FFF2-40B4-BE49-F238E27FC236}">
                <a16:creationId xmlns:a16="http://schemas.microsoft.com/office/drawing/2014/main" id="{FC2C1B23-9061-4A4E-B76D-95E29482F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4DDB80-92BD-49E0-9C39-59159BD44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3317C-27E4-4EE5-8BAA-1B9AEAE9C468}" type="slidenum">
              <a:rPr lang="en-US" smtClean="0"/>
              <a:t>‹#›</a:t>
            </a:fld>
            <a:endParaRPr lang="en-US"/>
          </a:p>
        </p:txBody>
      </p:sp>
    </p:spTree>
    <p:extLst>
      <p:ext uri="{BB962C8B-B14F-4D97-AF65-F5344CB8AC3E}">
        <p14:creationId xmlns:p14="http://schemas.microsoft.com/office/powerpoint/2010/main" val="245023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extLst>
      <p:ext uri="{BB962C8B-B14F-4D97-AF65-F5344CB8AC3E}">
        <p14:creationId xmlns:p14="http://schemas.microsoft.com/office/powerpoint/2010/main" val="677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C19E12-82A4-9D3A-E291-AFC3A74294AD}"/>
              </a:ext>
            </a:extLst>
          </p:cNvPr>
          <p:cNvPicPr>
            <a:picLocks noChangeAspect="1"/>
          </p:cNvPicPr>
          <p:nvPr/>
        </p:nvPicPr>
        <p:blipFill>
          <a:blip r:embed="rId2"/>
          <a:stretch>
            <a:fillRect/>
          </a:stretch>
        </p:blipFill>
        <p:spPr>
          <a:xfrm>
            <a:off x="7979093" y="3114471"/>
            <a:ext cx="2034540" cy="2590800"/>
          </a:xfrm>
          <a:prstGeom prst="rect">
            <a:avLst/>
          </a:prstGeom>
        </p:spPr>
      </p:pic>
      <p:sp>
        <p:nvSpPr>
          <p:cNvPr id="76" name="CustomShape 1"/>
          <p:cNvSpPr/>
          <p:nvPr/>
        </p:nvSpPr>
        <p:spPr>
          <a:xfrm>
            <a:off x="258480" y="192960"/>
            <a:ext cx="1176048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1" normalizeH="0" baseline="0" noProof="0" dirty="0">
                <a:ln>
                  <a:noFill/>
                </a:ln>
                <a:solidFill>
                  <a:srgbClr val="2F89B7"/>
                </a:solidFill>
                <a:effectLst/>
                <a:uLnTx/>
                <a:uFillTx/>
                <a:latin typeface="Arabic Typesetting"/>
                <a:ea typeface="DejaVu Sans"/>
              </a:rPr>
              <a:t>Quoi de neuf à l'Ecole du Parc ? </a:t>
            </a:r>
            <a:endParaRPr kumimoji="0" lang="fr-FR" sz="6000" b="0" i="0" u="none" strike="noStrike" kern="1200" cap="none" spc="-1" normalizeH="0" baseline="0" noProof="0" dirty="0">
              <a:ln>
                <a:noFill/>
              </a:ln>
              <a:solidFill>
                <a:prstClr val="black"/>
              </a:solidFill>
              <a:effectLst/>
              <a:uLnTx/>
              <a:uFillTx/>
              <a:latin typeface="Arial"/>
            </a:endParaRPr>
          </a:p>
        </p:txBody>
      </p:sp>
      <p:sp>
        <p:nvSpPr>
          <p:cNvPr id="77" name="CustomShape 2"/>
          <p:cNvSpPr/>
          <p:nvPr/>
        </p:nvSpPr>
        <p:spPr>
          <a:xfrm>
            <a:off x="215280" y="1161360"/>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1" normalizeH="0" baseline="0" noProof="0" dirty="0">
                <a:ln>
                  <a:noFill/>
                </a:ln>
                <a:solidFill>
                  <a:srgbClr val="FFFFFF"/>
                </a:solidFill>
                <a:effectLst/>
                <a:uLnTx/>
                <a:uFillTx/>
                <a:latin typeface="Calibri" panose="020F0502020204030204" pitchFamily="34" charset="0"/>
                <a:ea typeface="DejaVu Sans"/>
                <a:cs typeface="Calibri" panose="020F0502020204030204" pitchFamily="34" charset="0"/>
              </a:rPr>
              <a:t>Juin 2022</a:t>
            </a:r>
            <a:endParaRPr kumimoji="0" lang="fr-FR" b="0" i="0" u="none" strike="noStrike" kern="1200" cap="none" spc="-1"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9" name="CustomShape 3"/>
          <p:cNvSpPr/>
          <p:nvPr/>
        </p:nvSpPr>
        <p:spPr>
          <a:xfrm>
            <a:off x="1394865" y="6022440"/>
            <a:ext cx="9175680" cy="45576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algn="ctr">
              <a:defRPr/>
            </a:pPr>
            <a:r>
              <a:rPr lang="fr-FR" spc="-1" dirty="0">
                <a:solidFill>
                  <a:srgbClr val="FFFFFF"/>
                </a:solidFill>
                <a:latin typeface="Calibri" panose="020F0502020204030204" pitchFamily="34" charset="0"/>
                <a:cs typeface="Calibri" panose="020F0502020204030204" pitchFamily="34" charset="0"/>
              </a:rPr>
              <a:t>Les dernières nouvelles avant les vacances …</a:t>
            </a:r>
          </a:p>
          <a:p>
            <a:pPr algn="ctr">
              <a:defRPr/>
            </a:pPr>
            <a:endParaRPr lang="fr-FR" spc="-1" dirty="0">
              <a:solidFill>
                <a:srgbClr val="FFFFFF"/>
              </a:solidFill>
              <a:latin typeface="Calibri" panose="020F0502020204030204" pitchFamily="34" charset="0"/>
              <a:cs typeface="Calibri" panose="020F0502020204030204" pitchFamily="34" charset="0"/>
            </a:endParaRPr>
          </a:p>
        </p:txBody>
      </p:sp>
      <p:sp>
        <p:nvSpPr>
          <p:cNvPr id="5" name="Thought Bubble: Cloud 4">
            <a:extLst>
              <a:ext uri="{FF2B5EF4-FFF2-40B4-BE49-F238E27FC236}">
                <a16:creationId xmlns:a16="http://schemas.microsoft.com/office/drawing/2014/main" id="{8BDF4CA7-50C4-96EF-7010-637C11944C15}"/>
              </a:ext>
            </a:extLst>
          </p:cNvPr>
          <p:cNvSpPr/>
          <p:nvPr/>
        </p:nvSpPr>
        <p:spPr>
          <a:xfrm>
            <a:off x="9579771" y="1640809"/>
            <a:ext cx="2557462" cy="1767741"/>
          </a:xfrm>
          <a:prstGeom prst="cloudCallout">
            <a:avLst>
              <a:gd name="adj1" fmla="val -40087"/>
              <a:gd name="adj2" fmla="val 79069"/>
            </a:avLst>
          </a:prstGeom>
          <a:solidFill>
            <a:schemeClr val="accent5">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accent1">
                    <a:lumMod val="75000"/>
                  </a:schemeClr>
                </a:solidFill>
              </a:rPr>
              <a:t>Moi, je préfèrais “Youpi, l’école est finie”….</a:t>
            </a:r>
          </a:p>
        </p:txBody>
      </p:sp>
      <p:pic>
        <p:nvPicPr>
          <p:cNvPr id="10" name="Picture 9">
            <a:extLst>
              <a:ext uri="{FF2B5EF4-FFF2-40B4-BE49-F238E27FC236}">
                <a16:creationId xmlns:a16="http://schemas.microsoft.com/office/drawing/2014/main" id="{D3443404-75E9-4A6C-6C6E-E17A85873B76}"/>
              </a:ext>
            </a:extLst>
          </p:cNvPr>
          <p:cNvPicPr>
            <a:picLocks noChangeAspect="1"/>
          </p:cNvPicPr>
          <p:nvPr/>
        </p:nvPicPr>
        <p:blipFill>
          <a:blip r:embed="rId3"/>
          <a:stretch>
            <a:fillRect/>
          </a:stretch>
        </p:blipFill>
        <p:spPr>
          <a:xfrm>
            <a:off x="2494121" y="1986711"/>
            <a:ext cx="4960620" cy="3718560"/>
          </a:xfrm>
          <a:prstGeom prst="rect">
            <a:avLst/>
          </a:prstGeom>
        </p:spPr>
      </p:pic>
    </p:spTree>
  </p:cSld>
  <p:clrMapOvr>
    <a:masterClrMapping/>
  </p:clrMapOvr>
  <p:transition spd="med">
    <p:pull/>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379529" y="1154369"/>
            <a:ext cx="518545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Le tigre vit en Asie. On le trouve dans la jungle en plaine et en montagne.</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C’est le plus grand félin de la planète. Il mesure en moyenne 3 mètres de long. Son pelage roux rayé de bandes noires est un excellent camouflage !</a:t>
            </a:r>
          </a:p>
          <a:p>
            <a:pPr eaLnBrk="0" fontAlgn="base" hangingPunct="0">
              <a:spcBef>
                <a:spcPct val="0"/>
              </a:spcBef>
              <a:spcAft>
                <a:spcPct val="0"/>
              </a:spcAft>
            </a:pPr>
            <a:r>
              <a:rPr lang="fr-FR" altLang="zh-CN" sz="1400" dirty="0">
                <a:ea typeface="NSimSun" panose="02010609030101010101" pitchFamily="49" charset="-122"/>
              </a:rPr>
              <a:t>Il peut ainsi attaquer ses proies par surprise.</a:t>
            </a:r>
          </a:p>
          <a:p>
            <a:pPr eaLnBrk="0" fontAlgn="base" hangingPunct="0">
              <a:spcBef>
                <a:spcPct val="0"/>
              </a:spcBef>
              <a:spcAft>
                <a:spcPct val="0"/>
              </a:spcAft>
            </a:pPr>
            <a:r>
              <a:rPr lang="fr-FR" altLang="zh-CN" sz="1400" dirty="0">
                <a:ea typeface="NSimSun" panose="02010609030101010101" pitchFamily="49" charset="-122"/>
              </a:rPr>
              <a:t>Le tigre a une très bonne vue. Il chasse seul et à la tombée de la nuit.</a:t>
            </a:r>
          </a:p>
          <a:p>
            <a:pPr eaLnBrk="0" fontAlgn="base" hangingPunct="0">
              <a:spcBef>
                <a:spcPct val="0"/>
              </a:spcBef>
              <a:spcAft>
                <a:spcPct val="0"/>
              </a:spcAft>
            </a:pPr>
            <a:r>
              <a:rPr lang="fr-FR" altLang="zh-CN" sz="1400" dirty="0">
                <a:ea typeface="NSimSun" panose="02010609030101010101" pitchFamily="49" charset="-122"/>
              </a:rPr>
              <a:t>Il tue sa proie d’un coup de patte puissant et lui transperce la gorge avec ses crocs.</a:t>
            </a:r>
          </a:p>
          <a:p>
            <a:pPr eaLnBrk="0" fontAlgn="base" hangingPunct="0">
              <a:spcBef>
                <a:spcPct val="0"/>
              </a:spcBef>
              <a:spcAft>
                <a:spcPct val="0"/>
              </a:spcAft>
            </a:pPr>
            <a:r>
              <a:rPr lang="fr-FR" altLang="zh-CN" sz="1400" dirty="0">
                <a:ea typeface="NSimSun" panose="02010609030101010101" pitchFamily="49" charset="-122"/>
              </a:rPr>
              <a:t>C’est aussi un très bon nageur !</a:t>
            </a:r>
          </a:p>
          <a:p>
            <a:pPr eaLnBrk="0" fontAlgn="base" hangingPunct="0">
              <a:spcBef>
                <a:spcPct val="0"/>
              </a:spcBef>
              <a:spcAft>
                <a:spcPct val="0"/>
              </a:spcAft>
            </a:pPr>
            <a:r>
              <a:rPr lang="fr-FR" altLang="zh-CN" sz="1400" dirty="0">
                <a:ea typeface="NSimSun" panose="02010609030101010101" pitchFamily="49" charset="-122"/>
              </a:rPr>
              <a:t>Le tigre est carnivore, il chasse de grosses proies .</a:t>
            </a:r>
          </a:p>
          <a:p>
            <a:pPr eaLnBrk="0" fontAlgn="base" hangingPunct="0">
              <a:spcBef>
                <a:spcPct val="0"/>
              </a:spcBef>
              <a:spcAft>
                <a:spcPct val="0"/>
              </a:spcAft>
            </a:pPr>
            <a:r>
              <a:rPr lang="fr-FR" altLang="zh-CN" sz="1400" dirty="0">
                <a:ea typeface="NSimSun" panose="02010609030101010101" pitchFamily="49" charset="-122"/>
              </a:rPr>
              <a:t>La tigresse met bas de un à six petits. Elles les allaite pendant huit semaines environ et elle les élève pendant deux ans.</a:t>
            </a:r>
          </a:p>
          <a:p>
            <a:pPr eaLnBrk="0" fontAlgn="base" hangingPunct="0">
              <a:spcBef>
                <a:spcPct val="0"/>
              </a:spcBef>
              <a:spcAft>
                <a:spcPct val="0"/>
              </a:spcAft>
            </a:pPr>
            <a:r>
              <a:rPr lang="fr-FR" altLang="zh-CN" sz="1400" dirty="0">
                <a:ea typeface="NSimSun" panose="02010609030101010101" pitchFamily="49" charset="-122"/>
              </a:rPr>
              <a:t>Le mâle ne participe pas à l’éducation des jeunes.</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b="1" dirty="0">
                <a:ea typeface="NSimSun" panose="02010609030101010101" pitchFamily="49" charset="-122"/>
              </a:rPr>
              <a:t>Violette Giulia CM1B</a:t>
            </a:r>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a:ln>
                  <a:noFill/>
                </a:ln>
                <a:solidFill>
                  <a:schemeClr val="bg1"/>
                </a:solidFill>
                <a:effectLst/>
                <a:latin typeface="Script MT Bold" panose="03040602040607080904" pitchFamily="66" charset="0"/>
                <a:ea typeface="NSimSun" panose="02010609030101010101" pitchFamily="49" charset="-122"/>
                <a:cs typeface="Lucida Sans" panose="020B0602030504020204" pitchFamily="34" charset="0"/>
              </a:rPr>
              <a:t>  </a:t>
            </a: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Le tigre</a:t>
            </a:r>
            <a:endParaRPr kumimoji="0" lang="en-US" altLang="zh-CN" sz="800" b="0" i="0" u="none" strike="noStrike" cap="none" normalizeH="0" baseline="0" dirty="0">
              <a:ln>
                <a:noFill/>
              </a:ln>
              <a:solidFill>
                <a:schemeClr val="bg1"/>
              </a:solidFill>
              <a:effectLst/>
            </a:endParaRPr>
          </a:p>
        </p:txBody>
      </p:sp>
      <p:pic>
        <p:nvPicPr>
          <p:cNvPr id="5" name="Picture 4">
            <a:extLst>
              <a:ext uri="{FF2B5EF4-FFF2-40B4-BE49-F238E27FC236}">
                <a16:creationId xmlns:a16="http://schemas.microsoft.com/office/drawing/2014/main" id="{9FBA65B5-D429-1101-E9D3-EDEADFCCC087}"/>
              </a:ext>
            </a:extLst>
          </p:cNvPr>
          <p:cNvPicPr>
            <a:picLocks noChangeAspect="1"/>
          </p:cNvPicPr>
          <p:nvPr/>
        </p:nvPicPr>
        <p:blipFill>
          <a:blip r:embed="rId2"/>
          <a:stretch>
            <a:fillRect/>
          </a:stretch>
        </p:blipFill>
        <p:spPr>
          <a:xfrm>
            <a:off x="957262" y="5022463"/>
            <a:ext cx="1562100" cy="1714500"/>
          </a:xfrm>
          <a:prstGeom prst="rect">
            <a:avLst/>
          </a:prstGeom>
        </p:spPr>
      </p:pic>
      <p:pic>
        <p:nvPicPr>
          <p:cNvPr id="6" name="Picture 5">
            <a:extLst>
              <a:ext uri="{FF2B5EF4-FFF2-40B4-BE49-F238E27FC236}">
                <a16:creationId xmlns:a16="http://schemas.microsoft.com/office/drawing/2014/main" id="{D21E256E-EAD4-3194-DB3B-410B96308AB2}"/>
              </a:ext>
            </a:extLst>
          </p:cNvPr>
          <p:cNvPicPr>
            <a:picLocks noChangeAspect="1"/>
          </p:cNvPicPr>
          <p:nvPr/>
        </p:nvPicPr>
        <p:blipFill>
          <a:blip r:embed="rId3"/>
          <a:stretch>
            <a:fillRect/>
          </a:stretch>
        </p:blipFill>
        <p:spPr>
          <a:xfrm>
            <a:off x="3601860" y="781763"/>
            <a:ext cx="8374380" cy="6065520"/>
          </a:xfrm>
          <a:prstGeom prst="rect">
            <a:avLst/>
          </a:prstGeom>
        </p:spPr>
      </p:pic>
    </p:spTree>
    <p:extLst>
      <p:ext uri="{BB962C8B-B14F-4D97-AF65-F5344CB8AC3E}">
        <p14:creationId xmlns:p14="http://schemas.microsoft.com/office/powerpoint/2010/main" val="133992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236E3E7-CEFB-9462-B9AE-6F90CCEF410D}"/>
              </a:ext>
            </a:extLst>
          </p:cNvPr>
          <p:cNvSpPr/>
          <p:nvPr/>
        </p:nvSpPr>
        <p:spPr>
          <a:xfrm>
            <a:off x="0" y="-6801"/>
            <a:ext cx="12194381" cy="1693437"/>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6362134" y="1686636"/>
            <a:ext cx="546791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b="1" u="sng" dirty="0">
                <a:ea typeface="NSimSun" panose="02010609030101010101" pitchFamily="49" charset="-122"/>
              </a:rPr>
              <a:t>Expérience du piège en U :</a:t>
            </a:r>
          </a:p>
          <a:p>
            <a:pPr eaLnBrk="0" fontAlgn="base" hangingPunct="0">
              <a:spcBef>
                <a:spcPct val="0"/>
              </a:spcBef>
              <a:spcAft>
                <a:spcPct val="0"/>
              </a:spcAft>
            </a:pPr>
            <a:r>
              <a:rPr lang="fr-FR" altLang="zh-CN" sz="1400" dirty="0">
                <a:ea typeface="NSimSun" panose="02010609030101010101" pitchFamily="49" charset="-122"/>
              </a:rPr>
              <a:t>Nous avons fait un piège en forme de U en Lego pour le blob pour voir s’il était capable de contourner un obstacle ou aller dans le mur. La première fois le blob a triché et il a franchi le mur pour atteindre son avoine ( sa nourriture).</a:t>
            </a:r>
          </a:p>
          <a:p>
            <a:pPr eaLnBrk="0" fontAlgn="base" hangingPunct="0">
              <a:spcBef>
                <a:spcPct val="0"/>
              </a:spcBef>
              <a:spcAft>
                <a:spcPct val="0"/>
              </a:spcAft>
            </a:pPr>
            <a:r>
              <a:rPr lang="fr-FR" altLang="zh-CN" sz="1400" dirty="0">
                <a:ea typeface="NSimSun" panose="02010609030101010101" pitchFamily="49" charset="-122"/>
              </a:rPr>
              <a:t>Nous avons refait l’expérience en mettant du feutre sur les </a:t>
            </a:r>
            <a:r>
              <a:rPr lang="fr-FR" altLang="zh-CN" sz="1400" dirty="0" err="1">
                <a:ea typeface="NSimSun" panose="02010609030101010101" pitchFamily="49" charset="-122"/>
              </a:rPr>
              <a:t>légos</a:t>
            </a:r>
            <a:r>
              <a:rPr lang="fr-FR" altLang="zh-CN" sz="1400" dirty="0">
                <a:ea typeface="NSimSun" panose="02010609030101010101" pitchFamily="49" charset="-122"/>
              </a:rPr>
              <a:t> car c’est un répulsif pour lui et là le blob a été bloqué, il est reparti en arrière pour expérimenter d’autres chemins et il a fini par trouver le chemin menant à l’avoine.</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b="1" dirty="0">
                <a:ea typeface="NSimSun" panose="02010609030101010101" pitchFamily="49" charset="-122"/>
              </a:rPr>
              <a:t>Alix et Céleste CE1A</a:t>
            </a:r>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a:ln>
                  <a:noFill/>
                </a:ln>
                <a:solidFill>
                  <a:schemeClr val="bg1"/>
                </a:solidFill>
                <a:effectLst/>
                <a:latin typeface="Script MT Bold" panose="03040602040607080904" pitchFamily="66" charset="0"/>
                <a:ea typeface="NSimSun" panose="02010609030101010101" pitchFamily="49" charset="-122"/>
                <a:cs typeface="Lucida Sans" panose="020B0602030504020204" pitchFamily="34" charset="0"/>
              </a:rPr>
              <a:t>  </a:t>
            </a: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Les expériences avec le blob </a:t>
            </a:r>
            <a:endParaRPr kumimoji="0" lang="en-US" altLang="zh-CN" sz="800" b="0" i="0" u="none" strike="noStrike" cap="none" normalizeH="0" baseline="0" dirty="0">
              <a:ln>
                <a:noFill/>
              </a:ln>
              <a:solidFill>
                <a:schemeClr val="bg1"/>
              </a:solidFill>
              <a:effectLst/>
            </a:endParaRPr>
          </a:p>
        </p:txBody>
      </p:sp>
      <p:sp>
        <p:nvSpPr>
          <p:cNvPr id="10" name="Rectangle 10">
            <a:extLst>
              <a:ext uri="{FF2B5EF4-FFF2-40B4-BE49-F238E27FC236}">
                <a16:creationId xmlns:a16="http://schemas.microsoft.com/office/drawing/2014/main" id="{FD75F8FE-099B-D759-9400-95791D3CA5F4}"/>
              </a:ext>
            </a:extLst>
          </p:cNvPr>
          <p:cNvSpPr>
            <a:spLocks noChangeArrowheads="1"/>
          </p:cNvSpPr>
          <p:nvPr/>
        </p:nvSpPr>
        <p:spPr bwMode="auto">
          <a:xfrm>
            <a:off x="528355" y="1977121"/>
            <a:ext cx="452942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b="1" u="sng" dirty="0">
                <a:ea typeface="NSimSun" panose="02010609030101010101" pitchFamily="49" charset="-122"/>
              </a:rPr>
              <a:t>Expérience de la piscine </a:t>
            </a:r>
            <a:r>
              <a:rPr lang="fr-FR" altLang="zh-CN" sz="1400" dirty="0">
                <a:ea typeface="NSimSun" panose="02010609030101010101" pitchFamily="49" charset="-122"/>
              </a:rPr>
              <a:t>: le blob nage t-il ? Flotte t-il ? Coule t-il ?</a:t>
            </a:r>
          </a:p>
          <a:p>
            <a:pPr eaLnBrk="0" fontAlgn="base" hangingPunct="0">
              <a:spcBef>
                <a:spcPct val="0"/>
              </a:spcBef>
              <a:spcAft>
                <a:spcPct val="0"/>
              </a:spcAft>
            </a:pPr>
            <a:r>
              <a:rPr lang="fr-FR" altLang="zh-CN" sz="1400" dirty="0">
                <a:ea typeface="NSimSun" panose="02010609030101010101" pitchFamily="49" charset="-122"/>
              </a:rPr>
              <a:t>On a fabriqué une petite île sans avoine et une petite île avec avoine avec de l’eau autour.</a:t>
            </a:r>
          </a:p>
          <a:p>
            <a:pPr eaLnBrk="0" fontAlgn="base" hangingPunct="0">
              <a:spcBef>
                <a:spcPct val="0"/>
              </a:spcBef>
              <a:spcAft>
                <a:spcPct val="0"/>
              </a:spcAft>
            </a:pPr>
            <a:r>
              <a:rPr lang="fr-FR" altLang="zh-CN" sz="1400" dirty="0">
                <a:ea typeface="NSimSun" panose="02010609030101010101" pitchFamily="49" charset="-122"/>
              </a:rPr>
              <a:t>Le blob a flotté, il a tenté sa chance dans toutes les directions et a fini par trouver où se trouve l’avoine et la rejoindre.</a:t>
            </a:r>
          </a:p>
        </p:txBody>
      </p:sp>
      <p:sp>
        <p:nvSpPr>
          <p:cNvPr id="15" name="Rectangle 10">
            <a:extLst>
              <a:ext uri="{FF2B5EF4-FFF2-40B4-BE49-F238E27FC236}">
                <a16:creationId xmlns:a16="http://schemas.microsoft.com/office/drawing/2014/main" id="{23F1602B-F29D-AF65-2255-41CEF1268531}"/>
              </a:ext>
            </a:extLst>
          </p:cNvPr>
          <p:cNvSpPr>
            <a:spLocks noChangeArrowheads="1"/>
          </p:cNvSpPr>
          <p:nvPr/>
        </p:nvSpPr>
        <p:spPr bwMode="auto">
          <a:xfrm>
            <a:off x="528355" y="950119"/>
            <a:ext cx="109156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Nous avons travaillé sur la démarche expérimentale.</a:t>
            </a:r>
          </a:p>
          <a:p>
            <a:pPr eaLnBrk="0" fontAlgn="base" hangingPunct="0">
              <a:spcBef>
                <a:spcPct val="0"/>
              </a:spcBef>
              <a:spcAft>
                <a:spcPct val="0"/>
              </a:spcAft>
            </a:pPr>
            <a:r>
              <a:rPr lang="fr-FR" altLang="zh-CN" sz="1400" dirty="0">
                <a:ea typeface="NSimSun" panose="02010609030101010101" pitchFamily="49" charset="-122"/>
              </a:rPr>
              <a:t>Il s’agit de se poser des questions et d’inventer une expérience pour pouvoir y répondre. Par exemple, nous nous sommes demandés si le Blob était capable de se déplacer sur l’eau…</a:t>
            </a:r>
          </a:p>
          <a:p>
            <a:pPr eaLnBrk="0" fontAlgn="base" hangingPunct="0">
              <a:spcBef>
                <a:spcPct val="0"/>
              </a:spcBef>
              <a:spcAft>
                <a:spcPct val="0"/>
              </a:spcAft>
            </a:pPr>
            <a:endParaRPr lang="fr-FR" altLang="zh-CN" sz="1400" dirty="0">
              <a:ea typeface="NSimSun" panose="02010609030101010101" pitchFamily="49" charset="-122"/>
            </a:endParaRPr>
          </a:p>
        </p:txBody>
      </p:sp>
      <p:pic>
        <p:nvPicPr>
          <p:cNvPr id="3" name="Picture 2">
            <a:extLst>
              <a:ext uri="{FF2B5EF4-FFF2-40B4-BE49-F238E27FC236}">
                <a16:creationId xmlns:a16="http://schemas.microsoft.com/office/drawing/2014/main" id="{BA255CD2-096E-7F15-5B7C-D55CBCC30683}"/>
              </a:ext>
            </a:extLst>
          </p:cNvPr>
          <p:cNvPicPr>
            <a:picLocks noChangeAspect="1"/>
          </p:cNvPicPr>
          <p:nvPr/>
        </p:nvPicPr>
        <p:blipFill>
          <a:blip r:embed="rId2"/>
          <a:stretch>
            <a:fillRect/>
          </a:stretch>
        </p:blipFill>
        <p:spPr>
          <a:xfrm>
            <a:off x="656325" y="3969068"/>
            <a:ext cx="2788920" cy="2148840"/>
          </a:xfrm>
          <a:prstGeom prst="rect">
            <a:avLst/>
          </a:prstGeom>
        </p:spPr>
      </p:pic>
      <p:pic>
        <p:nvPicPr>
          <p:cNvPr id="4" name="Picture 3">
            <a:extLst>
              <a:ext uri="{FF2B5EF4-FFF2-40B4-BE49-F238E27FC236}">
                <a16:creationId xmlns:a16="http://schemas.microsoft.com/office/drawing/2014/main" id="{51C99DD0-BA98-CE53-8BFB-29F8D7080BDF}"/>
              </a:ext>
            </a:extLst>
          </p:cNvPr>
          <p:cNvPicPr>
            <a:picLocks noChangeAspect="1"/>
          </p:cNvPicPr>
          <p:nvPr/>
        </p:nvPicPr>
        <p:blipFill>
          <a:blip r:embed="rId3"/>
          <a:stretch>
            <a:fillRect/>
          </a:stretch>
        </p:blipFill>
        <p:spPr>
          <a:xfrm>
            <a:off x="3684940" y="3577559"/>
            <a:ext cx="2301240" cy="2819400"/>
          </a:xfrm>
          <a:prstGeom prst="rect">
            <a:avLst/>
          </a:prstGeom>
        </p:spPr>
      </p:pic>
      <p:pic>
        <p:nvPicPr>
          <p:cNvPr id="5" name="Picture 4">
            <a:extLst>
              <a:ext uri="{FF2B5EF4-FFF2-40B4-BE49-F238E27FC236}">
                <a16:creationId xmlns:a16="http://schemas.microsoft.com/office/drawing/2014/main" id="{B24186B3-7DBE-6986-66C9-8E2C74A0D1FC}"/>
              </a:ext>
            </a:extLst>
          </p:cNvPr>
          <p:cNvPicPr>
            <a:picLocks noChangeAspect="1"/>
          </p:cNvPicPr>
          <p:nvPr/>
        </p:nvPicPr>
        <p:blipFill>
          <a:blip r:embed="rId4"/>
          <a:stretch>
            <a:fillRect/>
          </a:stretch>
        </p:blipFill>
        <p:spPr>
          <a:xfrm>
            <a:off x="6466683" y="4293839"/>
            <a:ext cx="2796540" cy="2103120"/>
          </a:xfrm>
          <a:prstGeom prst="rect">
            <a:avLst/>
          </a:prstGeom>
        </p:spPr>
      </p:pic>
      <p:pic>
        <p:nvPicPr>
          <p:cNvPr id="8" name="Picture 7">
            <a:extLst>
              <a:ext uri="{FF2B5EF4-FFF2-40B4-BE49-F238E27FC236}">
                <a16:creationId xmlns:a16="http://schemas.microsoft.com/office/drawing/2014/main" id="{F7E100DF-578B-49DA-B4BA-C76585C959C6}"/>
              </a:ext>
            </a:extLst>
          </p:cNvPr>
          <p:cNvPicPr>
            <a:picLocks noChangeAspect="1"/>
          </p:cNvPicPr>
          <p:nvPr/>
        </p:nvPicPr>
        <p:blipFill>
          <a:blip r:embed="rId5"/>
          <a:stretch>
            <a:fillRect/>
          </a:stretch>
        </p:blipFill>
        <p:spPr>
          <a:xfrm>
            <a:off x="9566195" y="3616370"/>
            <a:ext cx="2446020" cy="2956560"/>
          </a:xfrm>
          <a:prstGeom prst="rect">
            <a:avLst/>
          </a:prstGeom>
        </p:spPr>
      </p:pic>
    </p:spTree>
    <p:extLst>
      <p:ext uri="{BB962C8B-B14F-4D97-AF65-F5344CB8AC3E}">
        <p14:creationId xmlns:p14="http://schemas.microsoft.com/office/powerpoint/2010/main" val="207012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6739247" y="0"/>
            <a:ext cx="5452753" cy="6869247"/>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164306" y="937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 journée des droits de la femme </a:t>
            </a: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6824377" y="806678"/>
            <a:ext cx="525815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dirty="0">
                <a:ea typeface="NSimSun" panose="02010609030101010101" pitchFamily="49" charset="-122"/>
                <a:cs typeface="Arabic Typesetting" panose="03020402040406030203" pitchFamily="66" charset="-78"/>
              </a:rPr>
              <a:t>Nous sommes Isaure et Louise de la classe de CM1/CM2 et nous voulions vous parler de la journée des droits de la femme.</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Cette journée se déroule chaque 8 mars, elle a pour but de faire entendre les revendications en matière d'égalité des genres, et de lutte contre les violences faites aux femmes.</a:t>
            </a:r>
          </a:p>
          <a:p>
            <a:r>
              <a:rPr lang="fr-FR" sz="1400" dirty="0">
                <a:ea typeface="NSimSun" panose="02010609030101010101" pitchFamily="49" charset="-122"/>
                <a:cs typeface="Arabic Typesetting" panose="03020402040406030203" pitchFamily="66" charset="-78"/>
              </a:rPr>
              <a:t>Officialisée en 1977 par l'Organisation des Nations Unies, cette journée couvre plusieurs événements à travers le monde avec comme objectif de célébrer les avancées des droits des femmes.</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Mieux comprendre les droits des femmes permet d’expliquer qu’il est possible ensemble de changer des choses et de faire progresser leurs droits dans le monde pour qu’elles puissent choisir leur façon de vivre et de s’épanouir en toute liberté.</a:t>
            </a:r>
          </a:p>
          <a:p>
            <a:r>
              <a:rPr lang="fr-FR" sz="1400" dirty="0">
                <a:ea typeface="NSimSun" panose="02010609030101010101" pitchFamily="49" charset="-122"/>
                <a:cs typeface="Arabic Typesetting" panose="03020402040406030203" pitchFamily="66" charset="-78"/>
              </a:rPr>
              <a:t>Travailler à l’école sur l’égalité Filles-Garçons permet de nous faire comprendre que peu importe notre sexe, nous sommes tous égaux !</a:t>
            </a:r>
          </a:p>
          <a:p>
            <a:endParaRPr lang="fr-FR" sz="1400" dirty="0">
              <a:ea typeface="NSimSun" panose="02010609030101010101" pitchFamily="49" charset="-122"/>
              <a:cs typeface="Arabic Typesetting" panose="03020402040406030203" pitchFamily="66" charset="-78"/>
            </a:endParaRPr>
          </a:p>
          <a:p>
            <a:r>
              <a:rPr lang="fr-FR" sz="1400" b="1" dirty="0">
                <a:ea typeface="NSimSun" panose="02010609030101010101" pitchFamily="49" charset="-122"/>
                <a:cs typeface="Arabic Typesetting" panose="03020402040406030203" pitchFamily="66" charset="-78"/>
              </a:rPr>
              <a:t>Isaure et Louise CM1/CM2</a:t>
            </a:r>
          </a:p>
        </p:txBody>
      </p:sp>
      <p:sp>
        <p:nvSpPr>
          <p:cNvPr id="6" name="Rectangle 4">
            <a:extLst>
              <a:ext uri="{FF2B5EF4-FFF2-40B4-BE49-F238E27FC236}">
                <a16:creationId xmlns:a16="http://schemas.microsoft.com/office/drawing/2014/main" id="{ED88E5F7-AF89-4C73-9D28-97E308AEC68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C3F69A5D-EE81-25B6-534E-D89F2EB4A2DB}"/>
              </a:ext>
            </a:extLst>
          </p:cNvPr>
          <p:cNvPicPr>
            <a:picLocks noChangeAspect="1"/>
          </p:cNvPicPr>
          <p:nvPr/>
        </p:nvPicPr>
        <p:blipFill>
          <a:blip r:embed="rId2"/>
          <a:stretch>
            <a:fillRect/>
          </a:stretch>
        </p:blipFill>
        <p:spPr>
          <a:xfrm>
            <a:off x="85505" y="1421437"/>
            <a:ext cx="6629400" cy="4671060"/>
          </a:xfrm>
          <a:prstGeom prst="rect">
            <a:avLst/>
          </a:prstGeom>
        </p:spPr>
      </p:pic>
      <p:pic>
        <p:nvPicPr>
          <p:cNvPr id="9" name="Picture 8">
            <a:extLst>
              <a:ext uri="{FF2B5EF4-FFF2-40B4-BE49-F238E27FC236}">
                <a16:creationId xmlns:a16="http://schemas.microsoft.com/office/drawing/2014/main" id="{5DDF6023-820D-BECB-D73B-0A3A36208603}"/>
              </a:ext>
            </a:extLst>
          </p:cNvPr>
          <p:cNvPicPr>
            <a:picLocks noChangeAspect="1"/>
          </p:cNvPicPr>
          <p:nvPr/>
        </p:nvPicPr>
        <p:blipFill>
          <a:blip r:embed="rId3"/>
          <a:stretch>
            <a:fillRect/>
          </a:stretch>
        </p:blipFill>
        <p:spPr>
          <a:xfrm>
            <a:off x="8121015" y="4801911"/>
            <a:ext cx="2865120" cy="1790700"/>
          </a:xfrm>
          <a:prstGeom prst="rect">
            <a:avLst/>
          </a:prstGeom>
        </p:spPr>
      </p:pic>
    </p:spTree>
    <p:extLst>
      <p:ext uri="{BB962C8B-B14F-4D97-AF65-F5344CB8AC3E}">
        <p14:creationId xmlns:p14="http://schemas.microsoft.com/office/powerpoint/2010/main" val="398355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2BA1D-9F28-B6D0-3C3E-93695215E97F}"/>
              </a:ext>
            </a:extLst>
          </p:cNvPr>
          <p:cNvPicPr>
            <a:picLocks noChangeAspect="1"/>
          </p:cNvPicPr>
          <p:nvPr/>
        </p:nvPicPr>
        <p:blipFill>
          <a:blip r:embed="rId2"/>
          <a:stretch>
            <a:fillRect/>
          </a:stretch>
        </p:blipFill>
        <p:spPr>
          <a:xfrm>
            <a:off x="3092767" y="2546857"/>
            <a:ext cx="8778240" cy="3924300"/>
          </a:xfrm>
          <a:prstGeom prst="rect">
            <a:avLst/>
          </a:prstGeom>
        </p:spPr>
      </p:pic>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215760" y="1035202"/>
            <a:ext cx="1145174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Nous sommes en CE1A dans la classe d’Adeline </a:t>
            </a:r>
            <a:r>
              <a:rPr lang="fr-FR" altLang="zh-CN" sz="1400" dirty="0" err="1">
                <a:ea typeface="NSimSun" panose="02010609030101010101" pitchFamily="49" charset="-122"/>
              </a:rPr>
              <a:t>Duclay</a:t>
            </a:r>
            <a:r>
              <a:rPr lang="fr-FR" altLang="zh-CN" sz="1400" dirty="0">
                <a:ea typeface="NSimSun" panose="02010609030101010101" pitchFamily="49" charset="-122"/>
              </a:rPr>
              <a:t> et nous avons fait de la mosaïque, c’est magnifique !</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Pour commencer une mosaïque, vous aurez besoin d’une petite plaque de bois, de la colle, des tesselles, de la poudre et de l’eau pour faire les joints. Il vous faudra également une éponge.</a:t>
            </a:r>
          </a:p>
          <a:p>
            <a:pPr eaLnBrk="0" fontAlgn="base" hangingPunct="0">
              <a:spcBef>
                <a:spcPct val="0"/>
              </a:spcBef>
              <a:spcAft>
                <a:spcPct val="0"/>
              </a:spcAft>
            </a:pPr>
            <a:r>
              <a:rPr lang="fr-FR" altLang="zh-CN" sz="1400" dirty="0">
                <a:ea typeface="NSimSun" panose="02010609030101010101" pitchFamily="49" charset="-122"/>
              </a:rPr>
              <a:t>Avec ce matériel rassemblé, vous pourrez commencer par placer vos tesselles sur la planche de bois pour former un dessin et les coller.</a:t>
            </a:r>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a:ln>
                  <a:noFill/>
                </a:ln>
                <a:solidFill>
                  <a:schemeClr val="bg1"/>
                </a:solidFill>
                <a:effectLst/>
                <a:latin typeface="Script MT Bold" panose="03040602040607080904" pitchFamily="66" charset="0"/>
                <a:ea typeface="NSimSun" panose="02010609030101010101" pitchFamily="49" charset="-122"/>
                <a:cs typeface="Lucida Sans" panose="020B0602030504020204" pitchFamily="34" charset="0"/>
              </a:rPr>
              <a:t>  </a:t>
            </a: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 mosaïque</a:t>
            </a:r>
            <a:endParaRPr kumimoji="0" lang="en-US" altLang="zh-CN" sz="800" b="0" i="0" u="none" strike="noStrike" cap="none" normalizeH="0" baseline="0" dirty="0">
              <a:ln>
                <a:noFill/>
              </a:ln>
              <a:solidFill>
                <a:schemeClr val="bg1"/>
              </a:solidFill>
              <a:effectLst/>
            </a:endParaRPr>
          </a:p>
        </p:txBody>
      </p:sp>
      <p:sp>
        <p:nvSpPr>
          <p:cNvPr id="8" name="Rectangle 10">
            <a:extLst>
              <a:ext uri="{FF2B5EF4-FFF2-40B4-BE49-F238E27FC236}">
                <a16:creationId xmlns:a16="http://schemas.microsoft.com/office/drawing/2014/main" id="{E5B53FAC-6111-4145-D329-79205AAE6F64}"/>
              </a:ext>
            </a:extLst>
          </p:cNvPr>
          <p:cNvSpPr>
            <a:spLocks noChangeArrowheads="1"/>
          </p:cNvSpPr>
          <p:nvPr/>
        </p:nvSpPr>
        <p:spPr bwMode="auto">
          <a:xfrm>
            <a:off x="215760" y="2406479"/>
            <a:ext cx="518545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Ensuite vous laissez sécher ! Une fois sec, vous mélangez la poudre et l’eau pour former une pâte qui servira de joint. Répartissez bien cette pâte entre chaque tesselle et passez une éponge humide pour retirer l’excédent puis laissez sécher le joint.</a:t>
            </a:r>
          </a:p>
          <a:p>
            <a:pPr eaLnBrk="0" fontAlgn="base" hangingPunct="0">
              <a:spcBef>
                <a:spcPct val="0"/>
              </a:spcBef>
              <a:spcAft>
                <a:spcPct val="0"/>
              </a:spcAft>
            </a:pPr>
            <a:r>
              <a:rPr lang="fr-FR" altLang="zh-CN" sz="1400" dirty="0">
                <a:ea typeface="NSimSun" panose="02010609030101010101" pitchFamily="49" charset="-122"/>
              </a:rPr>
              <a:t>Voilà votre belle mosaïque est terminée !</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Nous avons adoré cette activité, c’était la première fois que nous faisions cela et c’est vraiment génial, merci maîtresse !</a:t>
            </a:r>
          </a:p>
          <a:p>
            <a:pPr eaLnBrk="0" fontAlgn="base" hangingPunct="0">
              <a:spcBef>
                <a:spcPct val="0"/>
              </a:spcBef>
              <a:spcAft>
                <a:spcPct val="0"/>
              </a:spcAft>
            </a:pPr>
            <a:endParaRPr lang="fr-FR" altLang="zh-CN" sz="1400" b="1" dirty="0">
              <a:ea typeface="NSimSun" panose="02010609030101010101" pitchFamily="49" charset="-122"/>
            </a:endParaRPr>
          </a:p>
          <a:p>
            <a:pPr eaLnBrk="0" fontAlgn="base" hangingPunct="0">
              <a:spcBef>
                <a:spcPct val="0"/>
              </a:spcBef>
              <a:spcAft>
                <a:spcPct val="0"/>
              </a:spcAft>
            </a:pPr>
            <a:r>
              <a:rPr lang="fr-FR" altLang="zh-CN" sz="1400" b="1" dirty="0">
                <a:ea typeface="NSimSun" panose="02010609030101010101" pitchFamily="49" charset="-122"/>
              </a:rPr>
              <a:t>Mathis et Noam CE1A</a:t>
            </a:r>
          </a:p>
        </p:txBody>
      </p:sp>
    </p:spTree>
    <p:extLst>
      <p:ext uri="{BB962C8B-B14F-4D97-AF65-F5344CB8AC3E}">
        <p14:creationId xmlns:p14="http://schemas.microsoft.com/office/powerpoint/2010/main" val="178480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0" y="1"/>
            <a:ext cx="6091051"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164306" y="937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CEL environnement </a:t>
            </a: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315804" y="1280739"/>
            <a:ext cx="545944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dirty="0">
                <a:ea typeface="NSimSun" panose="02010609030101010101" pitchFamily="49" charset="-122"/>
                <a:cs typeface="Arabic Typesetting" panose="03020402040406030203" pitchFamily="66" charset="-78"/>
              </a:rPr>
              <a:t>Nous sommes Gabrielle et Victoire de la classe de CE2/CM1 et nous allons vous parler du CEL environnement.</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avons eu la chance de pouvoir profiter de cet atelier. Il est dirigé par Virginie et elle nous a appris beaucoup de choses sur le respect de l’environnement.</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Hier, nous sommes allées faire une sortie ramassage de déchets dans notre école et le constat était bien décevant !</a:t>
            </a:r>
          </a:p>
          <a:p>
            <a:r>
              <a:rPr lang="fr-FR" sz="1400" dirty="0">
                <a:ea typeface="NSimSun" panose="02010609030101010101" pitchFamily="49" charset="-122"/>
                <a:cs typeface="Arabic Typesetting" panose="03020402040406030203" pitchFamily="66" charset="-78"/>
              </a:rPr>
              <a:t>Nous avons collecté énormément de déchets… beaucoup de papiers de goûter, de gourdes de compote vides, des masques... nous étions vraiment très tristes de voir autant de déchets dans notre école alors que c’est si facile de la garder propre en suivant quelques consignes.</a:t>
            </a:r>
          </a:p>
          <a:p>
            <a:r>
              <a:rPr lang="fr-FR" sz="1400" dirty="0">
                <a:ea typeface="NSimSun" panose="02010609030101010101" pitchFamily="49" charset="-122"/>
                <a:cs typeface="Arabic Typesetting" panose="03020402040406030203" pitchFamily="66" charset="-78"/>
              </a:rPr>
              <a:t>Il y a des poubelles ! Utilisez-les ! Il y en a même une spécifique pour collecter les gourdes de compote !</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Respectez notre école c’est respecter notre planète et notre futur ! Mais aussi avoir du respect pour la personne qui nettoie. Pensez-y !</a:t>
            </a:r>
          </a:p>
          <a:p>
            <a:r>
              <a:rPr lang="fr-FR" sz="1400" dirty="0">
                <a:ea typeface="NSimSun" panose="02010609030101010101" pitchFamily="49" charset="-122"/>
                <a:cs typeface="Arabic Typesetting" panose="03020402040406030203" pitchFamily="66" charset="-78"/>
              </a:rPr>
              <a:t>C’est tellement important !</a:t>
            </a:r>
          </a:p>
          <a:p>
            <a:endParaRPr lang="fr-FR" sz="1400" b="1" dirty="0">
              <a:ea typeface="NSimSun" panose="02010609030101010101" pitchFamily="49" charset="-122"/>
              <a:cs typeface="Arabic Typesetting" panose="03020402040406030203" pitchFamily="66" charset="-78"/>
            </a:endParaRPr>
          </a:p>
          <a:p>
            <a:r>
              <a:rPr lang="fr-FR" sz="1400" b="1" dirty="0">
                <a:ea typeface="NSimSun" panose="02010609030101010101" pitchFamily="49" charset="-122"/>
                <a:cs typeface="Arabic Typesetting" panose="03020402040406030203" pitchFamily="66" charset="-78"/>
              </a:rPr>
              <a:t>Gabrielle et Victoire J CE2/CM1</a:t>
            </a:r>
          </a:p>
        </p:txBody>
      </p:sp>
      <p:sp>
        <p:nvSpPr>
          <p:cNvPr id="6" name="Rectangle 4">
            <a:extLst>
              <a:ext uri="{FF2B5EF4-FFF2-40B4-BE49-F238E27FC236}">
                <a16:creationId xmlns:a16="http://schemas.microsoft.com/office/drawing/2014/main" id="{ED88E5F7-AF89-4C73-9D28-97E308AEC68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E1CD02AC-01AE-FEA1-E70C-4387F2346AF7}"/>
              </a:ext>
            </a:extLst>
          </p:cNvPr>
          <p:cNvPicPr>
            <a:picLocks noChangeAspect="1"/>
          </p:cNvPicPr>
          <p:nvPr/>
        </p:nvPicPr>
        <p:blipFill>
          <a:blip r:embed="rId2"/>
          <a:stretch>
            <a:fillRect/>
          </a:stretch>
        </p:blipFill>
        <p:spPr>
          <a:xfrm>
            <a:off x="6091050" y="1662312"/>
            <a:ext cx="6088380" cy="4084320"/>
          </a:xfrm>
          <a:prstGeom prst="rect">
            <a:avLst/>
          </a:prstGeom>
        </p:spPr>
      </p:pic>
    </p:spTree>
    <p:extLst>
      <p:ext uri="{BB962C8B-B14F-4D97-AF65-F5344CB8AC3E}">
        <p14:creationId xmlns:p14="http://schemas.microsoft.com/office/powerpoint/2010/main" val="330749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164306" y="937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CEL environnement bis! </a:t>
            </a:r>
          </a:p>
        </p:txBody>
      </p:sp>
      <p:sp>
        <p:nvSpPr>
          <p:cNvPr id="6" name="Rectangle 4">
            <a:extLst>
              <a:ext uri="{FF2B5EF4-FFF2-40B4-BE49-F238E27FC236}">
                <a16:creationId xmlns:a16="http://schemas.microsoft.com/office/drawing/2014/main" id="{ED88E5F7-AF89-4C73-9D28-97E308AEC68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402431" y="4995952"/>
            <a:ext cx="11387137" cy="1600438"/>
          </a:xfrm>
          <a:prstGeom prst="rect">
            <a:avLst/>
          </a:prstGeom>
          <a:solidFill>
            <a:schemeClr val="bg1">
              <a:alpha val="73000"/>
            </a:schemeClr>
          </a:solidFill>
          <a:ln>
            <a:noFill/>
          </a:ln>
          <a:effectLst/>
        </p:spPr>
        <p:txBody>
          <a:bodyPr vert="horz" wrap="square" lIns="91440" tIns="45720" rIns="91440" bIns="45720" numCol="1" anchor="ctr" anchorCtr="0" compatLnSpc="1">
            <a:prstTxWarp prst="textNoShape">
              <a:avLst/>
            </a:prstTxWarp>
            <a:spAutoFit/>
          </a:bodyPr>
          <a:lstStyle/>
          <a:p>
            <a:r>
              <a:rPr lang="fr-FR" sz="1400" dirty="0">
                <a:ea typeface="NSimSun" panose="02010609030101010101" pitchFamily="49" charset="-122"/>
                <a:cs typeface="Arabic Typesetting" panose="03020402040406030203" pitchFamily="66" charset="-78"/>
              </a:rPr>
              <a:t>Nous avons également appris à fabriquer une éponge avec des vieux vêtements et un métier à tisser, cela permet de recycler les matières et éviter le gaspillage.</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avons aussi fabriqué un calendrier qui répertorie mois par mois les fruits et légumes afin de bien respecter la saisonnalité, c’est à dire apprendre à manger les produits quand c’est la saison.</a:t>
            </a:r>
          </a:p>
          <a:p>
            <a:endParaRPr lang="fr-FR" sz="1400" dirty="0">
              <a:ea typeface="NSimSun" panose="02010609030101010101" pitchFamily="49" charset="-122"/>
              <a:cs typeface="Arabic Typesetting" panose="03020402040406030203" pitchFamily="66" charset="-78"/>
            </a:endParaRPr>
          </a:p>
          <a:p>
            <a:r>
              <a:rPr lang="fr-FR" sz="1400" b="1" dirty="0">
                <a:ea typeface="NSimSun" panose="02010609030101010101" pitchFamily="49" charset="-122"/>
                <a:cs typeface="Arabic Typesetting" panose="03020402040406030203" pitchFamily="66" charset="-78"/>
              </a:rPr>
              <a:t>Manon et Margaux CE2</a:t>
            </a:r>
          </a:p>
        </p:txBody>
      </p:sp>
      <p:sp>
        <p:nvSpPr>
          <p:cNvPr id="15" name="Rectangle 3">
            <a:extLst>
              <a:ext uri="{FF2B5EF4-FFF2-40B4-BE49-F238E27FC236}">
                <a16:creationId xmlns:a16="http://schemas.microsoft.com/office/drawing/2014/main" id="{B465E2B1-C0DB-3AEB-8E1F-20A868B8D43E}"/>
              </a:ext>
            </a:extLst>
          </p:cNvPr>
          <p:cNvSpPr>
            <a:spLocks noChangeArrowheads="1"/>
          </p:cNvSpPr>
          <p:nvPr/>
        </p:nvSpPr>
        <p:spPr bwMode="auto">
          <a:xfrm>
            <a:off x="8051006" y="1325661"/>
            <a:ext cx="3925234" cy="3323987"/>
          </a:xfrm>
          <a:prstGeom prst="rect">
            <a:avLst/>
          </a:prstGeom>
          <a:solidFill>
            <a:schemeClr val="bg1">
              <a:alpha val="73000"/>
            </a:schemeClr>
          </a:solidFill>
          <a:ln>
            <a:noFill/>
          </a:ln>
          <a:effectLst/>
        </p:spPr>
        <p:txBody>
          <a:bodyPr vert="horz" wrap="square" lIns="91440" tIns="45720" rIns="91440" bIns="45720" numCol="1" anchor="ctr" anchorCtr="0" compatLnSpc="1">
            <a:prstTxWarp prst="textNoShape">
              <a:avLst/>
            </a:prstTxWarp>
            <a:spAutoFit/>
          </a:bodyPr>
          <a:lstStyle/>
          <a:p>
            <a:r>
              <a:rPr lang="fr-FR" sz="1400" dirty="0">
                <a:ea typeface="NSimSun" panose="02010609030101010101" pitchFamily="49" charset="-122"/>
                <a:cs typeface="Arabic Typesetting" panose="03020402040406030203" pitchFamily="66" charset="-78"/>
              </a:rPr>
              <a:t>Nous sommes en CE2 et nous faisons un projet environnement avec Madame </a:t>
            </a:r>
            <a:r>
              <a:rPr lang="fr-FR" sz="1400" dirty="0" err="1">
                <a:ea typeface="NSimSun" panose="02010609030101010101" pitchFamily="49" charset="-122"/>
                <a:cs typeface="Arabic Typesetting" panose="03020402040406030203" pitchFamily="66" charset="-78"/>
              </a:rPr>
              <a:t>Teulet</a:t>
            </a:r>
            <a:r>
              <a:rPr lang="fr-FR" sz="1400" dirty="0">
                <a:ea typeface="NSimSun" panose="02010609030101010101" pitchFamily="49" charset="-122"/>
                <a:cs typeface="Arabic Typesetting" panose="03020402040406030203" pitchFamily="66" charset="-78"/>
              </a:rPr>
              <a:t>- Lagrange. </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apprenons à prendre soin de la nature et à économiser les ressources de la planète comme l’eau, l’électricité… mais aussi à mieux connaître la nature, les arbres, les végétaux...</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sommes allés dans le parc pour prendre des empreintes d’écorce d’arbre mais également de feuilles afin de mieux les connaître.</a:t>
            </a:r>
          </a:p>
          <a:p>
            <a:r>
              <a:rPr lang="fr-FR" sz="1400" dirty="0">
                <a:ea typeface="NSimSun" panose="02010609030101010101" pitchFamily="49" charset="-122"/>
                <a:cs typeface="Arabic Typesetting" panose="03020402040406030203" pitchFamily="66" charset="-78"/>
              </a:rPr>
              <a:t>Ainsi, nous avons reconnu : le marronnier, le chêne, le bouleau grâce à une  application qui nous aidait à identifier les arbres.</a:t>
            </a:r>
          </a:p>
          <a:p>
            <a:endParaRPr lang="fr-FR" sz="1400" dirty="0">
              <a:ea typeface="NSimSun" panose="02010609030101010101" pitchFamily="49" charset="-122"/>
              <a:cs typeface="Arabic Typesetting" panose="03020402040406030203" pitchFamily="66" charset="-78"/>
            </a:endParaRPr>
          </a:p>
        </p:txBody>
      </p:sp>
      <p:pic>
        <p:nvPicPr>
          <p:cNvPr id="12" name="Picture 11">
            <a:extLst>
              <a:ext uri="{FF2B5EF4-FFF2-40B4-BE49-F238E27FC236}">
                <a16:creationId xmlns:a16="http://schemas.microsoft.com/office/drawing/2014/main" id="{973FDBA9-8FEA-86F8-5A04-761A962D9020}"/>
              </a:ext>
            </a:extLst>
          </p:cNvPr>
          <p:cNvPicPr>
            <a:picLocks noChangeAspect="1"/>
          </p:cNvPicPr>
          <p:nvPr/>
        </p:nvPicPr>
        <p:blipFill>
          <a:blip r:embed="rId2"/>
          <a:stretch>
            <a:fillRect/>
          </a:stretch>
        </p:blipFill>
        <p:spPr>
          <a:xfrm>
            <a:off x="402431" y="987667"/>
            <a:ext cx="7322820" cy="3802380"/>
          </a:xfrm>
          <a:prstGeom prst="rect">
            <a:avLst/>
          </a:prstGeom>
        </p:spPr>
      </p:pic>
    </p:spTree>
    <p:extLst>
      <p:ext uri="{BB962C8B-B14F-4D97-AF65-F5344CB8AC3E}">
        <p14:creationId xmlns:p14="http://schemas.microsoft.com/office/powerpoint/2010/main" val="334970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6100949" y="-11247"/>
            <a:ext cx="6091051" cy="6869247"/>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164306" y="937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 chorale inter degrés</a:t>
            </a: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6516318" y="1264723"/>
            <a:ext cx="545944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dirty="0">
                <a:ea typeface="NSimSun" panose="02010609030101010101" pitchFamily="49" charset="-122"/>
                <a:cs typeface="Arabic Typesetting" panose="03020402040406030203" pitchFamily="66" charset="-78"/>
              </a:rPr>
              <a:t>Nous sommes Elsa et </a:t>
            </a:r>
            <a:r>
              <a:rPr lang="fr-FR" sz="1400" dirty="0" err="1">
                <a:ea typeface="NSimSun" panose="02010609030101010101" pitchFamily="49" charset="-122"/>
                <a:cs typeface="Arabic Typesetting" panose="03020402040406030203" pitchFamily="66" charset="-78"/>
              </a:rPr>
              <a:t>olivia</a:t>
            </a:r>
            <a:r>
              <a:rPr lang="fr-FR" sz="1400" dirty="0">
                <a:ea typeface="NSimSun" panose="02010609030101010101" pitchFamily="49" charset="-122"/>
                <a:cs typeface="Arabic Typesetting" panose="03020402040406030203" pitchFamily="66" charset="-78"/>
              </a:rPr>
              <a:t> de CM1A et nous participons à la chorale inter degrés avec le collège Henri Sellier.</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A l’aide de notre </a:t>
            </a:r>
            <a:r>
              <a:rPr lang="fr-FR" sz="1400" dirty="0" err="1">
                <a:ea typeface="NSimSun" panose="02010609030101010101" pitchFamily="49" charset="-122"/>
                <a:cs typeface="Arabic Typesetting" panose="03020402040406030203" pitchFamily="66" charset="-78"/>
              </a:rPr>
              <a:t>dumiste</a:t>
            </a:r>
            <a:r>
              <a:rPr lang="fr-FR" sz="1400" dirty="0">
                <a:ea typeface="NSimSun" panose="02010609030101010101" pitchFamily="49" charset="-122"/>
                <a:cs typeface="Arabic Typesetting" panose="03020402040406030203" pitchFamily="66" charset="-78"/>
              </a:rPr>
              <a:t> Gabriella, nous avons appris plusieurs chants et elle nous guide et nous accompagne au piano.</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chantons : Heureux qui comme Ulysse, vois sur ton chemin, ; ode à la joie en français et en allemand, l’air de papa Guenon, aux Champs Elysées , la conquête du paradis.</a:t>
            </a:r>
          </a:p>
          <a:p>
            <a:r>
              <a:rPr lang="fr-FR" sz="1400" dirty="0">
                <a:ea typeface="NSimSun" panose="02010609030101010101" pitchFamily="49" charset="-122"/>
                <a:cs typeface="Arabic Typesetting" panose="03020402040406030203" pitchFamily="66" charset="-78"/>
              </a:rPr>
              <a:t>Un répertoire très varié !</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avons commencé à répéter au début de l’année et le grand soir du spectacle approche ! Nous avons fait une répétition avec le collège afin d’être bien prêts !</a:t>
            </a:r>
          </a:p>
          <a:p>
            <a:r>
              <a:rPr lang="fr-FR" sz="1400" dirty="0">
                <a:ea typeface="NSimSun" panose="02010609030101010101" pitchFamily="49" charset="-122"/>
                <a:cs typeface="Arabic Typesetting" panose="03020402040406030203" pitchFamily="66" charset="-78"/>
              </a:rPr>
              <a:t>Nous sommes impatientes de montrer ce beau spectacle, pour lequel nous avons beaucoup travaillé, à nos familles !</a:t>
            </a:r>
          </a:p>
          <a:p>
            <a:endParaRPr lang="fr-FR" sz="1400" dirty="0">
              <a:ea typeface="NSimSun" panose="02010609030101010101" pitchFamily="49" charset="-122"/>
              <a:cs typeface="Arabic Typesetting" panose="03020402040406030203" pitchFamily="66" charset="-78"/>
            </a:endParaRPr>
          </a:p>
          <a:p>
            <a:r>
              <a:rPr lang="fr-FR" sz="1400" b="1" dirty="0">
                <a:ea typeface="NSimSun" panose="02010609030101010101" pitchFamily="49" charset="-122"/>
                <a:cs typeface="Arabic Typesetting" panose="03020402040406030203" pitchFamily="66" charset="-78"/>
              </a:rPr>
              <a:t>Elsa et Olivia CM1A</a:t>
            </a:r>
          </a:p>
        </p:txBody>
      </p:sp>
      <p:sp>
        <p:nvSpPr>
          <p:cNvPr id="6" name="Rectangle 4">
            <a:extLst>
              <a:ext uri="{FF2B5EF4-FFF2-40B4-BE49-F238E27FC236}">
                <a16:creationId xmlns:a16="http://schemas.microsoft.com/office/drawing/2014/main" id="{ED88E5F7-AF89-4C73-9D28-97E308AEC68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CustomShape 1">
            <a:extLst>
              <a:ext uri="{FF2B5EF4-FFF2-40B4-BE49-F238E27FC236}">
                <a16:creationId xmlns:a16="http://schemas.microsoft.com/office/drawing/2014/main" id="{9839FC98-8BC3-4782-9401-5B03E67494CA}"/>
              </a:ext>
            </a:extLst>
          </p:cNvPr>
          <p:cNvSpPr/>
          <p:nvPr/>
        </p:nvSpPr>
        <p:spPr>
          <a:xfrm>
            <a:off x="4949" y="5670720"/>
            <a:ext cx="12191999" cy="118728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600" b="0" strike="noStrike" spc="-1" dirty="0">
                <a:solidFill>
                  <a:srgbClr val="FFFFFF"/>
                </a:solidFill>
                <a:ea typeface="DejaVu Sans"/>
              </a:rPr>
              <a:t>Reporters et journalistes : les enfants de l'Ecole du Parc</a:t>
            </a:r>
            <a:endParaRPr lang="fr-FR" sz="1600" b="0" strike="noStrike" spc="-1" dirty="0"/>
          </a:p>
          <a:p>
            <a:pPr algn="ctr">
              <a:lnSpc>
                <a:spcPct val="50000"/>
              </a:lnSpc>
            </a:pPr>
            <a:endParaRPr lang="fr-FR" sz="1600" b="0" strike="noStrike" spc="-1" dirty="0"/>
          </a:p>
          <a:p>
            <a:pPr algn="ctr">
              <a:lnSpc>
                <a:spcPct val="100000"/>
              </a:lnSpc>
            </a:pPr>
            <a:r>
              <a:rPr lang="fr-FR" sz="1600" b="0" strike="noStrike" spc="-1" dirty="0">
                <a:solidFill>
                  <a:srgbClr val="FFFFFF"/>
                </a:solidFill>
                <a:ea typeface="DejaVu Sans"/>
              </a:rPr>
              <a:t>Rédactrice en chef : Sabrina </a:t>
            </a:r>
            <a:r>
              <a:rPr lang="fr-FR" sz="1600" b="0" strike="noStrike" spc="-1" dirty="0" err="1">
                <a:solidFill>
                  <a:srgbClr val="FFFFFF"/>
                </a:solidFill>
                <a:ea typeface="DejaVu Sans"/>
              </a:rPr>
              <a:t>Bugnot-Appino</a:t>
            </a:r>
            <a:endParaRPr lang="fr-FR" sz="1600" b="0" strike="noStrike" spc="-1" dirty="0"/>
          </a:p>
          <a:p>
            <a:pPr algn="ctr">
              <a:lnSpc>
                <a:spcPct val="50000"/>
              </a:lnSpc>
            </a:pPr>
            <a:endParaRPr lang="fr-FR" sz="1600" b="0" strike="noStrike" spc="-1" dirty="0"/>
          </a:p>
          <a:p>
            <a:pPr algn="ctr">
              <a:lnSpc>
                <a:spcPct val="100000"/>
              </a:lnSpc>
            </a:pPr>
            <a:r>
              <a:rPr lang="fr-FR" sz="1600" b="0" strike="noStrike" spc="-1" dirty="0">
                <a:solidFill>
                  <a:srgbClr val="FFFFFF"/>
                </a:solidFill>
                <a:ea typeface="DejaVu Sans"/>
              </a:rPr>
              <a:t>Mise en page : Alice Bouet – ten Brink</a:t>
            </a:r>
            <a:endParaRPr lang="fr-FR" sz="1600" b="0" strike="noStrike" spc="-1" dirty="0"/>
          </a:p>
        </p:txBody>
      </p:sp>
      <p:pic>
        <p:nvPicPr>
          <p:cNvPr id="5" name="Picture 4">
            <a:extLst>
              <a:ext uri="{FF2B5EF4-FFF2-40B4-BE49-F238E27FC236}">
                <a16:creationId xmlns:a16="http://schemas.microsoft.com/office/drawing/2014/main" id="{9C206A80-1DF7-1189-BB53-0C3454BA97C1}"/>
              </a:ext>
            </a:extLst>
          </p:cNvPr>
          <p:cNvPicPr>
            <a:picLocks noChangeAspect="1"/>
          </p:cNvPicPr>
          <p:nvPr/>
        </p:nvPicPr>
        <p:blipFill>
          <a:blip r:embed="rId2"/>
          <a:stretch>
            <a:fillRect/>
          </a:stretch>
        </p:blipFill>
        <p:spPr>
          <a:xfrm>
            <a:off x="4948" y="1050773"/>
            <a:ext cx="6096000" cy="4213860"/>
          </a:xfrm>
          <a:prstGeom prst="rect">
            <a:avLst/>
          </a:prstGeom>
        </p:spPr>
      </p:pic>
    </p:spTree>
    <p:extLst>
      <p:ext uri="{BB962C8B-B14F-4D97-AF65-F5344CB8AC3E}">
        <p14:creationId xmlns:p14="http://schemas.microsoft.com/office/powerpoint/2010/main" val="12758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265229" y="1006404"/>
            <a:ext cx="614942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Vendredi 11 mars, Mathieu </a:t>
            </a:r>
            <a:r>
              <a:rPr lang="fr-FR" altLang="zh-CN" sz="1400" dirty="0" err="1">
                <a:ea typeface="NSimSun" panose="02010609030101010101" pitchFamily="49" charset="-122"/>
              </a:rPr>
              <a:t>Delbreil</a:t>
            </a:r>
            <a:r>
              <a:rPr lang="fr-FR" altLang="zh-CN" sz="1400" dirty="0">
                <a:ea typeface="NSimSun" panose="02010609030101010101" pitchFamily="49" charset="-122"/>
              </a:rPr>
              <a:t> (illustrateur) est venu à l’école du Parc pour nous parler de son métier.</a:t>
            </a:r>
          </a:p>
          <a:p>
            <a:pPr eaLnBrk="0" fontAlgn="base" hangingPunct="0">
              <a:spcBef>
                <a:spcPct val="0"/>
              </a:spcBef>
              <a:spcAft>
                <a:spcPct val="0"/>
              </a:spcAft>
            </a:pPr>
            <a:r>
              <a:rPr lang="fr-FR" altLang="zh-CN" sz="1400" dirty="0">
                <a:ea typeface="NSimSun" panose="02010609030101010101" pitchFamily="49" charset="-122"/>
              </a:rPr>
              <a:t>Tout au début de l’atelier, il nous a présenté son portfolio, c’est un dossier contenant ses ébauches et ses dessins. Il reçoit par exemple très souvent des commandes du magazine </a:t>
            </a:r>
            <a:r>
              <a:rPr lang="fr-FR" altLang="zh-CN" sz="1400" dirty="0" err="1">
                <a:ea typeface="NSimSun" panose="02010609030101010101" pitchFamily="49" charset="-122"/>
              </a:rPr>
              <a:t>Astrapi</a:t>
            </a:r>
            <a:r>
              <a:rPr lang="fr-FR" altLang="zh-CN" sz="1400" dirty="0">
                <a:ea typeface="NSimSun" panose="02010609030101010101" pitchFamily="49" charset="-122"/>
              </a:rPr>
              <a:t> !</a:t>
            </a:r>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a:ln>
                  <a:noFill/>
                </a:ln>
                <a:solidFill>
                  <a:schemeClr val="bg1"/>
                </a:solidFill>
                <a:effectLst/>
                <a:latin typeface="Script MT Bold" panose="03040602040607080904" pitchFamily="66" charset="0"/>
                <a:ea typeface="NSimSun" panose="02010609030101010101" pitchFamily="49" charset="-122"/>
                <a:cs typeface="Lucida Sans" panose="020B0602030504020204" pitchFamily="34" charset="0"/>
              </a:rPr>
              <a:t>  </a:t>
            </a: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Venue d’un illustrateur  à l’école du parc!</a:t>
            </a:r>
            <a:endParaRPr kumimoji="0" lang="en-US" altLang="zh-CN" sz="800" b="0" i="0" u="none" strike="noStrike" cap="none" normalizeH="0" baseline="0" dirty="0">
              <a:ln>
                <a:noFill/>
              </a:ln>
              <a:solidFill>
                <a:schemeClr val="bg1"/>
              </a:solidFill>
              <a:effectLst/>
            </a:endParaRPr>
          </a:p>
        </p:txBody>
      </p:sp>
      <p:sp>
        <p:nvSpPr>
          <p:cNvPr id="16" name="Rectangle 10">
            <a:extLst>
              <a:ext uri="{FF2B5EF4-FFF2-40B4-BE49-F238E27FC236}">
                <a16:creationId xmlns:a16="http://schemas.microsoft.com/office/drawing/2014/main" id="{0F05ED6A-D78D-F11D-C647-6E101DCE6F49}"/>
              </a:ext>
            </a:extLst>
          </p:cNvPr>
          <p:cNvSpPr>
            <a:spLocks noChangeArrowheads="1"/>
          </p:cNvSpPr>
          <p:nvPr/>
        </p:nvSpPr>
        <p:spPr bwMode="auto">
          <a:xfrm>
            <a:off x="6632369" y="3429000"/>
            <a:ext cx="520138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Tout au début de l’atelier, il nous a présenté son portfolio, c’est un dossier contenant ses ébauches et ses dessins. Il reçoit par exemple très souvent des commandes du magazine </a:t>
            </a:r>
            <a:r>
              <a:rPr lang="fr-FR" altLang="zh-CN" sz="1400" dirty="0" err="1">
                <a:ea typeface="NSimSun" panose="02010609030101010101" pitchFamily="49" charset="-122"/>
              </a:rPr>
              <a:t>Astrapi</a:t>
            </a:r>
            <a:r>
              <a:rPr lang="fr-FR" altLang="zh-CN" sz="1400" dirty="0">
                <a:ea typeface="NSimSun" panose="02010609030101010101" pitchFamily="49" charset="-122"/>
              </a:rPr>
              <a:t> !</a:t>
            </a:r>
          </a:p>
          <a:p>
            <a:pPr eaLnBrk="0" fontAlgn="base" hangingPunct="0">
              <a:spcBef>
                <a:spcPct val="0"/>
              </a:spcBef>
              <a:spcAft>
                <a:spcPct val="0"/>
              </a:spcAft>
            </a:pPr>
            <a:r>
              <a:rPr lang="fr-FR" altLang="zh-CN" sz="1400" dirty="0">
                <a:ea typeface="NSimSun" panose="02010609030101010101" pitchFamily="49" charset="-122"/>
              </a:rPr>
              <a:t>Il nous a également montré les dessins qu’il avait commencés pour les élèves de CP qui ont gagné l’année dernière le concours « Lire-égaux » !</a:t>
            </a:r>
          </a:p>
          <a:p>
            <a:pPr eaLnBrk="0" fontAlgn="base" hangingPunct="0">
              <a:spcBef>
                <a:spcPct val="0"/>
              </a:spcBef>
              <a:spcAft>
                <a:spcPct val="0"/>
              </a:spcAft>
            </a:pPr>
            <a:r>
              <a:rPr lang="fr-FR" altLang="zh-CN" sz="1400" dirty="0">
                <a:ea typeface="NSimSun" panose="02010609030101010101" pitchFamily="49" charset="-122"/>
              </a:rPr>
              <a:t>Nous étions très contents !</a:t>
            </a:r>
          </a:p>
          <a:p>
            <a:pPr eaLnBrk="0" fontAlgn="base" hangingPunct="0">
              <a:spcBef>
                <a:spcPct val="0"/>
              </a:spcBef>
              <a:spcAft>
                <a:spcPct val="0"/>
              </a:spcAft>
            </a:pPr>
            <a:r>
              <a:rPr lang="fr-FR" altLang="zh-CN" sz="1400" dirty="0">
                <a:ea typeface="NSimSun" panose="02010609030101010101" pitchFamily="49" charset="-122"/>
              </a:rPr>
              <a:t>Ensuite, il nous a proposé d’apprendre à dessiner des animaux ! La maîtresse a tiré au sort la girafe et Mathieu nous a guidé pas à pas ! Les dessins étaient magnifiques !</a:t>
            </a:r>
          </a:p>
          <a:p>
            <a:pPr eaLnBrk="0" fontAlgn="base" hangingPunct="0">
              <a:spcBef>
                <a:spcPct val="0"/>
              </a:spcBef>
              <a:spcAft>
                <a:spcPct val="0"/>
              </a:spcAft>
            </a:pPr>
            <a:r>
              <a:rPr lang="fr-FR" altLang="zh-CN" sz="1400" dirty="0">
                <a:ea typeface="NSimSun" panose="02010609030101010101" pitchFamily="49" charset="-122"/>
              </a:rPr>
              <a:t>Pour finir, nous avons appris à dessiner un caméléon !</a:t>
            </a:r>
          </a:p>
          <a:p>
            <a:pPr eaLnBrk="0" fontAlgn="base" hangingPunct="0">
              <a:spcBef>
                <a:spcPct val="0"/>
              </a:spcBef>
              <a:spcAft>
                <a:spcPct val="0"/>
              </a:spcAft>
            </a:pPr>
            <a:r>
              <a:rPr lang="fr-FR" altLang="zh-CN" sz="1400" dirty="0">
                <a:ea typeface="NSimSun" panose="02010609030101010101" pitchFamily="49" charset="-122"/>
              </a:rPr>
              <a:t>C’était une journée  trop chouette ! On a adoré !</a:t>
            </a:r>
          </a:p>
          <a:p>
            <a:pPr eaLnBrk="0" fontAlgn="base" hangingPunct="0">
              <a:spcBef>
                <a:spcPct val="0"/>
              </a:spcBef>
              <a:spcAft>
                <a:spcPct val="0"/>
              </a:spcAft>
            </a:pPr>
            <a:endParaRPr lang="fr-FR" altLang="zh-CN" sz="1400" b="1" dirty="0">
              <a:ea typeface="NSimSun" panose="02010609030101010101" pitchFamily="49" charset="-122"/>
            </a:endParaRPr>
          </a:p>
          <a:p>
            <a:pPr eaLnBrk="0" fontAlgn="base" hangingPunct="0">
              <a:spcBef>
                <a:spcPct val="0"/>
              </a:spcBef>
              <a:spcAft>
                <a:spcPct val="0"/>
              </a:spcAft>
            </a:pPr>
            <a:r>
              <a:rPr lang="fr-FR" altLang="zh-CN" sz="1400" b="1" dirty="0">
                <a:ea typeface="NSimSun" panose="02010609030101010101" pitchFamily="49" charset="-122"/>
              </a:rPr>
              <a:t>Elyse et Achille CPB</a:t>
            </a:r>
          </a:p>
        </p:txBody>
      </p:sp>
      <p:pic>
        <p:nvPicPr>
          <p:cNvPr id="6" name="Picture 5">
            <a:extLst>
              <a:ext uri="{FF2B5EF4-FFF2-40B4-BE49-F238E27FC236}">
                <a16:creationId xmlns:a16="http://schemas.microsoft.com/office/drawing/2014/main" id="{8E45DF05-06D0-AD37-35FF-655FA3991421}"/>
              </a:ext>
            </a:extLst>
          </p:cNvPr>
          <p:cNvPicPr>
            <a:picLocks noChangeAspect="1"/>
          </p:cNvPicPr>
          <p:nvPr/>
        </p:nvPicPr>
        <p:blipFill>
          <a:blip r:embed="rId2"/>
          <a:stretch>
            <a:fillRect/>
          </a:stretch>
        </p:blipFill>
        <p:spPr>
          <a:xfrm>
            <a:off x="473233" y="2447797"/>
            <a:ext cx="6050280" cy="4023360"/>
          </a:xfrm>
          <a:prstGeom prst="rect">
            <a:avLst/>
          </a:prstGeom>
        </p:spPr>
      </p:pic>
      <p:pic>
        <p:nvPicPr>
          <p:cNvPr id="11" name="Picture 10">
            <a:extLst>
              <a:ext uri="{FF2B5EF4-FFF2-40B4-BE49-F238E27FC236}">
                <a16:creationId xmlns:a16="http://schemas.microsoft.com/office/drawing/2014/main" id="{140A9DE5-3BEC-E9FB-589E-7C2A3EC87284}"/>
              </a:ext>
            </a:extLst>
          </p:cNvPr>
          <p:cNvPicPr>
            <a:picLocks noChangeAspect="1"/>
          </p:cNvPicPr>
          <p:nvPr/>
        </p:nvPicPr>
        <p:blipFill>
          <a:blip r:embed="rId3"/>
          <a:stretch>
            <a:fillRect/>
          </a:stretch>
        </p:blipFill>
        <p:spPr>
          <a:xfrm>
            <a:off x="6632369" y="1077517"/>
            <a:ext cx="4869180" cy="2026920"/>
          </a:xfrm>
          <a:prstGeom prst="rect">
            <a:avLst/>
          </a:prstGeom>
        </p:spPr>
      </p:pic>
    </p:spTree>
    <p:extLst>
      <p:ext uri="{BB962C8B-B14F-4D97-AF65-F5344CB8AC3E}">
        <p14:creationId xmlns:p14="http://schemas.microsoft.com/office/powerpoint/2010/main" val="124592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0" y="3171825"/>
            <a:ext cx="12194381" cy="3676253"/>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164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Les Fables de La Fontaine en CP</a:t>
            </a:r>
            <a:endParaRPr kumimoji="0" lang="en-US" altLang="zh-CN" sz="2000" b="0" i="0" u="none" strike="noStrike" cap="none" normalizeH="0" baseline="0" dirty="0">
              <a:ln>
                <a:noFill/>
              </a:ln>
              <a:solidFill>
                <a:schemeClr val="bg1"/>
              </a:solidFill>
              <a:effectLst/>
            </a:endParaRP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305313" y="1137930"/>
            <a:ext cx="924588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Nous sommes Elise et Valentine de la classe de CPA et en ce moment, nous apprenons « Le corbeau et le renard » de Jean de La Fontaine.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Jean de La Fontaine est né en 1621 et est mort en 1695. Il était écrivain et il a écrit de nombreuses fables comme «  La cigale et la fourmi », « Le lièvre et la tortue », « La grenouille qui veut se faire aussi grosse que le bœuf », « Le lion et le rat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Il a vécu à l’époque de Louis XIV (le Roi soleil), mais il vivait à l’écart de la cour royale.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p:txBody>
      </p:sp>
      <p:sp>
        <p:nvSpPr>
          <p:cNvPr id="11" name="Rectangle 3">
            <a:extLst>
              <a:ext uri="{FF2B5EF4-FFF2-40B4-BE49-F238E27FC236}">
                <a16:creationId xmlns:a16="http://schemas.microsoft.com/office/drawing/2014/main" id="{62666CD0-2996-AAD2-E7FC-CA46A68FEEA1}"/>
              </a:ext>
            </a:extLst>
          </p:cNvPr>
          <p:cNvSpPr>
            <a:spLocks noChangeArrowheads="1"/>
          </p:cNvSpPr>
          <p:nvPr/>
        </p:nvSpPr>
        <p:spPr bwMode="auto">
          <a:xfrm>
            <a:off x="3848937" y="3429000"/>
            <a:ext cx="270771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Sais-tu ce qu’est une fable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Une fable est une courte histoire où les personnages sont souvent des animaux qui agissent et parlent comme des humains. Elle commence ou finit avec une morale, c’est à dire une phrase qui résume la leçon à retenir de l’histoire.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1" i="0" u="none" strike="noStrike" cap="none" normalizeH="0" baseline="0" dirty="0">
                <a:ln>
                  <a:noFill/>
                </a:ln>
                <a:effectLst/>
                <a:ea typeface="NSimSun" panose="02010609030101010101" pitchFamily="49" charset="-122"/>
                <a:cs typeface="Arabic Typesetting" panose="03020402040406030203" pitchFamily="66" charset="-78"/>
              </a:rPr>
              <a:t>Elise et Valentine CPA</a:t>
            </a:r>
          </a:p>
        </p:txBody>
      </p:sp>
      <p:pic>
        <p:nvPicPr>
          <p:cNvPr id="6" name="Picture 5">
            <a:extLst>
              <a:ext uri="{FF2B5EF4-FFF2-40B4-BE49-F238E27FC236}">
                <a16:creationId xmlns:a16="http://schemas.microsoft.com/office/drawing/2014/main" id="{55E5746C-8E84-11C3-7709-F4816780D1A5}"/>
              </a:ext>
            </a:extLst>
          </p:cNvPr>
          <p:cNvPicPr>
            <a:picLocks noChangeAspect="1"/>
          </p:cNvPicPr>
          <p:nvPr/>
        </p:nvPicPr>
        <p:blipFill>
          <a:blip r:embed="rId2"/>
          <a:stretch>
            <a:fillRect/>
          </a:stretch>
        </p:blipFill>
        <p:spPr>
          <a:xfrm>
            <a:off x="561972" y="3491737"/>
            <a:ext cx="2849880" cy="3070860"/>
          </a:xfrm>
          <a:prstGeom prst="rect">
            <a:avLst/>
          </a:prstGeom>
        </p:spPr>
      </p:pic>
      <p:pic>
        <p:nvPicPr>
          <p:cNvPr id="8" name="Picture 7">
            <a:extLst>
              <a:ext uri="{FF2B5EF4-FFF2-40B4-BE49-F238E27FC236}">
                <a16:creationId xmlns:a16="http://schemas.microsoft.com/office/drawing/2014/main" id="{B78E40B2-C1B8-D70E-BD52-51636D967319}"/>
              </a:ext>
            </a:extLst>
          </p:cNvPr>
          <p:cNvPicPr>
            <a:picLocks noChangeAspect="1"/>
          </p:cNvPicPr>
          <p:nvPr/>
        </p:nvPicPr>
        <p:blipFill>
          <a:blip r:embed="rId3"/>
          <a:stretch>
            <a:fillRect/>
          </a:stretch>
        </p:blipFill>
        <p:spPr>
          <a:xfrm>
            <a:off x="10160906" y="927617"/>
            <a:ext cx="1539240" cy="1981200"/>
          </a:xfrm>
          <a:prstGeom prst="rect">
            <a:avLst/>
          </a:prstGeom>
        </p:spPr>
      </p:pic>
      <p:pic>
        <p:nvPicPr>
          <p:cNvPr id="9" name="Picture 8">
            <a:extLst>
              <a:ext uri="{FF2B5EF4-FFF2-40B4-BE49-F238E27FC236}">
                <a16:creationId xmlns:a16="http://schemas.microsoft.com/office/drawing/2014/main" id="{24EEAD20-4BD0-F65B-3E92-9F8F9043C453}"/>
              </a:ext>
            </a:extLst>
          </p:cNvPr>
          <p:cNvPicPr>
            <a:picLocks noChangeAspect="1"/>
          </p:cNvPicPr>
          <p:nvPr/>
        </p:nvPicPr>
        <p:blipFill>
          <a:blip r:embed="rId4"/>
          <a:stretch>
            <a:fillRect/>
          </a:stretch>
        </p:blipFill>
        <p:spPr>
          <a:xfrm>
            <a:off x="7050886" y="3400297"/>
            <a:ext cx="4792980" cy="3253740"/>
          </a:xfrm>
          <a:prstGeom prst="rect">
            <a:avLst/>
          </a:prstGeom>
        </p:spPr>
      </p:pic>
    </p:spTree>
    <p:extLst>
      <p:ext uri="{BB962C8B-B14F-4D97-AF65-F5344CB8AC3E}">
        <p14:creationId xmlns:p14="http://schemas.microsoft.com/office/powerpoint/2010/main" val="313154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12146" y="0"/>
            <a:ext cx="4798459" cy="6858000"/>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164306" y="937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 patinoire en CE1</a:t>
            </a:r>
            <a:endParaRPr kumimoji="0" lang="en-US" altLang="zh-CN" sz="2000" b="0" i="0" u="none" strike="noStrike" cap="none" normalizeH="0" baseline="0" dirty="0">
              <a:ln>
                <a:noFill/>
              </a:ln>
              <a:solidFill>
                <a:schemeClr val="bg1"/>
              </a:solidFill>
              <a:effectLst/>
            </a:endParaRP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506972" y="1188392"/>
            <a:ext cx="382213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Nous sommes Alexandre et </a:t>
            </a:r>
            <a:r>
              <a:rPr kumimoji="0" lang="fr-FR" altLang="zh-CN" sz="1400" i="0" u="none" strike="noStrike" cap="none" normalizeH="0" baseline="0" dirty="0" err="1">
                <a:ln>
                  <a:noFill/>
                </a:ln>
                <a:effectLst/>
                <a:ea typeface="NSimSun" panose="02010609030101010101" pitchFamily="49" charset="-122"/>
                <a:cs typeface="Arabic Typesetting" panose="03020402040406030203" pitchFamily="66" charset="-78"/>
              </a:rPr>
              <a:t>Kayim</a:t>
            </a: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 de la classe de CE1A et nous avons eu la chance de pouvoir profiter de la patinoire de Suresnes le lundi 13 décembre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Tout d’abord pour se rendre à la patinoire il ne faut surtout pas oublier ses gants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Nous avions donné notre pointure à la maîtresse pour que les animateurs de la patinoire puissent préparer tous les patins pour notre classe ! Nous avions également un casque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Sur la patinoire, nous avons reçu des consignes de sécurité et nous avons pu commencer à essayer de nous déplacer sur la glace, en se tenant au bord de la patinoire ou en se tenant aux poignées d’un petit scooter de glace ou bien tout seul si on était plus à l’aise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 Nous avons adoré cette sortie, beaucoup de camarades sont tombés mais on a beaucoup rigolé et nous nous sommes bien amusés !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1" i="0" u="none" strike="noStrike" cap="none" normalizeH="0" baseline="0" dirty="0">
                <a:ln>
                  <a:noFill/>
                </a:ln>
                <a:effectLst/>
                <a:ea typeface="NSimSun" panose="02010609030101010101" pitchFamily="49" charset="-122"/>
                <a:cs typeface="Arabic Typesetting" panose="03020402040406030203" pitchFamily="66" charset="-78"/>
              </a:rPr>
              <a:t>Alexandre et </a:t>
            </a:r>
            <a:r>
              <a:rPr kumimoji="0" lang="fr-FR" altLang="zh-CN" sz="1400" b="1" i="0" u="none" strike="noStrike" cap="none" normalizeH="0" baseline="0" dirty="0" err="1">
                <a:ln>
                  <a:noFill/>
                </a:ln>
                <a:effectLst/>
                <a:ea typeface="NSimSun" panose="02010609030101010101" pitchFamily="49" charset="-122"/>
                <a:cs typeface="Arabic Typesetting" panose="03020402040406030203" pitchFamily="66" charset="-78"/>
              </a:rPr>
              <a:t>Kayim</a:t>
            </a:r>
            <a:endParaRPr kumimoji="0" lang="fr-FR" altLang="zh-CN" sz="1400" b="1" i="0" u="none" strike="noStrike" cap="none" normalizeH="0" baseline="0" dirty="0">
              <a:ln>
                <a:noFill/>
              </a:ln>
              <a:effectLst/>
              <a:ea typeface="NSimSun" panose="02010609030101010101" pitchFamily="49" charset="-122"/>
              <a:cs typeface="Arabic Typesetting" panose="03020402040406030203" pitchFamily="66" charset="-78"/>
            </a:endParaRPr>
          </a:p>
        </p:txBody>
      </p:sp>
      <p:pic>
        <p:nvPicPr>
          <p:cNvPr id="3" name="Picture 2">
            <a:extLst>
              <a:ext uri="{FF2B5EF4-FFF2-40B4-BE49-F238E27FC236}">
                <a16:creationId xmlns:a16="http://schemas.microsoft.com/office/drawing/2014/main" id="{FF11C61E-EE14-3BCD-4D15-957706FFEC19}"/>
              </a:ext>
            </a:extLst>
          </p:cNvPr>
          <p:cNvPicPr>
            <a:picLocks noChangeAspect="1"/>
          </p:cNvPicPr>
          <p:nvPr/>
        </p:nvPicPr>
        <p:blipFill>
          <a:blip r:embed="rId2"/>
          <a:stretch>
            <a:fillRect/>
          </a:stretch>
        </p:blipFill>
        <p:spPr>
          <a:xfrm>
            <a:off x="4938473" y="1263371"/>
            <a:ext cx="7048500" cy="5113020"/>
          </a:xfrm>
          <a:prstGeom prst="rect">
            <a:avLst/>
          </a:prstGeom>
        </p:spPr>
      </p:pic>
    </p:spTree>
    <p:extLst>
      <p:ext uri="{BB962C8B-B14F-4D97-AF65-F5344CB8AC3E}">
        <p14:creationId xmlns:p14="http://schemas.microsoft.com/office/powerpoint/2010/main" val="415333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05DDB-3C30-8FF4-D8DA-04782B9B82E5}"/>
              </a:ext>
            </a:extLst>
          </p:cNvPr>
          <p:cNvPicPr>
            <a:picLocks noChangeAspect="1"/>
          </p:cNvPicPr>
          <p:nvPr/>
        </p:nvPicPr>
        <p:blipFill>
          <a:blip r:embed="rId2"/>
          <a:stretch>
            <a:fillRect/>
          </a:stretch>
        </p:blipFill>
        <p:spPr>
          <a:xfrm>
            <a:off x="226650" y="283934"/>
            <a:ext cx="8382000" cy="4236720"/>
          </a:xfrm>
          <a:prstGeom prst="rect">
            <a:avLst/>
          </a:prstGeom>
        </p:spPr>
      </p:pic>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6265069" y="2081933"/>
            <a:ext cx="570028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Nous sommes </a:t>
            </a:r>
            <a:r>
              <a:rPr lang="fr-FR" altLang="zh-CN" sz="1400" dirty="0" err="1">
                <a:ea typeface="NSimSun" panose="02010609030101010101" pitchFamily="49" charset="-122"/>
              </a:rPr>
              <a:t>Netanel</a:t>
            </a:r>
            <a:r>
              <a:rPr lang="fr-FR" altLang="zh-CN" sz="1400" dirty="0">
                <a:ea typeface="NSimSun" panose="02010609030101010101" pitchFamily="49" charset="-122"/>
              </a:rPr>
              <a:t> et Alexis de CM2 et nous allons vous raconter notre projet des petits champions de la lecture.</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Le maître nous a présenté le concours, il s’agit de lire à voix haute le mieux possible avec le ton et de manière fluide, le passage d’un livre.</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A la suite de cela, nous avons tous voté pour cinq personnes. Les cinq meilleurs sont qualifiés pour le grand concours !</a:t>
            </a:r>
          </a:p>
        </p:txBody>
      </p:sp>
      <p:sp>
        <p:nvSpPr>
          <p:cNvPr id="12" name="Rectangle 10">
            <a:extLst>
              <a:ext uri="{FF2B5EF4-FFF2-40B4-BE49-F238E27FC236}">
                <a16:creationId xmlns:a16="http://schemas.microsoft.com/office/drawing/2014/main" id="{B836199B-D7B0-8C9E-17C7-3B7B62664F9C}"/>
              </a:ext>
            </a:extLst>
          </p:cNvPr>
          <p:cNvSpPr>
            <a:spLocks noChangeArrowheads="1"/>
          </p:cNvSpPr>
          <p:nvPr/>
        </p:nvSpPr>
        <p:spPr bwMode="auto">
          <a:xfrm>
            <a:off x="703379" y="4327297"/>
            <a:ext cx="647609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Dans notre classe : Elena, Luca, Victoire, Adrien et Noé ont été sélectionnés.</a:t>
            </a:r>
          </a:p>
          <a:p>
            <a:pPr eaLnBrk="0" fontAlgn="base" hangingPunct="0">
              <a:spcBef>
                <a:spcPct val="0"/>
              </a:spcBef>
              <a:spcAft>
                <a:spcPct val="0"/>
              </a:spcAft>
            </a:pPr>
            <a:r>
              <a:rPr lang="fr-FR" altLang="zh-CN" sz="1400" dirty="0">
                <a:ea typeface="NSimSun" panose="02010609030101010101" pitchFamily="49" charset="-122"/>
              </a:rPr>
              <a:t>Le concours a été serré mais Elena et Victoire ont été choisies pour la finale.</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A la fin de cela, Elena l’emporte avec trois points de plus ! Félicitations à elle !</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 J’ai vraiment trouvé ça chouette de lire devant tout le monde, c’est impressionnant mais quand on réussit, quelle fierté ! » </a:t>
            </a:r>
            <a:r>
              <a:rPr lang="fr-FR" altLang="zh-CN" sz="1400" b="1" dirty="0">
                <a:ea typeface="NSimSun" panose="02010609030101010101" pitchFamily="49" charset="-122"/>
              </a:rPr>
              <a:t>Alexis</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 J’aurais vraiment aimé être en finale pour que ma famille soit fière de moi, mais je retenterai ma chance ! » </a:t>
            </a:r>
            <a:r>
              <a:rPr lang="fr-FR" altLang="zh-CN" sz="1400" b="1" dirty="0" err="1">
                <a:ea typeface="NSimSun" panose="02010609030101010101" pitchFamily="49" charset="-122"/>
              </a:rPr>
              <a:t>Netanel</a:t>
            </a:r>
            <a:r>
              <a:rPr lang="fr-FR" altLang="zh-CN" sz="1400" b="1" dirty="0">
                <a:ea typeface="NSimSun" panose="02010609030101010101" pitchFamily="49" charset="-122"/>
              </a:rPr>
              <a:t> CM2</a:t>
            </a:r>
          </a:p>
        </p:txBody>
      </p:sp>
      <p:pic>
        <p:nvPicPr>
          <p:cNvPr id="4" name="Picture 3">
            <a:extLst>
              <a:ext uri="{FF2B5EF4-FFF2-40B4-BE49-F238E27FC236}">
                <a16:creationId xmlns:a16="http://schemas.microsoft.com/office/drawing/2014/main" id="{D5473C4E-DA0B-2596-044C-28B1DE78AB5B}"/>
              </a:ext>
            </a:extLst>
          </p:cNvPr>
          <p:cNvPicPr>
            <a:picLocks noChangeAspect="1"/>
          </p:cNvPicPr>
          <p:nvPr/>
        </p:nvPicPr>
        <p:blipFill>
          <a:blip r:embed="rId3"/>
          <a:stretch>
            <a:fillRect/>
          </a:stretch>
        </p:blipFill>
        <p:spPr>
          <a:xfrm>
            <a:off x="7998661" y="4520654"/>
            <a:ext cx="3489960" cy="1318260"/>
          </a:xfrm>
          <a:prstGeom prst="rect">
            <a:avLst/>
          </a:prstGeom>
        </p:spPr>
      </p:pic>
    </p:spTree>
    <p:extLst>
      <p:ext uri="{BB962C8B-B14F-4D97-AF65-F5344CB8AC3E}">
        <p14:creationId xmlns:p14="http://schemas.microsoft.com/office/powerpoint/2010/main" val="44682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7165181" y="7144"/>
            <a:ext cx="5026819" cy="6850856"/>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164306" y="937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 classe verte</a:t>
            </a: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7400024" y="1126757"/>
            <a:ext cx="4463363"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400" dirty="0">
                <a:ea typeface="NSimSun" panose="02010609030101010101" pitchFamily="49" charset="-122"/>
                <a:cs typeface="Arabic Typesetting" panose="03020402040406030203" pitchFamily="66" charset="-78"/>
              </a:rPr>
              <a:t>Nous sommes Gabrielle et Victoire de CE2/CM1 et nous allons vous parler de notre classe verte.</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allons partir avec notre maîtresse à Espalion dans l’Occitanie du 30 mai au 3 juin, nous partons également avec la classe de CM1B.</a:t>
            </a:r>
          </a:p>
          <a:p>
            <a:r>
              <a:rPr lang="fr-FR" sz="1400" dirty="0">
                <a:ea typeface="NSimSun" panose="02010609030101010101" pitchFamily="49" charset="-122"/>
                <a:cs typeface="Arabic Typesetting" panose="03020402040406030203" pitchFamily="66" charset="-78"/>
              </a:rPr>
              <a:t>Nous partons le 30 mai à 6h30 du matin et le voyage en car durera 8 heures ! Heureusement des stops et une visite sont prévus !</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Durant cette classe verte, nous allons faire des visites : des châteaux notamment comme celui de Calmont. Nous allons également faire une randonnée sur les chemins de Compostelle durant environ 4 heures nous allons parcourir 21 kilomètres.</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Des animateurs seront présents pour aider nos maîtresses et nous proposer des animations le soir ainsi qu’une boum jeudi soir !!!</a:t>
            </a:r>
          </a:p>
          <a:p>
            <a:endParaRPr lang="fr-FR" sz="1400" dirty="0">
              <a:ea typeface="NSimSun" panose="02010609030101010101" pitchFamily="49" charset="-122"/>
              <a:cs typeface="Arabic Typesetting" panose="03020402040406030203" pitchFamily="66" charset="-78"/>
            </a:endParaRPr>
          </a:p>
          <a:p>
            <a:r>
              <a:rPr lang="fr-FR" sz="1400" dirty="0">
                <a:ea typeface="NSimSun" panose="02010609030101010101" pitchFamily="49" charset="-122"/>
                <a:cs typeface="Arabic Typesetting" panose="03020402040406030203" pitchFamily="66" charset="-78"/>
              </a:rPr>
              <a:t>Nous avons tellement hâte d’y être !!!!</a:t>
            </a:r>
          </a:p>
          <a:p>
            <a:endParaRPr lang="fr-FR" sz="1400" dirty="0">
              <a:ea typeface="NSimSun" panose="02010609030101010101" pitchFamily="49" charset="-122"/>
              <a:cs typeface="Arabic Typesetting" panose="03020402040406030203" pitchFamily="66" charset="-78"/>
            </a:endParaRPr>
          </a:p>
          <a:p>
            <a:r>
              <a:rPr lang="fr-FR" sz="1400" b="1" dirty="0">
                <a:ea typeface="NSimSun" panose="02010609030101010101" pitchFamily="49" charset="-122"/>
                <a:cs typeface="Arabic Typesetting" panose="03020402040406030203" pitchFamily="66" charset="-78"/>
              </a:rPr>
              <a:t>Gabrielle et Victoire CE2/CM1</a:t>
            </a:r>
          </a:p>
        </p:txBody>
      </p:sp>
      <p:sp>
        <p:nvSpPr>
          <p:cNvPr id="6" name="Rectangle 4">
            <a:extLst>
              <a:ext uri="{FF2B5EF4-FFF2-40B4-BE49-F238E27FC236}">
                <a16:creationId xmlns:a16="http://schemas.microsoft.com/office/drawing/2014/main" id="{ED88E5F7-AF89-4C73-9D28-97E308AEC68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92E7D477-9092-B4D5-2530-6F3D38AB9338}"/>
              </a:ext>
            </a:extLst>
          </p:cNvPr>
          <p:cNvPicPr>
            <a:picLocks noChangeAspect="1"/>
          </p:cNvPicPr>
          <p:nvPr/>
        </p:nvPicPr>
        <p:blipFill>
          <a:blip r:embed="rId2"/>
          <a:stretch>
            <a:fillRect/>
          </a:stretch>
        </p:blipFill>
        <p:spPr>
          <a:xfrm>
            <a:off x="38151" y="1074862"/>
            <a:ext cx="7033260" cy="4922520"/>
          </a:xfrm>
          <a:prstGeom prst="rect">
            <a:avLst/>
          </a:prstGeom>
        </p:spPr>
      </p:pic>
    </p:spTree>
    <p:extLst>
      <p:ext uri="{BB962C8B-B14F-4D97-AF65-F5344CB8AC3E}">
        <p14:creationId xmlns:p14="http://schemas.microsoft.com/office/powerpoint/2010/main" val="315149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3C5FD56-BD82-46AB-AE2E-CF7547CAC224}"/>
              </a:ext>
            </a:extLst>
          </p:cNvPr>
          <p:cNvSpPr/>
          <p:nvPr/>
        </p:nvSpPr>
        <p:spPr>
          <a:xfrm>
            <a:off x="4205803" y="781763"/>
            <a:ext cx="3780398" cy="6066315"/>
          </a:xfrm>
          <a:prstGeom prst="rect">
            <a:avLst/>
          </a:prstGeom>
          <a:solidFill>
            <a:schemeClr val="accent5">
              <a:lumMod val="20000"/>
              <a:lumOff val="80000"/>
            </a:schemeClr>
          </a:solidFill>
          <a:ln>
            <a:solidFill>
              <a:schemeClr val="accent5">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164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eaLnBrk="0" fontAlgn="base" hangingPunct="0">
              <a:spcBef>
                <a:spcPct val="0"/>
              </a:spcBef>
              <a:spcAft>
                <a:spcPct val="0"/>
              </a:spcAft>
            </a:pP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 poterie en CE1B</a:t>
            </a:r>
            <a:endParaRPr kumimoji="0" lang="en-US" altLang="zh-CN" sz="2000" b="0" i="0" u="none" strike="noStrike" cap="none" normalizeH="0" baseline="0" dirty="0">
              <a:ln>
                <a:noFill/>
              </a:ln>
              <a:solidFill>
                <a:schemeClr val="bg1"/>
              </a:solidFill>
              <a:effectLst/>
            </a:endParaRPr>
          </a:p>
        </p:txBody>
      </p:sp>
      <p:sp>
        <p:nvSpPr>
          <p:cNvPr id="2" name="Rectangle 3">
            <a:extLst>
              <a:ext uri="{FF2B5EF4-FFF2-40B4-BE49-F238E27FC236}">
                <a16:creationId xmlns:a16="http://schemas.microsoft.com/office/drawing/2014/main" id="{B94D38AC-B43C-4374-B4F2-352200CCF24E}"/>
              </a:ext>
            </a:extLst>
          </p:cNvPr>
          <p:cNvSpPr>
            <a:spLocks noChangeArrowheads="1"/>
          </p:cNvSpPr>
          <p:nvPr/>
        </p:nvSpPr>
        <p:spPr bwMode="auto">
          <a:xfrm>
            <a:off x="4275122" y="860265"/>
            <a:ext cx="354014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Nous sommes Lana et Louise de la classe de Véronique de </a:t>
            </a:r>
            <a:r>
              <a:rPr kumimoji="0" lang="fr-FR" altLang="zh-CN" sz="1400" i="0" u="none" strike="noStrike" cap="none" normalizeH="0" baseline="0" dirty="0" err="1">
                <a:ln>
                  <a:noFill/>
                </a:ln>
                <a:effectLst/>
                <a:ea typeface="NSimSun" panose="02010609030101010101" pitchFamily="49" charset="-122"/>
                <a:cs typeface="Arabic Typesetting" panose="03020402040406030203" pitchFamily="66" charset="-78"/>
              </a:rPr>
              <a:t>Nadaï</a:t>
            </a: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 et nous avons fait de la poterie avec notre maîtresse.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L’objectif était de fabriquer un pot en argile comme à la Préhistoire.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Nous avons débuté l’activité en malaxant l’argile pour que la terre devienne plus souple, ensuite nous avons pris un morceau d’argile que nous avons aplati pour former une galette.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Avec un autre morceau, nous avons formé un colombin ( c’est à dire un boudin) que nous avons enroulé sur la galette puis lissé avec la main.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Le pot fabriqué, il ne restait plus qu’à le décorer, pour cela nous avons utilisé un cure-dent. Certains ont fait des petits trous, des graphismes de toutes sortes.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Cette activité nous a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beaucoup plu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rPr>
              <a:t>Merci maîtresse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400" i="0" u="none" strike="noStrike" cap="none" normalizeH="0" baseline="0" dirty="0">
              <a:ln>
                <a:noFill/>
              </a:ln>
              <a:effectLst/>
              <a:ea typeface="NSimSun" panose="02010609030101010101" pitchFamily="49" charset="-122"/>
              <a:cs typeface="Arabic Typesetting" panose="03020402040406030203" pitchFamily="66"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1" i="0" u="none" strike="noStrike" cap="none" normalizeH="0" baseline="0" dirty="0">
                <a:ln>
                  <a:noFill/>
                </a:ln>
                <a:effectLst/>
                <a:ea typeface="NSimSun" panose="02010609030101010101" pitchFamily="49" charset="-122"/>
                <a:cs typeface="Arabic Typesetting" panose="03020402040406030203" pitchFamily="66" charset="-78"/>
              </a:rPr>
              <a:t>Lana et Louise CE1B</a:t>
            </a:r>
          </a:p>
        </p:txBody>
      </p:sp>
      <p:pic>
        <p:nvPicPr>
          <p:cNvPr id="5" name="Picture 4">
            <a:extLst>
              <a:ext uri="{FF2B5EF4-FFF2-40B4-BE49-F238E27FC236}">
                <a16:creationId xmlns:a16="http://schemas.microsoft.com/office/drawing/2014/main" id="{5AA6C750-9C09-15B8-4C08-937B07C8D5A9}"/>
              </a:ext>
            </a:extLst>
          </p:cNvPr>
          <p:cNvPicPr>
            <a:picLocks noChangeAspect="1"/>
          </p:cNvPicPr>
          <p:nvPr/>
        </p:nvPicPr>
        <p:blipFill>
          <a:blip r:embed="rId2"/>
          <a:stretch>
            <a:fillRect/>
          </a:stretch>
        </p:blipFill>
        <p:spPr>
          <a:xfrm>
            <a:off x="6327244" y="5578950"/>
            <a:ext cx="1557337" cy="1190625"/>
          </a:xfrm>
          <a:prstGeom prst="rect">
            <a:avLst/>
          </a:prstGeom>
        </p:spPr>
      </p:pic>
      <p:pic>
        <p:nvPicPr>
          <p:cNvPr id="6" name="Picture 5">
            <a:extLst>
              <a:ext uri="{FF2B5EF4-FFF2-40B4-BE49-F238E27FC236}">
                <a16:creationId xmlns:a16="http://schemas.microsoft.com/office/drawing/2014/main" id="{559BD5C7-87D5-3CA0-08B6-FFC172413ED3}"/>
              </a:ext>
            </a:extLst>
          </p:cNvPr>
          <p:cNvPicPr>
            <a:picLocks noChangeAspect="1"/>
          </p:cNvPicPr>
          <p:nvPr/>
        </p:nvPicPr>
        <p:blipFill>
          <a:blip r:embed="rId3"/>
          <a:stretch>
            <a:fillRect/>
          </a:stretch>
        </p:blipFill>
        <p:spPr>
          <a:xfrm>
            <a:off x="272062" y="875507"/>
            <a:ext cx="3901440" cy="5669280"/>
          </a:xfrm>
          <a:prstGeom prst="rect">
            <a:avLst/>
          </a:prstGeom>
        </p:spPr>
      </p:pic>
      <p:pic>
        <p:nvPicPr>
          <p:cNvPr id="8" name="Picture 7">
            <a:extLst>
              <a:ext uri="{FF2B5EF4-FFF2-40B4-BE49-F238E27FC236}">
                <a16:creationId xmlns:a16="http://schemas.microsoft.com/office/drawing/2014/main" id="{D99B0E70-D53B-546A-39F8-8814A26558AB}"/>
              </a:ext>
            </a:extLst>
          </p:cNvPr>
          <p:cNvPicPr>
            <a:picLocks noChangeAspect="1"/>
          </p:cNvPicPr>
          <p:nvPr/>
        </p:nvPicPr>
        <p:blipFill>
          <a:blip r:embed="rId4"/>
          <a:stretch>
            <a:fillRect/>
          </a:stretch>
        </p:blipFill>
        <p:spPr>
          <a:xfrm>
            <a:off x="8072363" y="875507"/>
            <a:ext cx="3931920" cy="5913120"/>
          </a:xfrm>
          <a:prstGeom prst="rect">
            <a:avLst/>
          </a:prstGeom>
        </p:spPr>
      </p:pic>
    </p:spTree>
    <p:extLst>
      <p:ext uri="{BB962C8B-B14F-4D97-AF65-F5344CB8AC3E}">
        <p14:creationId xmlns:p14="http://schemas.microsoft.com/office/powerpoint/2010/main" val="141247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293804" y="1149487"/>
            <a:ext cx="783578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Nous sommes en CM1A et nous allons faire de l’athlétisme avec notre animateur sportif Mathieu.</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Depuis le début des séances, nous nous rendons en car au gymnase des </a:t>
            </a:r>
            <a:r>
              <a:rPr lang="fr-FR" altLang="zh-CN" sz="1400" dirty="0" err="1">
                <a:ea typeface="NSimSun" panose="02010609030101010101" pitchFamily="49" charset="-122"/>
              </a:rPr>
              <a:t>Raguidelles</a:t>
            </a:r>
            <a:r>
              <a:rPr lang="fr-FR" altLang="zh-CN" sz="1400" dirty="0">
                <a:ea typeface="NSimSun" panose="02010609030101010101" pitchFamily="49" charset="-122"/>
              </a:rPr>
              <a:t> et nous faisons plusieurs activités : le saut en hauteur, la course avec des obstacles, le lancer (le vortex et la balle), le saut en longueur et la course de relais.</a:t>
            </a:r>
          </a:p>
          <a:p>
            <a:pPr eaLnBrk="0" fontAlgn="base" hangingPunct="0">
              <a:spcBef>
                <a:spcPct val="0"/>
              </a:spcBef>
              <a:spcAft>
                <a:spcPct val="0"/>
              </a:spcAft>
            </a:pPr>
            <a:r>
              <a:rPr lang="fr-FR" altLang="zh-CN" sz="1400" dirty="0">
                <a:ea typeface="NSimSun" panose="02010609030101010101" pitchFamily="49" charset="-122"/>
              </a:rPr>
              <a:t>A chaque séance, Mathieu nous propose des ateliers différents afin de participer à toutes les activités.</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Ainsi nous pourrons être prêts pour le triathlon de fin d’année si la rencontre peut avoir lieu.</a:t>
            </a:r>
          </a:p>
          <a:p>
            <a:pPr eaLnBrk="0" fontAlgn="base" hangingPunct="0">
              <a:spcBef>
                <a:spcPct val="0"/>
              </a:spcBef>
              <a:spcAft>
                <a:spcPct val="0"/>
              </a:spcAft>
            </a:pPr>
            <a:endParaRPr lang="fr-FR" altLang="zh-CN" sz="1400"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 Moi, j’aime bien les sauts et les courses, c’est très dynamique et les ateliers changent souvent » </a:t>
            </a:r>
            <a:r>
              <a:rPr lang="fr-FR" altLang="zh-CN" sz="1400" b="1" dirty="0">
                <a:ea typeface="NSimSun" panose="02010609030101010101" pitchFamily="49" charset="-122"/>
              </a:rPr>
              <a:t>Romane</a:t>
            </a:r>
          </a:p>
          <a:p>
            <a:pPr eaLnBrk="0" fontAlgn="base" hangingPunct="0">
              <a:spcBef>
                <a:spcPct val="0"/>
              </a:spcBef>
              <a:spcAft>
                <a:spcPct val="0"/>
              </a:spcAft>
            </a:pPr>
            <a:endParaRPr lang="fr-FR" altLang="zh-CN" sz="1400" b="1" dirty="0">
              <a:ea typeface="NSimSun" panose="02010609030101010101" pitchFamily="49" charset="-122"/>
            </a:endParaRPr>
          </a:p>
          <a:p>
            <a:pPr eaLnBrk="0" fontAlgn="base" hangingPunct="0">
              <a:spcBef>
                <a:spcPct val="0"/>
              </a:spcBef>
              <a:spcAft>
                <a:spcPct val="0"/>
              </a:spcAft>
            </a:pPr>
            <a:r>
              <a:rPr lang="fr-FR" altLang="zh-CN" sz="1400" dirty="0">
                <a:ea typeface="NSimSun" panose="02010609030101010101" pitchFamily="49" charset="-122"/>
              </a:rPr>
              <a:t>« Moi, j’aime bien mais je dois continuer à m’entraîner car je ne suis pas fort dans toutes les activités ! » </a:t>
            </a:r>
          </a:p>
          <a:p>
            <a:pPr eaLnBrk="0" fontAlgn="base" hangingPunct="0">
              <a:spcBef>
                <a:spcPct val="0"/>
              </a:spcBef>
              <a:spcAft>
                <a:spcPct val="0"/>
              </a:spcAft>
            </a:pPr>
            <a:r>
              <a:rPr lang="fr-FR" altLang="zh-CN" sz="1400" b="1" dirty="0">
                <a:ea typeface="NSimSun" panose="02010609030101010101" pitchFamily="49" charset="-122"/>
              </a:rPr>
              <a:t>Maximilien CM1A</a:t>
            </a:r>
          </a:p>
        </p:txBody>
      </p:sp>
      <p:sp>
        <p:nvSpPr>
          <p:cNvPr id="14" name="CustomShape 2">
            <a:extLst>
              <a:ext uri="{FF2B5EF4-FFF2-40B4-BE49-F238E27FC236}">
                <a16:creationId xmlns:a16="http://schemas.microsoft.com/office/drawing/2014/main" id="{C3E4304A-6B4D-461A-B5EA-8D9916ED432E}"/>
              </a:ext>
            </a:extLst>
          </p:cNvPr>
          <p:cNvSpPr/>
          <p:nvPr/>
        </p:nvSpPr>
        <p:spPr>
          <a:xfrm>
            <a:off x="215760" y="386843"/>
            <a:ext cx="11760480" cy="394920"/>
          </a:xfrm>
          <a:prstGeom prst="rect">
            <a:avLst/>
          </a:prstGeom>
          <a:solidFill>
            <a:srgbClr val="559EC4"/>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a:ln>
                  <a:noFill/>
                </a:ln>
                <a:solidFill>
                  <a:schemeClr val="bg1"/>
                </a:solidFill>
                <a:effectLst/>
                <a:latin typeface="Script MT Bold" panose="03040602040607080904" pitchFamily="66" charset="0"/>
                <a:ea typeface="NSimSun" panose="02010609030101010101" pitchFamily="49" charset="-122"/>
                <a:cs typeface="Lucida Sans" panose="020B0602030504020204" pitchFamily="34" charset="0"/>
              </a:rPr>
              <a:t>  </a:t>
            </a:r>
            <a:r>
              <a:rPr kumimoji="0" lang="fr-FR" altLang="zh-CN" sz="2000" b="1" i="0" u="none" strike="noStrike" cap="none" normalizeH="0" baseline="0" dirty="0">
                <a:ln>
                  <a:noFill/>
                </a:ln>
                <a:solidFill>
                  <a:schemeClr val="bg1"/>
                </a:solidFill>
                <a:effectLst/>
                <a:ea typeface="NSimSun" panose="02010609030101010101" pitchFamily="49" charset="-122"/>
                <a:cs typeface="Lucida Sans" panose="020B0602030504020204" pitchFamily="34" charset="0"/>
              </a:rPr>
              <a:t>L’athlétisme</a:t>
            </a:r>
            <a:endParaRPr kumimoji="0" lang="en-US" altLang="zh-CN" sz="800" b="0" i="0" u="none" strike="noStrike" cap="none" normalizeH="0" baseline="0" dirty="0">
              <a:ln>
                <a:noFill/>
              </a:ln>
              <a:solidFill>
                <a:schemeClr val="bg1"/>
              </a:solidFill>
              <a:effectLst/>
            </a:endParaRPr>
          </a:p>
        </p:txBody>
      </p:sp>
      <p:pic>
        <p:nvPicPr>
          <p:cNvPr id="2" name="Picture 1">
            <a:extLst>
              <a:ext uri="{FF2B5EF4-FFF2-40B4-BE49-F238E27FC236}">
                <a16:creationId xmlns:a16="http://schemas.microsoft.com/office/drawing/2014/main" id="{2196FE86-F8EC-FE02-5054-10E95F7800B1}"/>
              </a:ext>
            </a:extLst>
          </p:cNvPr>
          <p:cNvPicPr>
            <a:picLocks noChangeAspect="1"/>
          </p:cNvPicPr>
          <p:nvPr/>
        </p:nvPicPr>
        <p:blipFill>
          <a:blip r:embed="rId2"/>
          <a:stretch>
            <a:fillRect/>
          </a:stretch>
        </p:blipFill>
        <p:spPr>
          <a:xfrm>
            <a:off x="667226" y="4335211"/>
            <a:ext cx="3299460" cy="2179320"/>
          </a:xfrm>
          <a:prstGeom prst="rect">
            <a:avLst/>
          </a:prstGeom>
        </p:spPr>
      </p:pic>
      <p:pic>
        <p:nvPicPr>
          <p:cNvPr id="4" name="Picture 3">
            <a:extLst>
              <a:ext uri="{FF2B5EF4-FFF2-40B4-BE49-F238E27FC236}">
                <a16:creationId xmlns:a16="http://schemas.microsoft.com/office/drawing/2014/main" id="{BA8D0664-5B4D-DDDE-5340-CA531A77FC70}"/>
              </a:ext>
            </a:extLst>
          </p:cNvPr>
          <p:cNvPicPr>
            <a:picLocks noChangeAspect="1"/>
          </p:cNvPicPr>
          <p:nvPr/>
        </p:nvPicPr>
        <p:blipFill>
          <a:blip r:embed="rId3"/>
          <a:stretch>
            <a:fillRect/>
          </a:stretch>
        </p:blipFill>
        <p:spPr>
          <a:xfrm>
            <a:off x="4629150" y="4281871"/>
            <a:ext cx="2933700" cy="2286000"/>
          </a:xfrm>
          <a:prstGeom prst="rect">
            <a:avLst/>
          </a:prstGeom>
        </p:spPr>
      </p:pic>
      <p:pic>
        <p:nvPicPr>
          <p:cNvPr id="5" name="Picture 4">
            <a:extLst>
              <a:ext uri="{FF2B5EF4-FFF2-40B4-BE49-F238E27FC236}">
                <a16:creationId xmlns:a16="http://schemas.microsoft.com/office/drawing/2014/main" id="{4D295071-0FD0-BF19-0DC1-FCE3642B5049}"/>
              </a:ext>
            </a:extLst>
          </p:cNvPr>
          <p:cNvPicPr>
            <a:picLocks noChangeAspect="1"/>
          </p:cNvPicPr>
          <p:nvPr/>
        </p:nvPicPr>
        <p:blipFill>
          <a:blip r:embed="rId4"/>
          <a:stretch>
            <a:fillRect/>
          </a:stretch>
        </p:blipFill>
        <p:spPr>
          <a:xfrm>
            <a:off x="8475347" y="4399981"/>
            <a:ext cx="3192780" cy="2049780"/>
          </a:xfrm>
          <a:prstGeom prst="rect">
            <a:avLst/>
          </a:prstGeom>
        </p:spPr>
      </p:pic>
      <p:pic>
        <p:nvPicPr>
          <p:cNvPr id="6" name="Picture 5">
            <a:extLst>
              <a:ext uri="{FF2B5EF4-FFF2-40B4-BE49-F238E27FC236}">
                <a16:creationId xmlns:a16="http://schemas.microsoft.com/office/drawing/2014/main" id="{70DD5046-F0AC-5692-289A-0F71A98DA58D}"/>
              </a:ext>
            </a:extLst>
          </p:cNvPr>
          <p:cNvPicPr>
            <a:picLocks noChangeAspect="1"/>
          </p:cNvPicPr>
          <p:nvPr/>
        </p:nvPicPr>
        <p:blipFill>
          <a:blip r:embed="rId5"/>
          <a:stretch>
            <a:fillRect/>
          </a:stretch>
        </p:blipFill>
        <p:spPr>
          <a:xfrm>
            <a:off x="8353427" y="1257372"/>
            <a:ext cx="3436620" cy="2667000"/>
          </a:xfrm>
          <a:prstGeom prst="rect">
            <a:avLst/>
          </a:prstGeom>
        </p:spPr>
      </p:pic>
    </p:spTree>
    <p:extLst>
      <p:ext uri="{BB962C8B-B14F-4D97-AF65-F5344CB8AC3E}">
        <p14:creationId xmlns:p14="http://schemas.microsoft.com/office/powerpoint/2010/main" val="13620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32E548-FDF3-372D-3588-5C62918A6BA9}"/>
              </a:ext>
            </a:extLst>
          </p:cNvPr>
          <p:cNvPicPr>
            <a:picLocks noChangeAspect="1"/>
          </p:cNvPicPr>
          <p:nvPr/>
        </p:nvPicPr>
        <p:blipFill>
          <a:blip r:embed="rId2"/>
          <a:stretch>
            <a:fillRect/>
          </a:stretch>
        </p:blipFill>
        <p:spPr>
          <a:xfrm>
            <a:off x="23812" y="0"/>
            <a:ext cx="12192000" cy="6858000"/>
          </a:xfrm>
          <a:prstGeom prst="rect">
            <a:avLst/>
          </a:prstGeom>
        </p:spPr>
      </p:pic>
      <p:sp>
        <p:nvSpPr>
          <p:cNvPr id="7" name="Rectangle 8">
            <a:extLst>
              <a:ext uri="{FF2B5EF4-FFF2-40B4-BE49-F238E27FC236}">
                <a16:creationId xmlns:a16="http://schemas.microsoft.com/office/drawing/2014/main" id="{7A0D70BA-41A7-4E13-933E-4612A1A77A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241D1AD-CBBA-4FD6-9958-A4F6AC370761}"/>
              </a:ext>
            </a:extLst>
          </p:cNvPr>
          <p:cNvSpPr>
            <a:spLocks noChangeArrowheads="1"/>
          </p:cNvSpPr>
          <p:nvPr/>
        </p:nvSpPr>
        <p:spPr bwMode="auto">
          <a:xfrm>
            <a:off x="3486149" y="4975612"/>
            <a:ext cx="8179594" cy="1384995"/>
          </a:xfrm>
          <a:prstGeom prst="rect">
            <a:avLst/>
          </a:prstGeom>
          <a:solidFill>
            <a:schemeClr val="bg1">
              <a:alpha val="83000"/>
            </a:schemeClr>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Nous formons des groupes: groupe lancer, groupe saut en hauteur, groupe saut en longueur.</a:t>
            </a:r>
          </a:p>
          <a:p>
            <a:pPr eaLnBrk="0" fontAlgn="base" hangingPunct="0">
              <a:spcBef>
                <a:spcPct val="0"/>
              </a:spcBef>
              <a:spcAft>
                <a:spcPct val="0"/>
              </a:spcAft>
            </a:pPr>
            <a:r>
              <a:rPr lang="fr-FR" altLang="zh-CN" sz="1400" dirty="0">
                <a:ea typeface="NSimSun" panose="02010609030101010101" pitchFamily="49" charset="-122"/>
              </a:rPr>
              <a:t>Les élèves sont répartis dans chaque groupe et le travail peut commencer !</a:t>
            </a:r>
          </a:p>
          <a:p>
            <a:pPr eaLnBrk="0" fontAlgn="base" hangingPunct="0">
              <a:spcBef>
                <a:spcPct val="0"/>
              </a:spcBef>
              <a:spcAft>
                <a:spcPct val="0"/>
              </a:spcAft>
            </a:pPr>
            <a:r>
              <a:rPr lang="fr-FR" altLang="zh-CN" sz="1400" dirty="0">
                <a:ea typeface="NSimSun" panose="02010609030101010101" pitchFamily="49" charset="-122"/>
              </a:rPr>
              <a:t>Souvent nous travaillons en duo : un lance par exemple et l’autre lui indique à combien de centimètres ou de mètres il a lancé.</a:t>
            </a:r>
          </a:p>
          <a:p>
            <a:pPr eaLnBrk="0" fontAlgn="base" hangingPunct="0">
              <a:spcBef>
                <a:spcPct val="0"/>
              </a:spcBef>
              <a:spcAft>
                <a:spcPct val="0"/>
              </a:spcAft>
            </a:pPr>
            <a:r>
              <a:rPr lang="fr-FR" altLang="zh-CN" sz="1400" dirty="0">
                <a:ea typeface="NSimSun" panose="02010609030101010101" pitchFamily="49" charset="-122"/>
              </a:rPr>
              <a:t>Nous aimons beaucoup ces activités car ça fait du bien de sortir pour se rendre au gymnase des </a:t>
            </a:r>
            <a:r>
              <a:rPr lang="fr-FR" altLang="zh-CN" sz="1400" dirty="0" err="1">
                <a:ea typeface="NSimSun" panose="02010609030101010101" pitchFamily="49" charset="-122"/>
              </a:rPr>
              <a:t>Raguidelles</a:t>
            </a:r>
            <a:r>
              <a:rPr lang="fr-FR" altLang="zh-CN" sz="1400" dirty="0">
                <a:ea typeface="NSimSun" panose="02010609030101010101" pitchFamily="49" charset="-122"/>
              </a:rPr>
              <a:t> !</a:t>
            </a:r>
          </a:p>
          <a:p>
            <a:pPr eaLnBrk="0" fontAlgn="base" hangingPunct="0">
              <a:spcBef>
                <a:spcPct val="0"/>
              </a:spcBef>
              <a:spcAft>
                <a:spcPct val="0"/>
              </a:spcAft>
            </a:pPr>
            <a:r>
              <a:rPr lang="fr-FR" altLang="zh-CN" sz="1400" b="1" dirty="0">
                <a:ea typeface="NSimSun" panose="02010609030101010101" pitchFamily="49" charset="-122"/>
              </a:rPr>
              <a:t>Manon et Baptiste CE2</a:t>
            </a:r>
          </a:p>
        </p:txBody>
      </p:sp>
      <p:sp>
        <p:nvSpPr>
          <p:cNvPr id="14" name="CustomShape 2">
            <a:extLst>
              <a:ext uri="{FF2B5EF4-FFF2-40B4-BE49-F238E27FC236}">
                <a16:creationId xmlns:a16="http://schemas.microsoft.com/office/drawing/2014/main" id="{C3E4304A-6B4D-461A-B5EA-8D9916ED432E}"/>
              </a:ext>
            </a:extLst>
          </p:cNvPr>
          <p:cNvSpPr/>
          <p:nvPr/>
        </p:nvSpPr>
        <p:spPr>
          <a:xfrm>
            <a:off x="101460" y="281949"/>
            <a:ext cx="11760480" cy="394920"/>
          </a:xfrm>
          <a:prstGeom prst="rect">
            <a:avLst/>
          </a:prstGeom>
          <a:solidFill>
            <a:schemeClr val="bg1">
              <a:alpha val="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000" b="1" i="0" u="none" strike="noStrike" cap="none" normalizeH="0" baseline="0" dirty="0">
                <a:ln>
                  <a:noFill/>
                </a:ln>
                <a:solidFill>
                  <a:schemeClr val="bg1">
                    <a:alpha val="83000"/>
                  </a:schemeClr>
                </a:solidFill>
                <a:effectLst/>
                <a:latin typeface="Script MT Bold" panose="03040602040607080904" pitchFamily="66" charset="0"/>
                <a:ea typeface="NSimSun" panose="02010609030101010101" pitchFamily="49" charset="-122"/>
                <a:cs typeface="Lucida Sans" panose="020B0602030504020204" pitchFamily="34" charset="0"/>
              </a:rPr>
              <a:t>  </a:t>
            </a:r>
            <a:r>
              <a:rPr kumimoji="0" lang="fr-FR" altLang="zh-CN" sz="2000" b="1" i="0" u="none" strike="noStrike" cap="none" normalizeH="0" baseline="0" dirty="0">
                <a:ln>
                  <a:noFill/>
                </a:ln>
                <a:solidFill>
                  <a:schemeClr val="bg1">
                    <a:alpha val="88000"/>
                  </a:schemeClr>
                </a:solidFill>
                <a:effectLst/>
                <a:ea typeface="NSimSun" panose="02010609030101010101" pitchFamily="49" charset="-122"/>
                <a:cs typeface="Lucida Sans" panose="020B0602030504020204" pitchFamily="34" charset="0"/>
              </a:rPr>
              <a:t>L’athlétisme bis!</a:t>
            </a:r>
            <a:endParaRPr kumimoji="0" lang="en-US" altLang="zh-CN" sz="800" b="0" i="0" u="none" strike="noStrike" cap="none" normalizeH="0" baseline="0" dirty="0">
              <a:ln>
                <a:noFill/>
              </a:ln>
              <a:solidFill>
                <a:schemeClr val="bg1">
                  <a:alpha val="88000"/>
                </a:schemeClr>
              </a:solidFill>
              <a:effectLst/>
            </a:endParaRPr>
          </a:p>
        </p:txBody>
      </p:sp>
      <p:sp>
        <p:nvSpPr>
          <p:cNvPr id="12" name="Rectangle 10">
            <a:extLst>
              <a:ext uri="{FF2B5EF4-FFF2-40B4-BE49-F238E27FC236}">
                <a16:creationId xmlns:a16="http://schemas.microsoft.com/office/drawing/2014/main" id="{EEF0C0F6-411C-4ADC-4D97-3196A78FA0BA}"/>
              </a:ext>
            </a:extLst>
          </p:cNvPr>
          <p:cNvSpPr>
            <a:spLocks noChangeArrowheads="1"/>
          </p:cNvSpPr>
          <p:nvPr/>
        </p:nvSpPr>
        <p:spPr bwMode="auto">
          <a:xfrm>
            <a:off x="2700338" y="739149"/>
            <a:ext cx="6450808" cy="1384995"/>
          </a:xfrm>
          <a:prstGeom prst="rect">
            <a:avLst/>
          </a:prstGeom>
          <a:solidFill>
            <a:schemeClr val="bg1">
              <a:alpha val="83000"/>
            </a:schemeClr>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zh-CN" sz="1400" dirty="0">
                <a:ea typeface="NSimSun" panose="02010609030101010101" pitchFamily="49" charset="-122"/>
              </a:rPr>
              <a:t>Tous les jeudis, nous faisons de l’athlétisme avec notre maîtresse Madame </a:t>
            </a:r>
            <a:r>
              <a:rPr lang="fr-FR" altLang="zh-CN" sz="1400" dirty="0" err="1">
                <a:ea typeface="NSimSun" panose="02010609030101010101" pitchFamily="49" charset="-122"/>
              </a:rPr>
              <a:t>Lozachmeur</a:t>
            </a:r>
            <a:r>
              <a:rPr lang="fr-FR" altLang="zh-CN" sz="1400" dirty="0">
                <a:ea typeface="NSimSun" panose="02010609030101010101" pitchFamily="49" charset="-122"/>
              </a:rPr>
              <a:t> et c’est vraiment super !</a:t>
            </a:r>
          </a:p>
          <a:p>
            <a:pPr eaLnBrk="0" fontAlgn="base" hangingPunct="0">
              <a:spcBef>
                <a:spcPct val="0"/>
              </a:spcBef>
              <a:spcAft>
                <a:spcPct val="0"/>
              </a:spcAft>
            </a:pPr>
            <a:r>
              <a:rPr lang="fr-FR" altLang="zh-CN" sz="1400" dirty="0">
                <a:ea typeface="NSimSun" panose="02010609030101010101" pitchFamily="49" charset="-122"/>
              </a:rPr>
              <a:t>Nous commençons toujours par un petit échauffement, on court, et ensuite on échauffe différentes parties du corps : coudes, poignets, chevilles…</a:t>
            </a:r>
          </a:p>
          <a:p>
            <a:pPr eaLnBrk="0" fontAlgn="base" hangingPunct="0">
              <a:spcBef>
                <a:spcPct val="0"/>
              </a:spcBef>
              <a:spcAft>
                <a:spcPct val="0"/>
              </a:spcAft>
            </a:pPr>
            <a:r>
              <a:rPr lang="fr-FR" altLang="zh-CN" sz="1400" dirty="0">
                <a:ea typeface="NSimSun" panose="02010609030101010101" pitchFamily="49" charset="-122"/>
              </a:rPr>
              <a:t>Ensuite, nous faisons différents ateliers et notre maîtresse avec l’intervenant nous rappellent les consignes de sécurité.</a:t>
            </a:r>
          </a:p>
        </p:txBody>
      </p:sp>
    </p:spTree>
    <p:extLst>
      <p:ext uri="{BB962C8B-B14F-4D97-AF65-F5344CB8AC3E}">
        <p14:creationId xmlns:p14="http://schemas.microsoft.com/office/powerpoint/2010/main" val="139448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2543</Words>
  <Application>Microsoft Office PowerPoint</Application>
  <PresentationFormat>Widescreen</PresentationFormat>
  <Paragraphs>186</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Arabic Typesetting</vt:lpstr>
      <vt:lpstr>Arial</vt:lpstr>
      <vt:lpstr>Calibri</vt:lpstr>
      <vt:lpstr>Calibri Light</vt:lpstr>
      <vt:lpstr>Script MT Bold</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 ten Brink</dc:creator>
  <cp:lastModifiedBy>Marcel ten Brink</cp:lastModifiedBy>
  <cp:revision>60</cp:revision>
  <dcterms:created xsi:type="dcterms:W3CDTF">2022-01-07T16:32:00Z</dcterms:created>
  <dcterms:modified xsi:type="dcterms:W3CDTF">2022-06-27T19:57:04Z</dcterms:modified>
</cp:coreProperties>
</file>