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6" r:id="rId4"/>
    <p:sldId id="267" r:id="rId5"/>
    <p:sldId id="259" r:id="rId6"/>
    <p:sldId id="262" r:id="rId7"/>
    <p:sldId id="261" r:id="rId8"/>
    <p:sldId id="260" r:id="rId9"/>
    <p:sldId id="263" r:id="rId10"/>
    <p:sldId id="258" r:id="rId11"/>
    <p:sldId id="265" r:id="rId12"/>
    <p:sldId id="264"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9EC4"/>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89" d="100"/>
          <a:sy n="89" d="100"/>
        </p:scale>
        <p:origin x="64" y="5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08AC-3362-4494-8158-246774DAE9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FE2E88-B2C2-4B03-A69B-7E5D32586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1E0B5-B625-4ACA-81D6-9E709FFD7364}"/>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5" name="Footer Placeholder 4">
            <a:extLst>
              <a:ext uri="{FF2B5EF4-FFF2-40B4-BE49-F238E27FC236}">
                <a16:creationId xmlns:a16="http://schemas.microsoft.com/office/drawing/2014/main" id="{779DC1A7-6867-436C-A10B-D00FE909E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EDC1D-19D4-4354-9217-454B1DA8BE57}"/>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1912876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ED49-8295-480B-B41E-C7DFA61C7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2ABD52-56D5-468E-A838-495508351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FBFCF-DF83-4E80-A328-49D7B6F2DE77}"/>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5" name="Footer Placeholder 4">
            <a:extLst>
              <a:ext uri="{FF2B5EF4-FFF2-40B4-BE49-F238E27FC236}">
                <a16:creationId xmlns:a16="http://schemas.microsoft.com/office/drawing/2014/main" id="{D4984BCC-A88E-4CBA-871E-2B0B40874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84EAC-3D4A-4DD4-ABB7-59AF90F38063}"/>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2755185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EAA9A-E8FE-4BAB-A507-85FAFC82BC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A9C70C-1C6A-4334-A61C-E90C5C7305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17413-6B86-44A9-800F-30DDC0D66474}"/>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5" name="Footer Placeholder 4">
            <a:extLst>
              <a:ext uri="{FF2B5EF4-FFF2-40B4-BE49-F238E27FC236}">
                <a16:creationId xmlns:a16="http://schemas.microsoft.com/office/drawing/2014/main" id="{15B91675-F852-472D-9F16-B6C7B0A4F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51586-4947-4025-BB0D-5A07FFC9BA58}"/>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319574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2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fr-FR" sz="3200" b="0" strike="noStrike" spc="-1">
              <a:latin typeface="Arial"/>
            </a:endParaRPr>
          </a:p>
        </p:txBody>
      </p:sp>
    </p:spTree>
    <p:extLst>
      <p:ext uri="{BB962C8B-B14F-4D97-AF65-F5344CB8AC3E}">
        <p14:creationId xmlns:p14="http://schemas.microsoft.com/office/powerpoint/2010/main" val="351424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942843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067483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Tree>
    <p:extLst>
      <p:ext uri="{BB962C8B-B14F-4D97-AF65-F5344CB8AC3E}">
        <p14:creationId xmlns:p14="http://schemas.microsoft.com/office/powerpoint/2010/main" val="973991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fr-FR" sz="3200" b="0" strike="noStrike" spc="-1">
              <a:latin typeface="Arial"/>
            </a:endParaRPr>
          </a:p>
        </p:txBody>
      </p:sp>
    </p:spTree>
    <p:extLst>
      <p:ext uri="{BB962C8B-B14F-4D97-AF65-F5344CB8AC3E}">
        <p14:creationId xmlns:p14="http://schemas.microsoft.com/office/powerpoint/2010/main" val="2206618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21193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28346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C7B7-3A2B-4B42-A7E9-BB27C31B8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B79C2D-31F3-47B0-9550-50E6406353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DD247-FFD1-4884-A013-DE90B459129F}"/>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5" name="Footer Placeholder 4">
            <a:extLst>
              <a:ext uri="{FF2B5EF4-FFF2-40B4-BE49-F238E27FC236}">
                <a16:creationId xmlns:a16="http://schemas.microsoft.com/office/drawing/2014/main" id="{5E0EAA84-2F47-4CF1-BB8E-CD54CAA9C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7CB80-2EFB-4492-BF5D-A570C6D3C46C}"/>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873456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4243297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537652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162183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fr-FR"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extLst>
      <p:ext uri="{BB962C8B-B14F-4D97-AF65-F5344CB8AC3E}">
        <p14:creationId xmlns:p14="http://schemas.microsoft.com/office/powerpoint/2010/main" val="316099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E61B-0311-4D65-A49D-62D20DCDA0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F6F8CE-C892-45CD-8D7E-99B760CB4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E72DC-0B10-4622-950D-591B19EDF9C4}"/>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5" name="Footer Placeholder 4">
            <a:extLst>
              <a:ext uri="{FF2B5EF4-FFF2-40B4-BE49-F238E27FC236}">
                <a16:creationId xmlns:a16="http://schemas.microsoft.com/office/drawing/2014/main" id="{3C7206B1-206F-4A20-9388-CA3E1562A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AEEDC-D1CE-482F-9E5D-3D745A67749B}"/>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1914828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C645-437A-4832-A1D5-810C31AF4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3D20C8-6FA4-411B-9EBF-46F8E86B31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9652BA-45E6-4EFE-9E5E-30DF5485B9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1EC2E9-435C-4EA2-8325-D70A4A24BB6E}"/>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6" name="Footer Placeholder 5">
            <a:extLst>
              <a:ext uri="{FF2B5EF4-FFF2-40B4-BE49-F238E27FC236}">
                <a16:creationId xmlns:a16="http://schemas.microsoft.com/office/drawing/2014/main" id="{C3AA51ED-2DB9-430B-A912-FFAAD96A0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F323C-3774-4743-B604-5A3FF4DD6FF7}"/>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420000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E7E04-A2D6-4853-BB50-8A677E9F7D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601E21-EEE2-46A9-8BC1-948898DED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0BE94E-1CE8-4676-BF03-0AB5DA9CCB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8597ED-9B0F-466B-951C-9A58B736E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6925AF-3917-4701-B0E6-BFC703B751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552849-FC3D-4464-8046-0C4C411A9F21}"/>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8" name="Footer Placeholder 7">
            <a:extLst>
              <a:ext uri="{FF2B5EF4-FFF2-40B4-BE49-F238E27FC236}">
                <a16:creationId xmlns:a16="http://schemas.microsoft.com/office/drawing/2014/main" id="{6FCAF2C0-E197-4803-BF2C-1F4D26F5F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BD1D58-0282-4BB3-9495-F427754AF704}"/>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2524283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ACED-8CEF-4DDF-9D00-ECBB743779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228EF1-79F1-4A57-8A5C-3FE76CCBC633}"/>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4" name="Footer Placeholder 3">
            <a:extLst>
              <a:ext uri="{FF2B5EF4-FFF2-40B4-BE49-F238E27FC236}">
                <a16:creationId xmlns:a16="http://schemas.microsoft.com/office/drawing/2014/main" id="{F638A0D4-05E8-463D-93F0-CE2818FC47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4D287-2559-4D3C-B02D-BFC7BF8B0F08}"/>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261066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81C3C-3F2B-44D1-8008-67F2C8843704}"/>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3" name="Footer Placeholder 2">
            <a:extLst>
              <a:ext uri="{FF2B5EF4-FFF2-40B4-BE49-F238E27FC236}">
                <a16:creationId xmlns:a16="http://schemas.microsoft.com/office/drawing/2014/main" id="{1D059424-B4DA-4B11-85C6-4AD500689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AE6824-A9D2-4BBF-A786-C6EE8850F58F}"/>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270579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B17B0-C7AB-468E-AFF2-9D71F6A99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0BA212-AA14-4953-8CBD-6D2EB6CF0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47F5B-5A4E-4CAF-A2A8-E5261F592F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88907-9CC0-4FF8-9490-5BE0135AF8A0}"/>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6" name="Footer Placeholder 5">
            <a:extLst>
              <a:ext uri="{FF2B5EF4-FFF2-40B4-BE49-F238E27FC236}">
                <a16:creationId xmlns:a16="http://schemas.microsoft.com/office/drawing/2014/main" id="{65331A88-C18F-4D3E-A1E8-37601E5EF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DF466-9792-461D-BCAF-0A6D46AA4E17}"/>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2648279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BDFC-9CC9-49BD-B7A2-7F9C398D37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B9289-41A4-442B-8A64-6C8370DCD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528F0E-7476-4917-A993-830CA750D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43F86-D6FA-4F12-BA6F-D630D3293C81}"/>
              </a:ext>
            </a:extLst>
          </p:cNvPr>
          <p:cNvSpPr>
            <a:spLocks noGrp="1"/>
          </p:cNvSpPr>
          <p:nvPr>
            <p:ph type="dt" sz="half" idx="10"/>
          </p:nvPr>
        </p:nvSpPr>
        <p:spPr/>
        <p:txBody>
          <a:bodyPr/>
          <a:lstStyle/>
          <a:p>
            <a:fld id="{19898EF2-E8CE-47F0-9448-568EF22E85D3}" type="datetimeFigureOut">
              <a:rPr lang="en-US" smtClean="0"/>
              <a:t>1/13/2022</a:t>
            </a:fld>
            <a:endParaRPr lang="en-US"/>
          </a:p>
        </p:txBody>
      </p:sp>
      <p:sp>
        <p:nvSpPr>
          <p:cNvPr id="6" name="Footer Placeholder 5">
            <a:extLst>
              <a:ext uri="{FF2B5EF4-FFF2-40B4-BE49-F238E27FC236}">
                <a16:creationId xmlns:a16="http://schemas.microsoft.com/office/drawing/2014/main" id="{858EB954-9820-4D6F-860A-6413C567E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44B9CC-06F5-479F-8FB4-5DCC155036EA}"/>
              </a:ext>
            </a:extLst>
          </p:cNvPr>
          <p:cNvSpPr>
            <a:spLocks noGrp="1"/>
          </p:cNvSpPr>
          <p:nvPr>
            <p:ph type="sldNum" sz="quarter" idx="12"/>
          </p:nvPr>
        </p:nvSpPr>
        <p:spPr/>
        <p:txBody>
          <a:bodyPr/>
          <a:lstStyle/>
          <a:p>
            <a:fld id="{3243317C-27E4-4EE5-8BAA-1B9AEAE9C468}" type="slidenum">
              <a:rPr lang="en-US" smtClean="0"/>
              <a:t>‹#›</a:t>
            </a:fld>
            <a:endParaRPr lang="en-US"/>
          </a:p>
        </p:txBody>
      </p:sp>
    </p:spTree>
    <p:extLst>
      <p:ext uri="{BB962C8B-B14F-4D97-AF65-F5344CB8AC3E}">
        <p14:creationId xmlns:p14="http://schemas.microsoft.com/office/powerpoint/2010/main" val="1327247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F3842-B46A-47BA-A679-7A295AC4E7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2E3AD6-EBB8-48BA-95F1-9EDE6646C0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04ABF-BD87-490A-BED5-90F8BB41D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98EF2-E8CE-47F0-9448-568EF22E85D3}" type="datetimeFigureOut">
              <a:rPr lang="en-US" smtClean="0"/>
              <a:t>1/13/2022</a:t>
            </a:fld>
            <a:endParaRPr lang="en-US"/>
          </a:p>
        </p:txBody>
      </p:sp>
      <p:sp>
        <p:nvSpPr>
          <p:cNvPr id="5" name="Footer Placeholder 4">
            <a:extLst>
              <a:ext uri="{FF2B5EF4-FFF2-40B4-BE49-F238E27FC236}">
                <a16:creationId xmlns:a16="http://schemas.microsoft.com/office/drawing/2014/main" id="{FC2C1B23-9061-4A4E-B76D-95E29482F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4DDB80-92BD-49E0-9C39-59159BD44D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3317C-27E4-4EE5-8BAA-1B9AEAE9C468}" type="slidenum">
              <a:rPr lang="en-US" smtClean="0"/>
              <a:t>‹#›</a:t>
            </a:fld>
            <a:endParaRPr lang="en-US"/>
          </a:p>
        </p:txBody>
      </p:sp>
    </p:spTree>
    <p:extLst>
      <p:ext uri="{BB962C8B-B14F-4D97-AF65-F5344CB8AC3E}">
        <p14:creationId xmlns:p14="http://schemas.microsoft.com/office/powerpoint/2010/main" val="2450230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080" cy="1144440"/>
          </a:xfrm>
          <a:prstGeom prst="rect">
            <a:avLst/>
          </a:prstGeom>
        </p:spPr>
        <p:txBody>
          <a:bodyPr lIns="0" tIns="0" rIns="0" bIns="0" anchor="ctr"/>
          <a:lstStyle/>
          <a:p>
            <a:r>
              <a:rPr lang="fr-FR" sz="1800" b="0" strike="noStrike" spc="-1">
                <a:latin typeface="Arial"/>
              </a:rPr>
              <a:t>Cliquez pour éditer le format du texte-titre</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extLst>
      <p:ext uri="{BB962C8B-B14F-4D97-AF65-F5344CB8AC3E}">
        <p14:creationId xmlns:p14="http://schemas.microsoft.com/office/powerpoint/2010/main" val="677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image" Target="../media/image29.emf"/><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ustomShape 1"/>
          <p:cNvSpPr/>
          <p:nvPr/>
        </p:nvSpPr>
        <p:spPr>
          <a:xfrm>
            <a:off x="258480" y="192960"/>
            <a:ext cx="11760480" cy="100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1" normalizeH="0" baseline="0" noProof="0" dirty="0">
                <a:ln>
                  <a:noFill/>
                </a:ln>
                <a:solidFill>
                  <a:srgbClr val="2F89B7"/>
                </a:solidFill>
                <a:effectLst/>
                <a:uLnTx/>
                <a:uFillTx/>
                <a:latin typeface="Arabic Typesetting"/>
                <a:ea typeface="DejaVu Sans"/>
              </a:rPr>
              <a:t>Quoi de neuf à l'Ecole du Parc ? </a:t>
            </a:r>
            <a:endParaRPr kumimoji="0" lang="fr-FR" sz="6000" b="0" i="0" u="none" strike="noStrike" kern="1200" cap="none" spc="-1" normalizeH="0" baseline="0" noProof="0" dirty="0">
              <a:ln>
                <a:noFill/>
              </a:ln>
              <a:solidFill>
                <a:prstClr val="black"/>
              </a:solidFill>
              <a:effectLst/>
              <a:uLnTx/>
              <a:uFillTx/>
              <a:latin typeface="Arial"/>
            </a:endParaRPr>
          </a:p>
        </p:txBody>
      </p:sp>
      <p:sp>
        <p:nvSpPr>
          <p:cNvPr id="77" name="CustomShape 2"/>
          <p:cNvSpPr/>
          <p:nvPr/>
        </p:nvSpPr>
        <p:spPr>
          <a:xfrm>
            <a:off x="215280" y="1161360"/>
            <a:ext cx="11760480" cy="39492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1" normalizeH="0" baseline="0" noProof="0" dirty="0">
                <a:ln>
                  <a:noFill/>
                </a:ln>
                <a:solidFill>
                  <a:srgbClr val="FFFFFF"/>
                </a:solidFill>
                <a:effectLst/>
                <a:uLnTx/>
                <a:uFillTx/>
                <a:latin typeface="Calibri" panose="020F0502020204030204" pitchFamily="34" charset="0"/>
                <a:ea typeface="DejaVu Sans"/>
                <a:cs typeface="Calibri" panose="020F0502020204030204" pitchFamily="34" charset="0"/>
              </a:rPr>
              <a:t>Janvier 2022</a:t>
            </a:r>
            <a:endParaRPr kumimoji="0" lang="fr-FR"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9" name="CustomShape 3"/>
          <p:cNvSpPr/>
          <p:nvPr/>
        </p:nvSpPr>
        <p:spPr>
          <a:xfrm>
            <a:off x="1394865" y="6022440"/>
            <a:ext cx="9175680" cy="45576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algn="ctr">
              <a:defRPr/>
            </a:pPr>
            <a:r>
              <a:rPr lang="fr-FR" spc="-1" dirty="0">
                <a:solidFill>
                  <a:srgbClr val="FFFFFF"/>
                </a:solidFill>
                <a:latin typeface="Calibri" panose="020F0502020204030204" pitchFamily="34" charset="0"/>
                <a:cs typeface="Calibri" panose="020F0502020204030204" pitchFamily="34" charset="0"/>
              </a:rPr>
              <a:t>L’année a déjà bien commencé …</a:t>
            </a:r>
          </a:p>
          <a:p>
            <a:pPr algn="ctr">
              <a:defRPr/>
            </a:pPr>
            <a:endParaRPr lang="fr-FR" spc="-1" dirty="0">
              <a:solidFill>
                <a:srgbClr val="FFFFFF"/>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FC2B9AD-4A16-4A07-9CE5-4769D24CD40D}"/>
              </a:ext>
            </a:extLst>
          </p:cNvPr>
          <p:cNvPicPr>
            <a:picLocks noChangeAspect="1"/>
          </p:cNvPicPr>
          <p:nvPr/>
        </p:nvPicPr>
        <p:blipFill>
          <a:blip r:embed="rId2"/>
          <a:stretch>
            <a:fillRect/>
          </a:stretch>
        </p:blipFill>
        <p:spPr>
          <a:xfrm>
            <a:off x="2222363" y="2226751"/>
            <a:ext cx="7520683" cy="2918847"/>
          </a:xfrm>
          <a:prstGeom prst="rect">
            <a:avLst/>
          </a:prstGeom>
        </p:spPr>
      </p:pic>
    </p:spTree>
  </p:cSld>
  <p:clrMapOvr>
    <a:masterClrMapping/>
  </p:clrMapOvr>
  <p:transition spd="med">
    <p:pull/>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C5FD56-BD82-46AB-AE2E-CF7547CAC224}"/>
              </a:ext>
            </a:extLst>
          </p:cNvPr>
          <p:cNvSpPr/>
          <p:nvPr/>
        </p:nvSpPr>
        <p:spPr>
          <a:xfrm>
            <a:off x="0" y="0"/>
            <a:ext cx="5773412" cy="6858000"/>
          </a:xfrm>
          <a:prstGeom prst="rect">
            <a:avLst/>
          </a:prstGeom>
          <a:solidFill>
            <a:schemeClr val="accent5">
              <a:lumMod val="20000"/>
              <a:lumOff val="80000"/>
            </a:schemeClr>
          </a:solidFill>
          <a:ln>
            <a:solidFill>
              <a:schemeClr val="accent5">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0" y="-16410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CustomShape 2">
            <a:extLst>
              <a:ext uri="{FF2B5EF4-FFF2-40B4-BE49-F238E27FC236}">
                <a16:creationId xmlns:a16="http://schemas.microsoft.com/office/drawing/2014/main" id="{C3E4304A-6B4D-461A-B5EA-8D9916ED432E}"/>
              </a:ext>
            </a:extLst>
          </p:cNvPr>
          <p:cNvSpPr/>
          <p:nvPr/>
        </p:nvSpPr>
        <p:spPr>
          <a:xfrm>
            <a:off x="215760" y="386843"/>
            <a:ext cx="11760480" cy="39492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eaLnBrk="0" fontAlgn="base" hangingPunct="0">
              <a:spcBef>
                <a:spcPct val="0"/>
              </a:spcBef>
              <a:spcAft>
                <a:spcPct val="0"/>
              </a:spcAft>
            </a:pP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  Le CCJ en CM2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dirty="0">
              <a:ln>
                <a:noFill/>
              </a:ln>
              <a:solidFill>
                <a:schemeClr val="bg1"/>
              </a:solidFill>
              <a:effectLst/>
            </a:endParaRPr>
          </a:p>
        </p:txBody>
      </p:sp>
      <p:sp>
        <p:nvSpPr>
          <p:cNvPr id="2" name="Rectangle 3">
            <a:extLst>
              <a:ext uri="{FF2B5EF4-FFF2-40B4-BE49-F238E27FC236}">
                <a16:creationId xmlns:a16="http://schemas.microsoft.com/office/drawing/2014/main" id="{B94D38AC-B43C-4374-B4F2-352200CCF24E}"/>
              </a:ext>
            </a:extLst>
          </p:cNvPr>
          <p:cNvSpPr>
            <a:spLocks noChangeArrowheads="1"/>
          </p:cNvSpPr>
          <p:nvPr/>
        </p:nvSpPr>
        <p:spPr bwMode="auto">
          <a:xfrm>
            <a:off x="269173" y="935223"/>
            <a:ext cx="528847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rPr>
              <a:t>Nous sommes en classe de CM1/CM2 et nous allons vous parler du CCJ.</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zh-CN" sz="1400" dirty="0">
              <a:latin typeface="Calibri" panose="020F0502020204030204" pitchFamily="34" charset="0"/>
              <a:ea typeface="NSimSun" panose="02010609030101010101" pitchFamily="49"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rPr>
              <a:t>Le CCJ est le conseil communal de la jeunesse, il permet aux représentants élus de travailler dans différentes commissions qui ont toutes un rôle pour la ville.( santé, humanitaire et solidarité...)</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rPr>
              <a:t>Nous avons donc organisé des élections au sein de notre classe.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rPr>
              <a:t>Chaque candidat devait réaliser un discours et une présentation, la représentante du CCJ était présente. Nous devions choisir une fille et un garçon.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rPr>
              <a:t>« Je suis Pia de CM2 et je me suis présentée, je vais vous raconter mon expérience, j’ai tout d’abord réalisé une affiche avec mon nom, mes passions, et mes projets. Mes projets étaient basés sur l’écologie et la défense des animaux. J’ ai présenté cela lors de mon discours. Malheureusement, je n’ai pas été élue mais je garde un très bon souvenir de cette expérience ! Pia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rPr>
              <a:t>« Je suis Capucine de CM1, je ne me suis pas présentée car je ne suis pas encore en droit de le faire. J’ai beaucoup aimé suivre la campagne pour élire les représentants du CCJ, cela m’a vraiment donné envie de m’y investir pour l’année prochaine ! »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zh-CN" sz="1400" dirty="0">
              <a:latin typeface="Calibri" panose="020F0502020204030204" pitchFamily="34" charset="0"/>
              <a:ea typeface="NSimSun" panose="02010609030101010101" pitchFamily="49"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b="1" i="0" u="none" strike="noStrike" cap="none" normalizeH="0" baseline="0" dirty="0">
                <a:ln>
                  <a:noFill/>
                </a:ln>
                <a:effectLst/>
                <a:latin typeface="Calibri" panose="020F0502020204030204" pitchFamily="34" charset="0"/>
                <a:ea typeface="NSimSun" panose="02010609030101010101" pitchFamily="49" charset="-122"/>
                <a:cs typeface="Calibri" panose="020F0502020204030204" pitchFamily="34" charset="0"/>
              </a:rPr>
              <a:t>Capucine</a:t>
            </a:r>
          </a:p>
        </p:txBody>
      </p:sp>
      <p:pic>
        <p:nvPicPr>
          <p:cNvPr id="5" name="Picture 4">
            <a:extLst>
              <a:ext uri="{FF2B5EF4-FFF2-40B4-BE49-F238E27FC236}">
                <a16:creationId xmlns:a16="http://schemas.microsoft.com/office/drawing/2014/main" id="{86E7FA94-5CFC-4987-96BD-A10CC165844B}"/>
              </a:ext>
            </a:extLst>
          </p:cNvPr>
          <p:cNvPicPr>
            <a:picLocks noChangeAspect="1"/>
          </p:cNvPicPr>
          <p:nvPr/>
        </p:nvPicPr>
        <p:blipFill>
          <a:blip r:embed="rId2"/>
          <a:stretch>
            <a:fillRect/>
          </a:stretch>
        </p:blipFill>
        <p:spPr>
          <a:xfrm rot="5400000">
            <a:off x="5971307" y="637307"/>
            <a:ext cx="6022798" cy="6418588"/>
          </a:xfrm>
          <a:prstGeom prst="rect">
            <a:avLst/>
          </a:prstGeom>
        </p:spPr>
      </p:pic>
    </p:spTree>
    <p:extLst>
      <p:ext uri="{BB962C8B-B14F-4D97-AF65-F5344CB8AC3E}">
        <p14:creationId xmlns:p14="http://schemas.microsoft.com/office/powerpoint/2010/main" val="2438289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94D38AC-B43C-4374-B4F2-352200CCF24E}"/>
              </a:ext>
            </a:extLst>
          </p:cNvPr>
          <p:cNvSpPr>
            <a:spLocks noChangeArrowheads="1"/>
          </p:cNvSpPr>
          <p:nvPr/>
        </p:nvSpPr>
        <p:spPr bwMode="auto">
          <a:xfrm>
            <a:off x="5157788" y="2217005"/>
            <a:ext cx="6950868"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Nous sommes Katia et Lola du CM2 et nous allons vous parler du Cap Haïtien.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Le cap Haïtien est jumelé à la ville de Suresnes et chaque année une exposition est organisée par la ville pour parler de cet endroit du globe.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L’exposition cette année a eu lieu du 23 au 28 novembre à la médiathèque de Suresnes, il y a eu des rencontres, des ateliers et des conférences.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Le cap Haïtien se situe dans les caraïbes, on le surnomme le « Paris des Antilles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Le nord d’Haïti vous permettra de découvrir le Cap Haïtien, une ville remplie d’histoire, ancienne cité amérindienne, occupée successivement par les Espagnols, les Français et les Américains.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Son patrimoine architectural est très célèbre. ( le fort </a:t>
            </a:r>
            <a:r>
              <a:rPr kumimoji="0" lang="fr-FR" altLang="zh-CN" sz="1400" i="0" u="none" strike="noStrike" cap="none" normalizeH="0" baseline="0" dirty="0" err="1">
                <a:ln>
                  <a:noFill/>
                </a:ln>
                <a:effectLst/>
                <a:ea typeface="NSimSun" panose="02010609030101010101" pitchFamily="49" charset="-122"/>
                <a:cs typeface="Arabic Typesetting" panose="03020402040406030203" pitchFamily="66" charset="-78"/>
              </a:rPr>
              <a:t>Picolet</a:t>
            </a: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le marché de Cluny dont la façade en fer a été construite par Gustave Eiffel!)</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Si vous y allez un jour, ce voyage vous ravira si vous êtes amateur de culture et d’histoire, pêcheur ou randonneur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Suresnes accompagne le Cap haïtien dans différents projets solidaires depuis 1998. Elle apporte son soutien afin que les autorités locales haïtiennes soient en capacité de maîtriser leur territoire.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b="1" i="0" u="none" strike="noStrike" cap="none" normalizeH="0" baseline="0" dirty="0">
                <a:ln>
                  <a:noFill/>
                </a:ln>
                <a:effectLst/>
                <a:ea typeface="NSimSun" panose="02010609030101010101" pitchFamily="49" charset="-122"/>
                <a:cs typeface="Arabic Typesetting" panose="03020402040406030203" pitchFamily="66" charset="-78"/>
              </a:rPr>
              <a:t>Lola et Katia CM2</a:t>
            </a:r>
          </a:p>
        </p:txBody>
      </p:sp>
      <p:pic>
        <p:nvPicPr>
          <p:cNvPr id="4" name="Picture 3">
            <a:extLst>
              <a:ext uri="{FF2B5EF4-FFF2-40B4-BE49-F238E27FC236}">
                <a16:creationId xmlns:a16="http://schemas.microsoft.com/office/drawing/2014/main" id="{442294D8-63F5-4A3C-BA45-E414F18E8016}"/>
              </a:ext>
            </a:extLst>
          </p:cNvPr>
          <p:cNvPicPr>
            <a:picLocks noChangeAspect="1"/>
          </p:cNvPicPr>
          <p:nvPr/>
        </p:nvPicPr>
        <p:blipFill>
          <a:blip r:embed="rId2"/>
          <a:stretch>
            <a:fillRect/>
          </a:stretch>
        </p:blipFill>
        <p:spPr>
          <a:xfrm rot="16200000">
            <a:off x="5975868" y="-1039921"/>
            <a:ext cx="2077819" cy="4157661"/>
          </a:xfrm>
          <a:prstGeom prst="rect">
            <a:avLst/>
          </a:prstGeom>
          <a:solidFill>
            <a:schemeClr val="accent5">
              <a:lumMod val="20000"/>
              <a:lumOff val="80000"/>
            </a:schemeClr>
          </a:solidFill>
        </p:spPr>
      </p:pic>
      <p:pic>
        <p:nvPicPr>
          <p:cNvPr id="8" name="Picture 7">
            <a:extLst>
              <a:ext uri="{FF2B5EF4-FFF2-40B4-BE49-F238E27FC236}">
                <a16:creationId xmlns:a16="http://schemas.microsoft.com/office/drawing/2014/main" id="{3DEB5466-3C99-494D-8460-9D1DF7471437}"/>
              </a:ext>
            </a:extLst>
          </p:cNvPr>
          <p:cNvPicPr>
            <a:picLocks noChangeAspect="1"/>
          </p:cNvPicPr>
          <p:nvPr/>
        </p:nvPicPr>
        <p:blipFill>
          <a:blip r:embed="rId3"/>
          <a:stretch>
            <a:fillRect/>
          </a:stretch>
        </p:blipFill>
        <p:spPr>
          <a:xfrm>
            <a:off x="10195469" y="378824"/>
            <a:ext cx="1541124" cy="1441342"/>
          </a:xfrm>
          <a:prstGeom prst="rect">
            <a:avLst/>
          </a:prstGeom>
        </p:spPr>
      </p:pic>
      <p:pic>
        <p:nvPicPr>
          <p:cNvPr id="10" name="Picture 9">
            <a:extLst>
              <a:ext uri="{FF2B5EF4-FFF2-40B4-BE49-F238E27FC236}">
                <a16:creationId xmlns:a16="http://schemas.microsoft.com/office/drawing/2014/main" id="{7799B83B-504E-42A7-8B53-AA3AD2503F3C}"/>
              </a:ext>
            </a:extLst>
          </p:cNvPr>
          <p:cNvPicPr>
            <a:picLocks noChangeAspect="1"/>
          </p:cNvPicPr>
          <p:nvPr/>
        </p:nvPicPr>
        <p:blipFill>
          <a:blip r:embed="rId4"/>
          <a:stretch>
            <a:fillRect/>
          </a:stretch>
        </p:blipFill>
        <p:spPr>
          <a:xfrm rot="16200000">
            <a:off x="240478" y="297421"/>
            <a:ext cx="2194216" cy="2111963"/>
          </a:xfrm>
          <a:prstGeom prst="rect">
            <a:avLst/>
          </a:prstGeom>
        </p:spPr>
      </p:pic>
      <p:pic>
        <p:nvPicPr>
          <p:cNvPr id="18" name="Picture 17">
            <a:extLst>
              <a:ext uri="{FF2B5EF4-FFF2-40B4-BE49-F238E27FC236}">
                <a16:creationId xmlns:a16="http://schemas.microsoft.com/office/drawing/2014/main" id="{92407B35-9D84-4CA0-90E1-65E71AE6256B}"/>
              </a:ext>
            </a:extLst>
          </p:cNvPr>
          <p:cNvPicPr>
            <a:picLocks noChangeAspect="1"/>
          </p:cNvPicPr>
          <p:nvPr/>
        </p:nvPicPr>
        <p:blipFill>
          <a:blip r:embed="rId5"/>
          <a:stretch>
            <a:fillRect/>
          </a:stretch>
        </p:blipFill>
        <p:spPr>
          <a:xfrm rot="665893">
            <a:off x="2575384" y="1100864"/>
            <a:ext cx="1782167" cy="1886443"/>
          </a:xfrm>
          <a:prstGeom prst="rect">
            <a:avLst/>
          </a:prstGeom>
        </p:spPr>
      </p:pic>
      <p:pic>
        <p:nvPicPr>
          <p:cNvPr id="22" name="Picture 21">
            <a:extLst>
              <a:ext uri="{FF2B5EF4-FFF2-40B4-BE49-F238E27FC236}">
                <a16:creationId xmlns:a16="http://schemas.microsoft.com/office/drawing/2014/main" id="{B77899B4-6B63-4A6F-840F-2308DE732249}"/>
              </a:ext>
            </a:extLst>
          </p:cNvPr>
          <p:cNvPicPr>
            <a:picLocks noChangeAspect="1"/>
          </p:cNvPicPr>
          <p:nvPr/>
        </p:nvPicPr>
        <p:blipFill>
          <a:blip r:embed="rId6"/>
          <a:stretch>
            <a:fillRect/>
          </a:stretch>
        </p:blipFill>
        <p:spPr>
          <a:xfrm rot="20675396">
            <a:off x="859873" y="2266453"/>
            <a:ext cx="1829353" cy="2494241"/>
          </a:xfrm>
          <a:prstGeom prst="rect">
            <a:avLst/>
          </a:prstGeom>
        </p:spPr>
      </p:pic>
      <p:pic>
        <p:nvPicPr>
          <p:cNvPr id="19" name="Picture 18">
            <a:extLst>
              <a:ext uri="{FF2B5EF4-FFF2-40B4-BE49-F238E27FC236}">
                <a16:creationId xmlns:a16="http://schemas.microsoft.com/office/drawing/2014/main" id="{1608ECD6-0061-42A9-9BCF-7608F87AFCD3}"/>
              </a:ext>
            </a:extLst>
          </p:cNvPr>
          <p:cNvPicPr>
            <a:picLocks noChangeAspect="1"/>
          </p:cNvPicPr>
          <p:nvPr/>
        </p:nvPicPr>
        <p:blipFill>
          <a:blip r:embed="rId7"/>
          <a:stretch>
            <a:fillRect/>
          </a:stretch>
        </p:blipFill>
        <p:spPr>
          <a:xfrm rot="1710554">
            <a:off x="2395151" y="3906477"/>
            <a:ext cx="2424108" cy="1666453"/>
          </a:xfrm>
          <a:prstGeom prst="rect">
            <a:avLst/>
          </a:prstGeom>
        </p:spPr>
      </p:pic>
      <p:pic>
        <p:nvPicPr>
          <p:cNvPr id="15" name="Picture 14">
            <a:extLst>
              <a:ext uri="{FF2B5EF4-FFF2-40B4-BE49-F238E27FC236}">
                <a16:creationId xmlns:a16="http://schemas.microsoft.com/office/drawing/2014/main" id="{E2C699A1-8DDC-41EE-A742-2F8B1106783A}"/>
              </a:ext>
            </a:extLst>
          </p:cNvPr>
          <p:cNvPicPr>
            <a:picLocks noChangeAspect="1"/>
          </p:cNvPicPr>
          <p:nvPr/>
        </p:nvPicPr>
        <p:blipFill>
          <a:blip r:embed="rId8"/>
          <a:stretch>
            <a:fillRect/>
          </a:stretch>
        </p:blipFill>
        <p:spPr>
          <a:xfrm rot="19765788">
            <a:off x="395065" y="4708814"/>
            <a:ext cx="2201705" cy="1484846"/>
          </a:xfrm>
          <a:prstGeom prst="rect">
            <a:avLst/>
          </a:prstGeom>
        </p:spPr>
      </p:pic>
    </p:spTree>
    <p:extLst>
      <p:ext uri="{BB962C8B-B14F-4D97-AF65-F5344CB8AC3E}">
        <p14:creationId xmlns:p14="http://schemas.microsoft.com/office/powerpoint/2010/main" val="2493399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C5FD56-BD82-46AB-AE2E-CF7547CAC224}"/>
              </a:ext>
            </a:extLst>
          </p:cNvPr>
          <p:cNvSpPr/>
          <p:nvPr/>
        </p:nvSpPr>
        <p:spPr>
          <a:xfrm>
            <a:off x="6100949" y="-11247"/>
            <a:ext cx="6091051" cy="6869247"/>
          </a:xfrm>
          <a:prstGeom prst="rect">
            <a:avLst/>
          </a:prstGeom>
          <a:solidFill>
            <a:schemeClr val="accent5">
              <a:lumMod val="20000"/>
              <a:lumOff val="80000"/>
            </a:schemeClr>
          </a:solidFill>
          <a:ln>
            <a:solidFill>
              <a:schemeClr val="accent5">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solidFill>
                <a:schemeClr val="bg1"/>
              </a:solidFill>
            </a:endParaRPr>
          </a:p>
        </p:txBody>
      </p:sp>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164306" y="9374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CustomShape 2">
            <a:extLst>
              <a:ext uri="{FF2B5EF4-FFF2-40B4-BE49-F238E27FC236}">
                <a16:creationId xmlns:a16="http://schemas.microsoft.com/office/drawing/2014/main" id="{C3E4304A-6B4D-461A-B5EA-8D9916ED432E}"/>
              </a:ext>
            </a:extLst>
          </p:cNvPr>
          <p:cNvSpPr/>
          <p:nvPr/>
        </p:nvSpPr>
        <p:spPr>
          <a:xfrm>
            <a:off x="215760" y="386843"/>
            <a:ext cx="11760480" cy="39492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eaLnBrk="0" fontAlgn="base" hangingPunct="0">
              <a:spcBef>
                <a:spcPct val="0"/>
              </a:spcBef>
              <a:spcAft>
                <a:spcPct val="0"/>
              </a:spcAft>
            </a:pP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Le koala</a:t>
            </a:r>
          </a:p>
        </p:txBody>
      </p:sp>
      <p:sp>
        <p:nvSpPr>
          <p:cNvPr id="2" name="Rectangle 3">
            <a:extLst>
              <a:ext uri="{FF2B5EF4-FFF2-40B4-BE49-F238E27FC236}">
                <a16:creationId xmlns:a16="http://schemas.microsoft.com/office/drawing/2014/main" id="{B94D38AC-B43C-4374-B4F2-352200CCF24E}"/>
              </a:ext>
            </a:extLst>
          </p:cNvPr>
          <p:cNvSpPr>
            <a:spLocks noChangeArrowheads="1"/>
          </p:cNvSpPr>
          <p:nvPr/>
        </p:nvSpPr>
        <p:spPr bwMode="auto">
          <a:xfrm>
            <a:off x="6516318" y="1264723"/>
            <a:ext cx="545944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sz="1400" dirty="0">
                <a:ea typeface="NSimSun" panose="02010609030101010101" pitchFamily="49" charset="-122"/>
                <a:cs typeface="Arabic Typesetting" panose="03020402040406030203" pitchFamily="66" charset="-78"/>
              </a:rPr>
              <a:t>Le koala vit en Australie. C’est un animal au pelage gris clair qui ressemble à un ours en peluche !</a:t>
            </a:r>
          </a:p>
          <a:p>
            <a:endParaRPr lang="fr-FR" sz="1400" dirty="0">
              <a:ea typeface="NSimSun" panose="02010609030101010101" pitchFamily="49" charset="-122"/>
              <a:cs typeface="Arabic Typesetting" panose="03020402040406030203" pitchFamily="66" charset="-78"/>
            </a:endParaRPr>
          </a:p>
          <a:p>
            <a:r>
              <a:rPr lang="fr-FR" sz="1400" dirty="0">
                <a:ea typeface="NSimSun" panose="02010609030101010101" pitchFamily="49" charset="-122"/>
                <a:cs typeface="Arabic Typesetting" panose="03020402040406030203" pitchFamily="66" charset="-78"/>
              </a:rPr>
              <a:t>C’est un mammifère de la famille des marsupiaux (comme le kangourou) : il a donc une poche sur le ventre pour porter son bébé. Il vit dans les arbres. C’est un animal nocturne il dort le jour et il mange la nuit.</a:t>
            </a:r>
          </a:p>
          <a:p>
            <a:endParaRPr lang="fr-FR" sz="1400" dirty="0">
              <a:ea typeface="NSimSun" panose="02010609030101010101" pitchFamily="49" charset="-122"/>
              <a:cs typeface="Arabic Typesetting" panose="03020402040406030203" pitchFamily="66" charset="-78"/>
            </a:endParaRPr>
          </a:p>
          <a:p>
            <a:r>
              <a:rPr lang="fr-FR" sz="1400" dirty="0">
                <a:ea typeface="NSimSun" panose="02010609030101010101" pitchFamily="49" charset="-122"/>
                <a:cs typeface="Arabic Typesetting" panose="03020402040406030203" pitchFamily="66" charset="-78"/>
              </a:rPr>
              <a:t>Il se nourrit de feuilles d’eucalyptus, il est donc herbivore. Il passe 3 à 5 heures par jour à manger.</a:t>
            </a:r>
          </a:p>
          <a:p>
            <a:r>
              <a:rPr lang="fr-FR" sz="1400" dirty="0">
                <a:ea typeface="NSimSun" panose="02010609030101010101" pitchFamily="49" charset="-122"/>
                <a:cs typeface="Arabic Typesetting" panose="03020402040406030203" pitchFamily="66" charset="-78"/>
              </a:rPr>
              <a:t>Le koala ne boit jamais mais parfois il lèche les feuilles mouillées.</a:t>
            </a:r>
          </a:p>
          <a:p>
            <a:endParaRPr lang="fr-FR" sz="1400" dirty="0">
              <a:ea typeface="NSimSun" panose="02010609030101010101" pitchFamily="49" charset="-122"/>
              <a:cs typeface="Arabic Typesetting" panose="03020402040406030203" pitchFamily="66" charset="-78"/>
            </a:endParaRPr>
          </a:p>
          <a:p>
            <a:r>
              <a:rPr lang="fr-FR" sz="1400" dirty="0">
                <a:ea typeface="NSimSun" panose="02010609030101010101" pitchFamily="49" charset="-122"/>
                <a:cs typeface="Arabic Typesetting" panose="03020402040406030203" pitchFamily="66" charset="-78"/>
              </a:rPr>
              <a:t>A la naissance le bébé koala mesure moins de deux centimètres. Il rampe jusqu’à la poche de sa mère qui l’allaite. Il y reste pendant six mois pour poursuivre sa croissance.</a:t>
            </a:r>
          </a:p>
          <a:p>
            <a:r>
              <a:rPr lang="fr-FR" sz="1400" dirty="0">
                <a:ea typeface="NSimSun" panose="02010609030101010101" pitchFamily="49" charset="-122"/>
                <a:cs typeface="Arabic Typesetting" panose="03020402040406030203" pitchFamily="66" charset="-78"/>
              </a:rPr>
              <a:t>Ensuite il reste encore plusieurs mois avec sa maman accroché à son dos.</a:t>
            </a:r>
          </a:p>
          <a:p>
            <a:endParaRPr lang="fr-FR" sz="1400" dirty="0">
              <a:ea typeface="NSimSun" panose="02010609030101010101" pitchFamily="49" charset="-122"/>
              <a:cs typeface="Arabic Typesetting" panose="03020402040406030203" pitchFamily="66" charset="-78"/>
            </a:endParaRPr>
          </a:p>
          <a:p>
            <a:r>
              <a:rPr lang="fr-FR" sz="1400" b="1" dirty="0">
                <a:ea typeface="NSimSun" panose="02010609030101010101" pitchFamily="49" charset="-122"/>
                <a:cs typeface="Arabic Typesetting" panose="03020402040406030203" pitchFamily="66" charset="-78"/>
              </a:rPr>
              <a:t>Lucien et Myriam CPB</a:t>
            </a:r>
          </a:p>
        </p:txBody>
      </p:sp>
      <p:pic>
        <p:nvPicPr>
          <p:cNvPr id="2050" name="Image1">
            <a:extLst>
              <a:ext uri="{FF2B5EF4-FFF2-40B4-BE49-F238E27FC236}">
                <a16:creationId xmlns:a16="http://schemas.microsoft.com/office/drawing/2014/main" id="{4B8E5EAB-156F-4907-A6F9-BC547E3AE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435" y="925648"/>
            <a:ext cx="1885950" cy="2419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2049" name="Image2">
            <a:extLst>
              <a:ext uri="{FF2B5EF4-FFF2-40B4-BE49-F238E27FC236}">
                <a16:creationId xmlns:a16="http://schemas.microsoft.com/office/drawing/2014/main" id="{81F47895-917A-4576-9167-0D83B804D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85" y="3045739"/>
            <a:ext cx="2162175" cy="2114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ED88E5F7-AF89-4C73-9D28-97E308AEC683}"/>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1D5B632E-A7BE-4003-AA6B-E07D87FAAC4A}"/>
              </a:ext>
            </a:extLst>
          </p:cNvPr>
          <p:cNvPicPr>
            <a:picLocks noChangeAspect="1"/>
          </p:cNvPicPr>
          <p:nvPr/>
        </p:nvPicPr>
        <p:blipFill>
          <a:blip r:embed="rId4"/>
          <a:stretch>
            <a:fillRect/>
          </a:stretch>
        </p:blipFill>
        <p:spPr>
          <a:xfrm rot="16200000">
            <a:off x="2782184" y="3659161"/>
            <a:ext cx="2419349" cy="1947780"/>
          </a:xfrm>
          <a:prstGeom prst="rect">
            <a:avLst/>
          </a:prstGeom>
        </p:spPr>
      </p:pic>
      <p:pic>
        <p:nvPicPr>
          <p:cNvPr id="24" name="Picture 23">
            <a:extLst>
              <a:ext uri="{FF2B5EF4-FFF2-40B4-BE49-F238E27FC236}">
                <a16:creationId xmlns:a16="http://schemas.microsoft.com/office/drawing/2014/main" id="{9BF76BAA-1F86-4790-B84C-A2909C237420}"/>
              </a:ext>
            </a:extLst>
          </p:cNvPr>
          <p:cNvPicPr>
            <a:picLocks noChangeAspect="1"/>
          </p:cNvPicPr>
          <p:nvPr/>
        </p:nvPicPr>
        <p:blipFill>
          <a:blip r:embed="rId5"/>
          <a:stretch>
            <a:fillRect/>
          </a:stretch>
        </p:blipFill>
        <p:spPr>
          <a:xfrm rot="16200000">
            <a:off x="418947" y="896007"/>
            <a:ext cx="2094106" cy="2006333"/>
          </a:xfrm>
          <a:prstGeom prst="rect">
            <a:avLst/>
          </a:prstGeom>
        </p:spPr>
      </p:pic>
      <p:pic>
        <p:nvPicPr>
          <p:cNvPr id="25" name="Picture 24">
            <a:extLst>
              <a:ext uri="{FF2B5EF4-FFF2-40B4-BE49-F238E27FC236}">
                <a16:creationId xmlns:a16="http://schemas.microsoft.com/office/drawing/2014/main" id="{6149CC08-43DB-49C2-B56B-8526DCC161E7}"/>
              </a:ext>
            </a:extLst>
          </p:cNvPr>
          <p:cNvPicPr>
            <a:picLocks noChangeAspect="1"/>
          </p:cNvPicPr>
          <p:nvPr/>
        </p:nvPicPr>
        <p:blipFill>
          <a:blip r:embed="rId6">
            <a:alphaModFix amt="18000"/>
          </a:blip>
          <a:stretch>
            <a:fillRect/>
          </a:stretch>
        </p:blipFill>
        <p:spPr>
          <a:xfrm>
            <a:off x="6100949" y="781763"/>
            <a:ext cx="5981002" cy="4985291"/>
          </a:xfrm>
          <a:prstGeom prst="rect">
            <a:avLst/>
          </a:prstGeom>
        </p:spPr>
      </p:pic>
      <p:sp>
        <p:nvSpPr>
          <p:cNvPr id="30" name="CustomShape 1">
            <a:extLst>
              <a:ext uri="{FF2B5EF4-FFF2-40B4-BE49-F238E27FC236}">
                <a16:creationId xmlns:a16="http://schemas.microsoft.com/office/drawing/2014/main" id="{9839FC98-8BC3-4782-9401-5B03E67494CA}"/>
              </a:ext>
            </a:extLst>
          </p:cNvPr>
          <p:cNvSpPr/>
          <p:nvPr/>
        </p:nvSpPr>
        <p:spPr>
          <a:xfrm>
            <a:off x="4949" y="5670720"/>
            <a:ext cx="12191999" cy="118728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dirty="0">
                <a:solidFill>
                  <a:srgbClr val="FFFFFF"/>
                </a:solidFill>
                <a:ea typeface="DejaVu Sans"/>
              </a:rPr>
              <a:t>Reporters et journalistes : les enfants de l'Ecole du Parc</a:t>
            </a:r>
            <a:endParaRPr lang="fr-FR" sz="1600" b="0" strike="noStrike" spc="-1" dirty="0"/>
          </a:p>
          <a:p>
            <a:pPr algn="ctr">
              <a:lnSpc>
                <a:spcPct val="50000"/>
              </a:lnSpc>
            </a:pPr>
            <a:endParaRPr lang="fr-FR" sz="1600" b="0" strike="noStrike" spc="-1" dirty="0"/>
          </a:p>
          <a:p>
            <a:pPr algn="ctr">
              <a:lnSpc>
                <a:spcPct val="100000"/>
              </a:lnSpc>
            </a:pPr>
            <a:r>
              <a:rPr lang="fr-FR" sz="1600" b="0" strike="noStrike" spc="-1" dirty="0">
                <a:solidFill>
                  <a:srgbClr val="FFFFFF"/>
                </a:solidFill>
                <a:ea typeface="DejaVu Sans"/>
              </a:rPr>
              <a:t>Rédactrice en chef : Sabrina </a:t>
            </a:r>
            <a:r>
              <a:rPr lang="fr-FR" sz="1600" b="0" strike="noStrike" spc="-1" dirty="0" err="1">
                <a:solidFill>
                  <a:srgbClr val="FFFFFF"/>
                </a:solidFill>
                <a:ea typeface="DejaVu Sans"/>
              </a:rPr>
              <a:t>Bugnot-Appino</a:t>
            </a:r>
            <a:endParaRPr lang="fr-FR" sz="1600" b="0" strike="noStrike" spc="-1" dirty="0"/>
          </a:p>
          <a:p>
            <a:pPr algn="ctr">
              <a:lnSpc>
                <a:spcPct val="50000"/>
              </a:lnSpc>
            </a:pPr>
            <a:endParaRPr lang="fr-FR" sz="1600" b="0" strike="noStrike" spc="-1" dirty="0"/>
          </a:p>
          <a:p>
            <a:pPr algn="ctr">
              <a:lnSpc>
                <a:spcPct val="100000"/>
              </a:lnSpc>
            </a:pPr>
            <a:r>
              <a:rPr lang="fr-FR" sz="1600" b="0" strike="noStrike" spc="-1" dirty="0">
                <a:solidFill>
                  <a:srgbClr val="FFFFFF"/>
                </a:solidFill>
                <a:ea typeface="DejaVu Sans"/>
              </a:rPr>
              <a:t>Mise en page : Alice Bouet – ten Brink</a:t>
            </a:r>
            <a:endParaRPr lang="fr-FR" sz="1600" b="0" strike="noStrike" spc="-1" dirty="0"/>
          </a:p>
        </p:txBody>
      </p:sp>
    </p:spTree>
    <p:extLst>
      <p:ext uri="{BB962C8B-B14F-4D97-AF65-F5344CB8AC3E}">
        <p14:creationId xmlns:p14="http://schemas.microsoft.com/office/powerpoint/2010/main" val="127585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1">
            <a:extLst>
              <a:ext uri="{FF2B5EF4-FFF2-40B4-BE49-F238E27FC236}">
                <a16:creationId xmlns:a16="http://schemas.microsoft.com/office/drawing/2014/main" id="{135FC24E-7150-4113-A753-DFA589C71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559539" y="-70414"/>
            <a:ext cx="3108110" cy="49370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2">
            <a:extLst>
              <a:ext uri="{FF2B5EF4-FFF2-40B4-BE49-F238E27FC236}">
                <a16:creationId xmlns:a16="http://schemas.microsoft.com/office/drawing/2014/main" id="{7D820572-C63C-4683-AE80-967660275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48193" y="3069522"/>
            <a:ext cx="3205654" cy="3776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0">
            <a:extLst>
              <a:ext uri="{FF2B5EF4-FFF2-40B4-BE49-F238E27FC236}">
                <a16:creationId xmlns:a16="http://schemas.microsoft.com/office/drawing/2014/main" id="{3241D1AD-CBBA-4FD6-9958-A4F6AC370761}"/>
              </a:ext>
            </a:extLst>
          </p:cNvPr>
          <p:cNvSpPr>
            <a:spLocks noChangeArrowheads="1"/>
          </p:cNvSpPr>
          <p:nvPr/>
        </p:nvSpPr>
        <p:spPr bwMode="auto">
          <a:xfrm>
            <a:off x="358251" y="1036112"/>
            <a:ext cx="1147549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zh-CN" sz="1400" dirty="0">
                <a:ea typeface="NSimSun" panose="02010609030101010101" pitchFamily="49" charset="-122"/>
              </a:rPr>
              <a:t>Nous sommes Janelle et Marin de la classe de CPB </a:t>
            </a:r>
          </a:p>
          <a:p>
            <a:pPr eaLnBrk="0" fontAlgn="base" hangingPunct="0">
              <a:spcBef>
                <a:spcPct val="0"/>
              </a:spcBef>
              <a:spcAft>
                <a:spcPct val="0"/>
              </a:spcAft>
            </a:pPr>
            <a:r>
              <a:rPr lang="fr-FR" altLang="zh-CN" sz="1400" dirty="0">
                <a:ea typeface="NSimSun" panose="02010609030101010101" pitchFamily="49" charset="-122"/>
              </a:rPr>
              <a:t>et nous allons vous raconter notre rentrée !</a:t>
            </a:r>
          </a:p>
          <a:p>
            <a:pPr eaLnBrk="0" fontAlgn="base" hangingPunct="0">
              <a:spcBef>
                <a:spcPct val="0"/>
              </a:spcBef>
              <a:spcAft>
                <a:spcPct val="0"/>
              </a:spcAft>
            </a:pPr>
            <a:endParaRPr lang="en-US" altLang="zh-CN" sz="1400" dirty="0">
              <a:ea typeface="NSimSun" panose="02010609030101010101" pitchFamily="49" charset="-122"/>
            </a:endParaRPr>
          </a:p>
          <a:p>
            <a:pPr eaLnBrk="0" fontAlgn="base" hangingPunct="0">
              <a:spcBef>
                <a:spcPct val="0"/>
              </a:spcBef>
              <a:spcAft>
                <a:spcPct val="0"/>
              </a:spcAft>
            </a:pPr>
            <a:r>
              <a:rPr lang="fr-FR" altLang="zh-CN" sz="1400" dirty="0">
                <a:ea typeface="NSimSun" panose="02010609030101010101" pitchFamily="49" charset="-122"/>
              </a:rPr>
              <a:t>Nous sommes 24 élèves dans la classe et notre maîtresse s’appelle Sabrina.</a:t>
            </a:r>
            <a:endParaRPr lang="en-US" altLang="zh-CN" sz="1400" dirty="0">
              <a:ea typeface="NSimSun" panose="02010609030101010101" pitchFamily="49" charset="-122"/>
            </a:endParaRPr>
          </a:p>
          <a:p>
            <a:pPr eaLnBrk="0" fontAlgn="base" hangingPunct="0">
              <a:spcBef>
                <a:spcPct val="0"/>
              </a:spcBef>
              <a:spcAft>
                <a:spcPct val="0"/>
              </a:spcAft>
            </a:pPr>
            <a:r>
              <a:rPr lang="fr-FR" altLang="zh-CN" sz="1400" dirty="0">
                <a:ea typeface="NSimSun" panose="02010609030101010101" pitchFamily="49" charset="-122"/>
              </a:rPr>
              <a:t>Nous avons bien commencé à apprendre à lire, on révise les lettres, </a:t>
            </a:r>
          </a:p>
          <a:p>
            <a:pPr eaLnBrk="0" fontAlgn="base" hangingPunct="0">
              <a:spcBef>
                <a:spcPct val="0"/>
              </a:spcBef>
              <a:spcAft>
                <a:spcPct val="0"/>
              </a:spcAft>
            </a:pPr>
            <a:r>
              <a:rPr lang="fr-FR" altLang="zh-CN" sz="1400" dirty="0">
                <a:ea typeface="NSimSun" panose="02010609030101010101" pitchFamily="49" charset="-122"/>
              </a:rPr>
              <a:t>on apprend les syllabes et les mots.</a:t>
            </a:r>
          </a:p>
          <a:p>
            <a:pPr eaLnBrk="0" fontAlgn="base" hangingPunct="0">
              <a:spcBef>
                <a:spcPct val="0"/>
              </a:spcBef>
              <a:spcAft>
                <a:spcPct val="0"/>
              </a:spcAft>
            </a:pPr>
            <a:endParaRPr lang="en-US" altLang="zh-CN" sz="1400" dirty="0">
              <a:ea typeface="NSimSun" panose="02010609030101010101" pitchFamily="49" charset="-122"/>
            </a:endParaRPr>
          </a:p>
          <a:p>
            <a:pPr eaLnBrk="0" fontAlgn="base" hangingPunct="0">
              <a:spcBef>
                <a:spcPct val="0"/>
              </a:spcBef>
              <a:spcAft>
                <a:spcPct val="0"/>
              </a:spcAft>
            </a:pPr>
            <a:r>
              <a:rPr lang="fr-FR" altLang="zh-CN" sz="1400" dirty="0">
                <a:ea typeface="NSimSun" panose="02010609030101010101" pitchFamily="49" charset="-122"/>
              </a:rPr>
              <a:t>Nous travaillons chaque jour dans le fichier de mathématiques et en écriture, </a:t>
            </a:r>
          </a:p>
          <a:p>
            <a:pPr eaLnBrk="0" fontAlgn="base" hangingPunct="0">
              <a:spcBef>
                <a:spcPct val="0"/>
              </a:spcBef>
              <a:spcAft>
                <a:spcPct val="0"/>
              </a:spcAft>
            </a:pPr>
            <a:r>
              <a:rPr lang="fr-FR" altLang="zh-CN" sz="1400" dirty="0">
                <a:ea typeface="NSimSun" panose="02010609030101010101" pitchFamily="49" charset="-122"/>
              </a:rPr>
              <a:t>on fait de gros progrès car c’est la première fois que nous avons des cahiers </a:t>
            </a:r>
          </a:p>
          <a:p>
            <a:pPr eaLnBrk="0" fontAlgn="base" hangingPunct="0">
              <a:spcBef>
                <a:spcPct val="0"/>
              </a:spcBef>
              <a:spcAft>
                <a:spcPct val="0"/>
              </a:spcAft>
            </a:pPr>
            <a:r>
              <a:rPr lang="fr-FR" altLang="zh-CN" sz="1400" dirty="0">
                <a:ea typeface="NSimSun" panose="02010609030101010101" pitchFamily="49" charset="-122"/>
              </a:rPr>
              <a:t>et notre propre matériel et surtout un beau cartable !</a:t>
            </a:r>
          </a:p>
        </p:txBody>
      </p:sp>
      <p:sp>
        <p:nvSpPr>
          <p:cNvPr id="14" name="CustomShape 2">
            <a:extLst>
              <a:ext uri="{FF2B5EF4-FFF2-40B4-BE49-F238E27FC236}">
                <a16:creationId xmlns:a16="http://schemas.microsoft.com/office/drawing/2014/main" id="{C3E4304A-6B4D-461A-B5EA-8D9916ED432E}"/>
              </a:ext>
            </a:extLst>
          </p:cNvPr>
          <p:cNvSpPr/>
          <p:nvPr/>
        </p:nvSpPr>
        <p:spPr>
          <a:xfrm>
            <a:off x="215760" y="386843"/>
            <a:ext cx="11760480" cy="39492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a:ln>
                  <a:noFill/>
                </a:ln>
                <a:solidFill>
                  <a:schemeClr val="bg1"/>
                </a:solidFill>
                <a:effectLst/>
                <a:latin typeface="Script MT Bold" panose="03040602040607080904" pitchFamily="66" charset="0"/>
                <a:ea typeface="NSimSun" panose="02010609030101010101" pitchFamily="49" charset="-122"/>
                <a:cs typeface="Lucida Sans" panose="020B0602030504020204" pitchFamily="34" charset="0"/>
              </a:rPr>
              <a:t>  </a:t>
            </a: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C’est la rentrée en CPB !</a:t>
            </a:r>
            <a:endParaRPr kumimoji="0" lang="en-US" altLang="zh-CN" sz="800" b="0" i="0" u="none" strike="noStrike" cap="none" normalizeH="0" baseline="0" dirty="0">
              <a:ln>
                <a:noFill/>
              </a:ln>
              <a:solidFill>
                <a:schemeClr val="bg1"/>
              </a:solidFill>
              <a:effectLst/>
            </a:endParaRPr>
          </a:p>
        </p:txBody>
      </p:sp>
      <p:sp>
        <p:nvSpPr>
          <p:cNvPr id="15" name="Rectangle 10">
            <a:extLst>
              <a:ext uri="{FF2B5EF4-FFF2-40B4-BE49-F238E27FC236}">
                <a16:creationId xmlns:a16="http://schemas.microsoft.com/office/drawing/2014/main" id="{03798668-F5F7-41A9-853F-CDDF15E9E278}"/>
              </a:ext>
            </a:extLst>
          </p:cNvPr>
          <p:cNvSpPr>
            <a:spLocks noChangeArrowheads="1"/>
          </p:cNvSpPr>
          <p:nvPr/>
        </p:nvSpPr>
        <p:spPr bwMode="auto">
          <a:xfrm>
            <a:off x="6246019" y="4451373"/>
            <a:ext cx="543889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fr-FR" altLang="zh-CN" sz="1400" dirty="0">
                <a:ea typeface="NSimSun" panose="02010609030101010101" pitchFamily="49" charset="-122"/>
              </a:rPr>
              <a:t>Nous avons décoré notre classe pour qu’elle soit jolie, </a:t>
            </a:r>
          </a:p>
          <a:p>
            <a:pPr marL="0" marR="0" lvl="0" indent="0" defTabSz="914400" rtl="0" eaLnBrk="0" fontAlgn="base" latinLnBrk="0" hangingPunct="0">
              <a:lnSpc>
                <a:spcPct val="100000"/>
              </a:lnSpc>
              <a:spcBef>
                <a:spcPct val="0"/>
              </a:spcBef>
              <a:spcAft>
                <a:spcPct val="0"/>
              </a:spcAft>
              <a:buClrTx/>
              <a:buSzTx/>
              <a:buFontTx/>
              <a:buNone/>
              <a:tabLst/>
            </a:pPr>
            <a:r>
              <a:rPr lang="fr-FR" altLang="zh-CN" sz="1400" dirty="0">
                <a:ea typeface="NSimSun" panose="02010609030101010101" pitchFamily="49" charset="-122"/>
              </a:rPr>
              <a:t>nous avons fait nos portraits à la craie grasse et à l’encre, </a:t>
            </a:r>
          </a:p>
          <a:p>
            <a:pPr marL="0" marR="0" lvl="0" indent="0" defTabSz="914400" rtl="0" eaLnBrk="0" fontAlgn="base" latinLnBrk="0" hangingPunct="0">
              <a:lnSpc>
                <a:spcPct val="100000"/>
              </a:lnSpc>
              <a:spcBef>
                <a:spcPct val="0"/>
              </a:spcBef>
              <a:spcAft>
                <a:spcPct val="0"/>
              </a:spcAft>
              <a:buClrTx/>
              <a:buSzTx/>
              <a:buFontTx/>
              <a:buNone/>
              <a:tabLst/>
            </a:pPr>
            <a:r>
              <a:rPr lang="fr-FR" altLang="zh-CN" sz="1400" dirty="0">
                <a:ea typeface="NSimSun" panose="02010609030101010101" pitchFamily="49" charset="-122"/>
              </a:rPr>
              <a:t>la maîtresse a tout affiché et la classe est magnifique !</a:t>
            </a:r>
            <a:endParaRPr lang="en-US" altLang="zh-CN" sz="1400" dirty="0">
              <a:ea typeface="NSimSun" panose="02010609030101010101" pitchFamily="49" charset="-122"/>
            </a:endParaRPr>
          </a:p>
          <a:p>
            <a:pPr marL="0" marR="0" lvl="0" indent="0" defTabSz="914400" rtl="0" eaLnBrk="0" fontAlgn="base" latinLnBrk="0" hangingPunct="0">
              <a:lnSpc>
                <a:spcPct val="100000"/>
              </a:lnSpc>
              <a:spcBef>
                <a:spcPct val="0"/>
              </a:spcBef>
              <a:spcAft>
                <a:spcPct val="0"/>
              </a:spcAft>
              <a:buClrTx/>
              <a:buSzTx/>
              <a:buFontTx/>
              <a:buNone/>
              <a:tabLst/>
            </a:pPr>
            <a:endParaRPr lang="fr-FR" altLang="zh-CN" sz="1400" dirty="0">
              <a:ea typeface="NSimSun" panose="02010609030101010101" pitchFamily="49" charset="-122"/>
            </a:endParaRPr>
          </a:p>
          <a:p>
            <a:pPr marL="0" marR="0" lvl="0" indent="0" defTabSz="914400" rtl="0" eaLnBrk="0" fontAlgn="base" latinLnBrk="0" hangingPunct="0">
              <a:lnSpc>
                <a:spcPct val="100000"/>
              </a:lnSpc>
              <a:spcBef>
                <a:spcPct val="0"/>
              </a:spcBef>
              <a:spcAft>
                <a:spcPct val="0"/>
              </a:spcAft>
              <a:buClrTx/>
              <a:buSzTx/>
              <a:buFontTx/>
              <a:buNone/>
              <a:tabLst/>
            </a:pPr>
            <a:r>
              <a:rPr lang="fr-FR" altLang="zh-CN" sz="1400" dirty="0">
                <a:ea typeface="NSimSun" panose="02010609030101010101" pitchFamily="49" charset="-122"/>
              </a:rPr>
              <a:t>Il y a aussi la photo de notre premier jour d’école en CP sur la porte !</a:t>
            </a:r>
          </a:p>
          <a:p>
            <a:pPr marL="0" marR="0" lvl="0" indent="0" defTabSz="914400" rtl="0" eaLnBrk="0" fontAlgn="base" latinLnBrk="0" hangingPunct="0">
              <a:lnSpc>
                <a:spcPct val="100000"/>
              </a:lnSpc>
              <a:spcBef>
                <a:spcPct val="0"/>
              </a:spcBef>
              <a:spcAft>
                <a:spcPct val="0"/>
              </a:spcAft>
              <a:buClrTx/>
              <a:buSzTx/>
              <a:buFontTx/>
              <a:buNone/>
              <a:tabLst/>
            </a:pPr>
            <a:endParaRPr lang="fr-FR" altLang="zh-CN" sz="1400" dirty="0">
              <a:ea typeface="NSimSun" panose="02010609030101010101" pitchFamily="49" charset="-122"/>
            </a:endParaRPr>
          </a:p>
          <a:p>
            <a:pPr marL="0" marR="0" lvl="0" indent="0" defTabSz="914400" rtl="0" eaLnBrk="0" fontAlgn="base" latinLnBrk="0" hangingPunct="0">
              <a:lnSpc>
                <a:spcPct val="100000"/>
              </a:lnSpc>
              <a:spcBef>
                <a:spcPct val="0"/>
              </a:spcBef>
              <a:spcAft>
                <a:spcPct val="0"/>
              </a:spcAft>
              <a:buClrTx/>
              <a:buSzTx/>
              <a:buFontTx/>
              <a:buNone/>
              <a:tabLst/>
            </a:pPr>
            <a:endParaRPr lang="en-US" altLang="zh-CN" sz="1400" b="1" dirty="0">
              <a:ea typeface="NSimSun" panose="02010609030101010101" pitchFamily="49" charset="-122"/>
            </a:endParaRPr>
          </a:p>
          <a:p>
            <a:pPr marL="0" marR="0" lvl="0" indent="0" defTabSz="914400" rtl="0" eaLnBrk="0" fontAlgn="base" latinLnBrk="0" hangingPunct="0">
              <a:lnSpc>
                <a:spcPct val="100000"/>
              </a:lnSpc>
              <a:spcBef>
                <a:spcPct val="0"/>
              </a:spcBef>
              <a:spcAft>
                <a:spcPct val="0"/>
              </a:spcAft>
              <a:buClrTx/>
              <a:buSzTx/>
              <a:buFontTx/>
              <a:buNone/>
              <a:tabLst/>
            </a:pPr>
            <a:r>
              <a:rPr lang="fr-FR" altLang="zh-CN" sz="1400" b="1" dirty="0">
                <a:ea typeface="NSimSun" panose="02010609030101010101" pitchFamily="49" charset="-122"/>
              </a:rPr>
              <a:t>Janelle et Marin CPB</a:t>
            </a:r>
            <a:endParaRPr lang="en-US" altLang="zh-CN" sz="1400" b="1" dirty="0">
              <a:ea typeface="NSimSun" panose="02010609030101010101" pitchFamily="49" charset="-122"/>
            </a:endParaRPr>
          </a:p>
        </p:txBody>
      </p:sp>
    </p:spTree>
    <p:extLst>
      <p:ext uri="{BB962C8B-B14F-4D97-AF65-F5344CB8AC3E}">
        <p14:creationId xmlns:p14="http://schemas.microsoft.com/office/powerpoint/2010/main" val="124592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F19ED-2A42-4B00-9AF9-8BADD3F84B5E}"/>
              </a:ext>
            </a:extLst>
          </p:cNvPr>
          <p:cNvPicPr>
            <a:picLocks noChangeAspect="1"/>
          </p:cNvPicPr>
          <p:nvPr/>
        </p:nvPicPr>
        <p:blipFill>
          <a:blip r:embed="rId2"/>
          <a:stretch>
            <a:fillRect/>
          </a:stretch>
        </p:blipFill>
        <p:spPr>
          <a:xfrm rot="5400000">
            <a:off x="1244392" y="2052865"/>
            <a:ext cx="3616503" cy="5729207"/>
          </a:xfrm>
          <a:prstGeom prst="rect">
            <a:avLst/>
          </a:prstGeom>
        </p:spPr>
      </p:pic>
      <p:sp>
        <p:nvSpPr>
          <p:cNvPr id="16" name="Rectangle 15">
            <a:extLst>
              <a:ext uri="{FF2B5EF4-FFF2-40B4-BE49-F238E27FC236}">
                <a16:creationId xmlns:a16="http://schemas.microsoft.com/office/drawing/2014/main" id="{C3C5FD56-BD82-46AB-AE2E-CF7547CAC224}"/>
              </a:ext>
            </a:extLst>
          </p:cNvPr>
          <p:cNvSpPr/>
          <p:nvPr/>
        </p:nvSpPr>
        <p:spPr>
          <a:xfrm>
            <a:off x="0" y="0"/>
            <a:ext cx="12194381" cy="3109217"/>
          </a:xfrm>
          <a:prstGeom prst="rect">
            <a:avLst/>
          </a:prstGeom>
          <a:solidFill>
            <a:schemeClr val="accent5">
              <a:lumMod val="20000"/>
              <a:lumOff val="80000"/>
            </a:schemeClr>
          </a:solidFill>
          <a:ln>
            <a:solidFill>
              <a:schemeClr val="accent5">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0" y="-16410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CustomShape 2">
            <a:extLst>
              <a:ext uri="{FF2B5EF4-FFF2-40B4-BE49-F238E27FC236}">
                <a16:creationId xmlns:a16="http://schemas.microsoft.com/office/drawing/2014/main" id="{C3E4304A-6B4D-461A-B5EA-8D9916ED432E}"/>
              </a:ext>
            </a:extLst>
          </p:cNvPr>
          <p:cNvSpPr/>
          <p:nvPr/>
        </p:nvSpPr>
        <p:spPr>
          <a:xfrm>
            <a:off x="215760" y="386843"/>
            <a:ext cx="11760480" cy="39492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eaLnBrk="0" fontAlgn="base" hangingPunct="0">
              <a:spcBef>
                <a:spcPct val="0"/>
              </a:spcBef>
              <a:spcAft>
                <a:spcPct val="0"/>
              </a:spcAft>
            </a:pP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  </a:t>
            </a:r>
            <a:r>
              <a:rPr kumimoji="0" lang="fr-FR" altLang="zh-CN" sz="2000" b="1" i="0" u="none" strike="noStrike" cap="none" normalizeH="0" baseline="0" dirty="0" err="1">
                <a:ln>
                  <a:noFill/>
                </a:ln>
                <a:solidFill>
                  <a:schemeClr val="bg1"/>
                </a:solidFill>
                <a:effectLst/>
                <a:ea typeface="NSimSun" panose="02010609030101010101" pitchFamily="49" charset="-122"/>
                <a:cs typeface="Lucida Sans" panose="020B0602030504020204" pitchFamily="34" charset="0"/>
              </a:rPr>
              <a:t>Taoki</a:t>
            </a: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 en CPA</a:t>
            </a:r>
            <a:endParaRPr kumimoji="0" lang="en-US" altLang="zh-CN" sz="20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chemeClr val="bg1"/>
              </a:solidFill>
              <a:effectLst/>
            </a:endParaRPr>
          </a:p>
        </p:txBody>
      </p:sp>
      <p:sp>
        <p:nvSpPr>
          <p:cNvPr id="2" name="Rectangle 3">
            <a:extLst>
              <a:ext uri="{FF2B5EF4-FFF2-40B4-BE49-F238E27FC236}">
                <a16:creationId xmlns:a16="http://schemas.microsoft.com/office/drawing/2014/main" id="{B94D38AC-B43C-4374-B4F2-352200CCF24E}"/>
              </a:ext>
            </a:extLst>
          </p:cNvPr>
          <p:cNvSpPr>
            <a:spLocks noChangeArrowheads="1"/>
          </p:cNvSpPr>
          <p:nvPr/>
        </p:nvSpPr>
        <p:spPr bwMode="auto">
          <a:xfrm>
            <a:off x="276739" y="822106"/>
            <a:ext cx="1176048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Nous sommes dans la classe de CPA et nous apprenons à lire avec </a:t>
            </a:r>
            <a:r>
              <a:rPr kumimoji="0" lang="fr-FR" altLang="zh-CN" sz="1400" i="0" u="none" strike="noStrike" cap="none" normalizeH="0" baseline="0" dirty="0" err="1">
                <a:ln>
                  <a:noFill/>
                </a:ln>
                <a:effectLst/>
                <a:ea typeface="NSimSun" panose="02010609030101010101" pitchFamily="49" charset="-122"/>
                <a:cs typeface="Arabic Typesetting" panose="03020402040406030203" pitchFamily="66" charset="-78"/>
              </a:rPr>
              <a:t>Taoki</a:t>
            </a: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Savez-vous qui est </a:t>
            </a:r>
            <a:r>
              <a:rPr kumimoji="0" lang="fr-FR" altLang="zh-CN" sz="1400" i="0" u="none" strike="noStrike" cap="none" normalizeH="0" baseline="0" dirty="0" err="1">
                <a:ln>
                  <a:noFill/>
                </a:ln>
                <a:effectLst/>
                <a:ea typeface="NSimSun" panose="02010609030101010101" pitchFamily="49" charset="-122"/>
                <a:cs typeface="Arabic Typesetting" panose="03020402040406030203" pitchFamily="66" charset="-78"/>
              </a:rPr>
              <a:t>Taoki</a:t>
            </a: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err="1">
                <a:ln>
                  <a:noFill/>
                </a:ln>
                <a:effectLst/>
                <a:ea typeface="NSimSun" panose="02010609030101010101" pitchFamily="49" charset="-122"/>
                <a:cs typeface="Arabic Typesetting" panose="03020402040406030203" pitchFamily="66" charset="-78"/>
              </a:rPr>
              <a:t>Taoki</a:t>
            </a: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est un petit dragon vert tout mignon ! Il est dans toutes nos histoires, il est très gentil ! Grâce à lui et la maîtresse bien sûr nous allons apprendre à lire.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Il nous a déjà appris plein de choses comme le son a, le son i et nous avons déjà commencé à lire des petites syllabes : il- al- la -li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Chaque jour nous le retrouvons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Et vous savez quoi ? Bientôt nous pourrons l’emmener chez nous en week-end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b="1" i="0" u="none" strike="noStrike" cap="none" normalizeH="0" baseline="0" dirty="0">
                <a:ln>
                  <a:noFill/>
                </a:ln>
                <a:effectLst/>
                <a:ea typeface="NSimSun" panose="02010609030101010101" pitchFamily="49" charset="-122"/>
                <a:cs typeface="Arabic Typesetting" panose="03020402040406030203" pitchFamily="66" charset="-78"/>
              </a:rPr>
              <a:t>Valentine et Louis CPA</a:t>
            </a:r>
          </a:p>
        </p:txBody>
      </p:sp>
      <p:pic>
        <p:nvPicPr>
          <p:cNvPr id="9" name="Picture 8">
            <a:extLst>
              <a:ext uri="{FF2B5EF4-FFF2-40B4-BE49-F238E27FC236}">
                <a16:creationId xmlns:a16="http://schemas.microsoft.com/office/drawing/2014/main" id="{930A3DF9-169D-4A5B-9EE0-31627BDFF07D}"/>
              </a:ext>
            </a:extLst>
          </p:cNvPr>
          <p:cNvPicPr>
            <a:picLocks noChangeAspect="1"/>
          </p:cNvPicPr>
          <p:nvPr/>
        </p:nvPicPr>
        <p:blipFill>
          <a:blip r:embed="rId3"/>
          <a:stretch>
            <a:fillRect/>
          </a:stretch>
        </p:blipFill>
        <p:spPr>
          <a:xfrm rot="5400000">
            <a:off x="7596583" y="2166603"/>
            <a:ext cx="3205537" cy="5842861"/>
          </a:xfrm>
          <a:prstGeom prst="rect">
            <a:avLst/>
          </a:prstGeom>
        </p:spPr>
      </p:pic>
    </p:spTree>
    <p:extLst>
      <p:ext uri="{BB962C8B-B14F-4D97-AF65-F5344CB8AC3E}">
        <p14:creationId xmlns:p14="http://schemas.microsoft.com/office/powerpoint/2010/main" val="3131548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2120957-937F-47AA-9C09-133A9EE8C46F}"/>
              </a:ext>
            </a:extLst>
          </p:cNvPr>
          <p:cNvPicPr>
            <a:picLocks noChangeAspect="1"/>
          </p:cNvPicPr>
          <p:nvPr/>
        </p:nvPicPr>
        <p:blipFill>
          <a:blip r:embed="rId2"/>
          <a:stretch>
            <a:fillRect/>
          </a:stretch>
        </p:blipFill>
        <p:spPr>
          <a:xfrm>
            <a:off x="5407197" y="155622"/>
            <a:ext cx="6389495" cy="3360964"/>
          </a:xfrm>
          <a:prstGeom prst="rect">
            <a:avLst/>
          </a:prstGeom>
        </p:spPr>
      </p:pic>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0">
            <a:extLst>
              <a:ext uri="{FF2B5EF4-FFF2-40B4-BE49-F238E27FC236}">
                <a16:creationId xmlns:a16="http://schemas.microsoft.com/office/drawing/2014/main" id="{3241D1AD-CBBA-4FD6-9958-A4F6AC370761}"/>
              </a:ext>
            </a:extLst>
          </p:cNvPr>
          <p:cNvSpPr>
            <a:spLocks noChangeArrowheads="1"/>
          </p:cNvSpPr>
          <p:nvPr/>
        </p:nvSpPr>
        <p:spPr bwMode="auto">
          <a:xfrm>
            <a:off x="395308" y="1557679"/>
            <a:ext cx="524111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sz="1400" kern="150" dirty="0">
                <a:effectLst/>
                <a:ea typeface="NSimSun" panose="02010609030101010101" pitchFamily="49" charset="-122"/>
                <a:cs typeface="Arabic Typesetting" panose="03020402040406030203" pitchFamily="66" charset="-78"/>
              </a:rPr>
              <a:t>Nous sommes Clémence et Olivia de la classe de CM1A </a:t>
            </a:r>
          </a:p>
          <a:p>
            <a:r>
              <a:rPr lang="fr-FR" sz="1400" kern="150" dirty="0">
                <a:effectLst/>
                <a:ea typeface="NSimSun" panose="02010609030101010101" pitchFamily="49" charset="-122"/>
                <a:cs typeface="Arabic Typesetting" panose="03020402040406030203" pitchFamily="66" charset="-78"/>
              </a:rPr>
              <a:t>et nous allons vous parler de notre projet </a:t>
            </a:r>
            <a:r>
              <a:rPr lang="fr-FR" sz="1400" kern="150" dirty="0" err="1">
                <a:effectLst/>
                <a:ea typeface="NSimSun" panose="02010609030101010101" pitchFamily="49" charset="-122"/>
                <a:cs typeface="Arabic Typesetting" panose="03020402040406030203" pitchFamily="66" charset="-78"/>
              </a:rPr>
              <a:t>Jumanji</a:t>
            </a:r>
            <a:r>
              <a:rPr lang="fr-FR" sz="1400" kern="150" dirty="0">
                <a:effectLst/>
                <a:ea typeface="NSimSun" panose="02010609030101010101" pitchFamily="49" charset="-122"/>
                <a:cs typeface="Arabic Typesetting" panose="03020402040406030203" pitchFamily="66" charset="-78"/>
              </a:rPr>
              <a:t>.</a:t>
            </a:r>
            <a:endParaRPr lang="en-US" sz="1400" kern="150" dirty="0">
              <a:effectLst/>
              <a:ea typeface="NSimSun" panose="02010609030101010101" pitchFamily="49" charset="-122"/>
              <a:cs typeface="Arabic Typesetting" panose="03020402040406030203" pitchFamily="66" charset="-78"/>
            </a:endParaRPr>
          </a:p>
          <a:p>
            <a:r>
              <a:rPr lang="fr-FR" sz="1400" kern="150" dirty="0">
                <a:effectLst/>
                <a:ea typeface="NSimSun" panose="02010609030101010101" pitchFamily="49" charset="-122"/>
                <a:cs typeface="Arabic Typesetting" panose="03020402040406030203" pitchFamily="66" charset="-78"/>
              </a:rPr>
              <a:t>Notre maîtresse Déborah nous a lu l’album de </a:t>
            </a:r>
            <a:r>
              <a:rPr lang="fr-FR" sz="1400" kern="150" dirty="0" err="1">
                <a:effectLst/>
                <a:ea typeface="NSimSun" panose="02010609030101010101" pitchFamily="49" charset="-122"/>
                <a:cs typeface="Arabic Typesetting" panose="03020402040406030203" pitchFamily="66" charset="-78"/>
              </a:rPr>
              <a:t>Jumanji</a:t>
            </a:r>
            <a:r>
              <a:rPr lang="fr-FR" sz="1400" kern="150" dirty="0">
                <a:effectLst/>
                <a:ea typeface="NSimSun" panose="02010609030101010101" pitchFamily="49" charset="-122"/>
                <a:cs typeface="Arabic Typesetting" panose="03020402040406030203" pitchFamily="66" charset="-78"/>
              </a:rPr>
              <a:t> écrit par Chris Van </a:t>
            </a:r>
            <a:r>
              <a:rPr lang="fr-FR" sz="1400" kern="150" dirty="0" err="1">
                <a:effectLst/>
                <a:ea typeface="NSimSun" panose="02010609030101010101" pitchFamily="49" charset="-122"/>
                <a:cs typeface="Arabic Typesetting" panose="03020402040406030203" pitchFamily="66" charset="-78"/>
              </a:rPr>
              <a:t>Allsburg</a:t>
            </a:r>
            <a:r>
              <a:rPr lang="fr-FR" sz="1400" kern="150" dirty="0">
                <a:effectLst/>
                <a:ea typeface="NSimSun" panose="02010609030101010101" pitchFamily="49" charset="-122"/>
                <a:cs typeface="Arabic Typesetting" panose="03020402040406030203" pitchFamily="66" charset="-78"/>
              </a:rPr>
              <a:t>. </a:t>
            </a:r>
          </a:p>
          <a:p>
            <a:r>
              <a:rPr lang="fr-FR" sz="1400" kern="150" dirty="0">
                <a:effectLst/>
                <a:ea typeface="NSimSun" panose="02010609030101010101" pitchFamily="49" charset="-122"/>
                <a:cs typeface="Arabic Typesetting" panose="03020402040406030203" pitchFamily="66" charset="-78"/>
              </a:rPr>
              <a:t>Peut-être avez-vous déjà vu le film  avec Robin Williams ?</a:t>
            </a:r>
            <a:endParaRPr lang="en-US" sz="1400" kern="150" dirty="0">
              <a:effectLst/>
              <a:ea typeface="NSimSun" panose="02010609030101010101" pitchFamily="49" charset="-122"/>
              <a:cs typeface="Arabic Typesetting" panose="03020402040406030203" pitchFamily="66" charset="-78"/>
            </a:endParaRPr>
          </a:p>
        </p:txBody>
      </p:sp>
      <p:pic>
        <p:nvPicPr>
          <p:cNvPr id="8" name="Image3">
            <a:extLst>
              <a:ext uri="{FF2B5EF4-FFF2-40B4-BE49-F238E27FC236}">
                <a16:creationId xmlns:a16="http://schemas.microsoft.com/office/drawing/2014/main" id="{6E65BB6B-4CF6-4F02-BB8D-E2F96E31A4B1}"/>
              </a:ext>
            </a:extLst>
          </p:cNvPr>
          <p:cNvPicPr/>
          <p:nvPr/>
        </p:nvPicPr>
        <p:blipFill>
          <a:blip r:embed="rId3">
            <a:lum/>
            <a:alphaModFix/>
          </a:blip>
          <a:srcRect/>
          <a:stretch>
            <a:fillRect/>
          </a:stretch>
        </p:blipFill>
        <p:spPr>
          <a:xfrm>
            <a:off x="8681226" y="3672208"/>
            <a:ext cx="1962962" cy="1613722"/>
          </a:xfrm>
          <a:prstGeom prst="rect">
            <a:avLst/>
          </a:prstGeom>
        </p:spPr>
      </p:pic>
      <p:pic>
        <p:nvPicPr>
          <p:cNvPr id="10" name="Image1">
            <a:extLst>
              <a:ext uri="{FF2B5EF4-FFF2-40B4-BE49-F238E27FC236}">
                <a16:creationId xmlns:a16="http://schemas.microsoft.com/office/drawing/2014/main" id="{367028EC-8EE3-4551-813F-94708ABE7B6E}"/>
              </a:ext>
            </a:extLst>
          </p:cNvPr>
          <p:cNvPicPr/>
          <p:nvPr/>
        </p:nvPicPr>
        <p:blipFill>
          <a:blip r:embed="rId4">
            <a:lum/>
            <a:alphaModFix/>
          </a:blip>
          <a:srcRect/>
          <a:stretch>
            <a:fillRect/>
          </a:stretch>
        </p:blipFill>
        <p:spPr>
          <a:xfrm>
            <a:off x="467966" y="2911042"/>
            <a:ext cx="2505923" cy="2021867"/>
          </a:xfrm>
          <a:prstGeom prst="rect">
            <a:avLst/>
          </a:prstGeom>
        </p:spPr>
      </p:pic>
      <p:pic>
        <p:nvPicPr>
          <p:cNvPr id="3" name="Picture 2">
            <a:extLst>
              <a:ext uri="{FF2B5EF4-FFF2-40B4-BE49-F238E27FC236}">
                <a16:creationId xmlns:a16="http://schemas.microsoft.com/office/drawing/2014/main" id="{747147F0-F401-4888-A9E9-945EC533DFC6}"/>
              </a:ext>
            </a:extLst>
          </p:cNvPr>
          <p:cNvPicPr>
            <a:picLocks noChangeAspect="1"/>
          </p:cNvPicPr>
          <p:nvPr/>
        </p:nvPicPr>
        <p:blipFill>
          <a:blip r:embed="rId5"/>
          <a:stretch>
            <a:fillRect/>
          </a:stretch>
        </p:blipFill>
        <p:spPr>
          <a:xfrm>
            <a:off x="3369560" y="5197428"/>
            <a:ext cx="2600325" cy="1504950"/>
          </a:xfrm>
          <a:prstGeom prst="rect">
            <a:avLst/>
          </a:prstGeom>
        </p:spPr>
      </p:pic>
      <p:pic>
        <p:nvPicPr>
          <p:cNvPr id="18" name="Picture 17">
            <a:extLst>
              <a:ext uri="{FF2B5EF4-FFF2-40B4-BE49-F238E27FC236}">
                <a16:creationId xmlns:a16="http://schemas.microsoft.com/office/drawing/2014/main" id="{DDB46B3C-9470-4F1A-AE33-8A371A59308C}"/>
              </a:ext>
            </a:extLst>
          </p:cNvPr>
          <p:cNvPicPr>
            <a:picLocks noChangeAspect="1"/>
          </p:cNvPicPr>
          <p:nvPr/>
        </p:nvPicPr>
        <p:blipFill>
          <a:blip r:embed="rId6"/>
          <a:stretch>
            <a:fillRect/>
          </a:stretch>
        </p:blipFill>
        <p:spPr>
          <a:xfrm>
            <a:off x="213756" y="111160"/>
            <a:ext cx="4726131" cy="1262707"/>
          </a:xfrm>
          <a:prstGeom prst="rect">
            <a:avLst/>
          </a:prstGeom>
        </p:spPr>
      </p:pic>
      <p:sp>
        <p:nvSpPr>
          <p:cNvPr id="21" name="TextBox 20">
            <a:extLst>
              <a:ext uri="{FF2B5EF4-FFF2-40B4-BE49-F238E27FC236}">
                <a16:creationId xmlns:a16="http://schemas.microsoft.com/office/drawing/2014/main" id="{F93ABAAB-6D74-48F9-9BC7-C6AB6EE8DFB4}"/>
              </a:ext>
            </a:extLst>
          </p:cNvPr>
          <p:cNvSpPr txBox="1"/>
          <p:nvPr/>
        </p:nvSpPr>
        <p:spPr>
          <a:xfrm>
            <a:off x="3207544" y="3324811"/>
            <a:ext cx="4900612" cy="1815882"/>
          </a:xfrm>
          <a:prstGeom prst="rect">
            <a:avLst/>
          </a:prstGeom>
          <a:noFill/>
        </p:spPr>
        <p:txBody>
          <a:bodyPr wrap="square" rtlCol="0">
            <a:spAutoFit/>
          </a:bodyPr>
          <a:lstStyle/>
          <a:p>
            <a:r>
              <a:rPr lang="fr-FR" sz="1400" kern="150" dirty="0">
                <a:ea typeface="NSimSun" panose="02010609030101010101" pitchFamily="49" charset="-122"/>
                <a:cs typeface="Arabic Typesetting" panose="03020402040406030203" pitchFamily="66" charset="-78"/>
              </a:rPr>
              <a:t>Cet album raconte l’histoire de deux enfants qui s’appellent Pierre et Judith, un soir où leurs parents sortent ils se rendent dans le parc en face de chez eux et tombent sur une boîte contenant un jeu bien étrange.</a:t>
            </a:r>
            <a:endParaRPr lang="en-US" sz="1400" kern="150" dirty="0">
              <a:ea typeface="NSimSun" panose="02010609030101010101" pitchFamily="49" charset="-122"/>
              <a:cs typeface="Arabic Typesetting" panose="03020402040406030203" pitchFamily="66" charset="-78"/>
            </a:endParaRPr>
          </a:p>
          <a:p>
            <a:r>
              <a:rPr lang="fr-FR" sz="1400" kern="150" dirty="0">
                <a:ea typeface="NSimSun" panose="02010609030101010101" pitchFamily="49" charset="-122"/>
                <a:cs typeface="Arabic Typesetting" panose="03020402040406030203" pitchFamily="66" charset="-78"/>
              </a:rPr>
              <a:t>Nos deux héros vont se retrouver dans un univers fantastique où leur quotidien sera envahi par des animaux surprenants tels que des lions, des singes, des rhinocéros qui s’échappent du jeu pour envahir leur maison.</a:t>
            </a:r>
            <a:endParaRPr lang="en-US" sz="1400" kern="150" dirty="0">
              <a:ea typeface="NSimSun" panose="02010609030101010101" pitchFamily="49" charset="-122"/>
              <a:cs typeface="Arabic Typesetting" panose="03020402040406030203" pitchFamily="66" charset="-78"/>
            </a:endParaRPr>
          </a:p>
        </p:txBody>
      </p:sp>
      <p:sp>
        <p:nvSpPr>
          <p:cNvPr id="22" name="TextBox 21">
            <a:extLst>
              <a:ext uri="{FF2B5EF4-FFF2-40B4-BE49-F238E27FC236}">
                <a16:creationId xmlns:a16="http://schemas.microsoft.com/office/drawing/2014/main" id="{B3BDBDC5-6B70-46FD-8197-56E7A9BDE500}"/>
              </a:ext>
            </a:extLst>
          </p:cNvPr>
          <p:cNvSpPr txBox="1"/>
          <p:nvPr/>
        </p:nvSpPr>
        <p:spPr>
          <a:xfrm>
            <a:off x="6869874" y="5365127"/>
            <a:ext cx="5322126" cy="1384995"/>
          </a:xfrm>
          <a:prstGeom prst="rect">
            <a:avLst/>
          </a:prstGeom>
          <a:noFill/>
        </p:spPr>
        <p:txBody>
          <a:bodyPr wrap="square" rtlCol="0">
            <a:spAutoFit/>
          </a:bodyPr>
          <a:lstStyle/>
          <a:p>
            <a:r>
              <a:rPr lang="fr-FR" sz="1400" kern="150" dirty="0">
                <a:ea typeface="NSimSun" panose="02010609030101010101" pitchFamily="49" charset="-122"/>
                <a:cs typeface="Arabic Typesetting" panose="03020402040406030203" pitchFamily="66" charset="-78"/>
              </a:rPr>
              <a:t>A partir de cet album, nous allons reproduire le plateau de jeu de </a:t>
            </a:r>
            <a:r>
              <a:rPr lang="fr-FR" sz="1400" kern="150" dirty="0" err="1">
                <a:ea typeface="NSimSun" panose="02010609030101010101" pitchFamily="49" charset="-122"/>
                <a:cs typeface="Arabic Typesetting" panose="03020402040406030203" pitchFamily="66" charset="-78"/>
              </a:rPr>
              <a:t>Jumanji</a:t>
            </a:r>
            <a:r>
              <a:rPr lang="fr-FR" sz="1400" kern="150" dirty="0">
                <a:ea typeface="NSimSun" panose="02010609030101010101" pitchFamily="49" charset="-122"/>
                <a:cs typeface="Arabic Typesetting" panose="03020402040406030203" pitchFamily="66" charset="-78"/>
              </a:rPr>
              <a:t>. Chaque élève sera chargé de faire sa case du jeu ! Comme nous sommes 22, il y aura 22 cases !</a:t>
            </a:r>
            <a:endParaRPr lang="en-US" sz="1400" kern="150" dirty="0">
              <a:ea typeface="NSimSun" panose="02010609030101010101" pitchFamily="49" charset="-122"/>
              <a:cs typeface="Arabic Typesetting" panose="03020402040406030203" pitchFamily="66" charset="-78"/>
            </a:endParaRPr>
          </a:p>
          <a:p>
            <a:r>
              <a:rPr lang="fr-FR" sz="1400" kern="150" dirty="0">
                <a:ea typeface="NSimSun" panose="02010609030101010101" pitchFamily="49" charset="-122"/>
                <a:cs typeface="Arabic Typesetting" panose="03020402040406030203" pitchFamily="66" charset="-78"/>
              </a:rPr>
              <a:t>C’est une aventure passionnante !</a:t>
            </a:r>
          </a:p>
          <a:p>
            <a:endParaRPr lang="en-US" sz="1400" kern="150" dirty="0">
              <a:ea typeface="NSimSun" panose="02010609030101010101" pitchFamily="49" charset="-122"/>
              <a:cs typeface="Arabic Typesetting" panose="03020402040406030203" pitchFamily="66" charset="-78"/>
            </a:endParaRPr>
          </a:p>
          <a:p>
            <a:r>
              <a:rPr lang="fr-FR" sz="1400" b="1" kern="150" dirty="0">
                <a:ea typeface="NSimSun" panose="02010609030101010101" pitchFamily="49" charset="-122"/>
                <a:cs typeface="Arabic Typesetting" panose="03020402040406030203" pitchFamily="66" charset="-78"/>
              </a:rPr>
              <a:t>Clémence et Olivia CM1A</a:t>
            </a:r>
            <a:endParaRPr lang="en-US" sz="1400" b="1" kern="150" dirty="0">
              <a:ea typeface="NSimSun" panose="02010609030101010101" pitchFamily="49" charset="-122"/>
              <a:cs typeface="Arabic Typesetting" panose="03020402040406030203" pitchFamily="66" charset="-78"/>
            </a:endParaRPr>
          </a:p>
        </p:txBody>
      </p:sp>
    </p:spTree>
    <p:extLst>
      <p:ext uri="{BB962C8B-B14F-4D97-AF65-F5344CB8AC3E}">
        <p14:creationId xmlns:p14="http://schemas.microsoft.com/office/powerpoint/2010/main" val="1681687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a:extLst>
              <a:ext uri="{FF2B5EF4-FFF2-40B4-BE49-F238E27FC236}">
                <a16:creationId xmlns:a16="http://schemas.microsoft.com/office/drawing/2014/main" id="{33BD7848-05C7-41E1-BFBE-FB0F9EA09837}"/>
              </a:ext>
            </a:extLst>
          </p:cNvPr>
          <p:cNvSpPr/>
          <p:nvPr/>
        </p:nvSpPr>
        <p:spPr>
          <a:xfrm rot="195365">
            <a:off x="972305" y="1831003"/>
            <a:ext cx="3415756" cy="2223692"/>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C5FD56-BD82-46AB-AE2E-CF7547CAC224}"/>
              </a:ext>
            </a:extLst>
          </p:cNvPr>
          <p:cNvSpPr/>
          <p:nvPr/>
        </p:nvSpPr>
        <p:spPr>
          <a:xfrm>
            <a:off x="6096000" y="0"/>
            <a:ext cx="6091051" cy="6858000"/>
          </a:xfrm>
          <a:prstGeom prst="rect">
            <a:avLst/>
          </a:prstGeom>
          <a:solidFill>
            <a:schemeClr val="accent5">
              <a:lumMod val="20000"/>
              <a:lumOff val="80000"/>
            </a:schemeClr>
          </a:solidFill>
          <a:ln>
            <a:solidFill>
              <a:schemeClr val="accent5">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164306" y="9374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CustomShape 2">
            <a:extLst>
              <a:ext uri="{FF2B5EF4-FFF2-40B4-BE49-F238E27FC236}">
                <a16:creationId xmlns:a16="http://schemas.microsoft.com/office/drawing/2014/main" id="{C3E4304A-6B4D-461A-B5EA-8D9916ED432E}"/>
              </a:ext>
            </a:extLst>
          </p:cNvPr>
          <p:cNvSpPr/>
          <p:nvPr/>
        </p:nvSpPr>
        <p:spPr>
          <a:xfrm>
            <a:off x="215760" y="386843"/>
            <a:ext cx="11760480" cy="39492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eaLnBrk="0" fontAlgn="base" hangingPunct="0">
              <a:spcBef>
                <a:spcPct val="0"/>
              </a:spcBef>
              <a:spcAft>
                <a:spcPct val="0"/>
              </a:spcAft>
            </a:pP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L’application </a:t>
            </a:r>
            <a:r>
              <a:rPr kumimoji="0" lang="fr-FR" altLang="zh-CN" sz="2000" b="1" i="0" u="none" strike="noStrike" cap="none" normalizeH="0" baseline="0" dirty="0" err="1">
                <a:ln>
                  <a:noFill/>
                </a:ln>
                <a:solidFill>
                  <a:schemeClr val="bg1"/>
                </a:solidFill>
                <a:effectLst/>
                <a:ea typeface="NSimSun" panose="02010609030101010101" pitchFamily="49" charset="-122"/>
                <a:cs typeface="Lucida Sans" panose="020B0602030504020204" pitchFamily="34" charset="0"/>
              </a:rPr>
              <a:t>Lalilo</a:t>
            </a: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 en CE1</a:t>
            </a:r>
          </a:p>
        </p:txBody>
      </p:sp>
      <p:sp>
        <p:nvSpPr>
          <p:cNvPr id="2" name="Rectangle 3">
            <a:extLst>
              <a:ext uri="{FF2B5EF4-FFF2-40B4-BE49-F238E27FC236}">
                <a16:creationId xmlns:a16="http://schemas.microsoft.com/office/drawing/2014/main" id="{B94D38AC-B43C-4374-B4F2-352200CCF24E}"/>
              </a:ext>
            </a:extLst>
          </p:cNvPr>
          <p:cNvSpPr>
            <a:spLocks noChangeArrowheads="1"/>
          </p:cNvSpPr>
          <p:nvPr/>
        </p:nvSpPr>
        <p:spPr bwMode="auto">
          <a:xfrm>
            <a:off x="6328317" y="989180"/>
            <a:ext cx="570036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sz="1400" dirty="0">
                <a:ea typeface="NSimSun" panose="02010609030101010101" pitchFamily="49" charset="-122"/>
                <a:cs typeface="Arabic Typesetting" panose="03020402040406030203" pitchFamily="66" charset="-78"/>
              </a:rPr>
              <a:t>Nous sommes </a:t>
            </a:r>
            <a:r>
              <a:rPr lang="fr-FR" sz="1400" dirty="0" err="1">
                <a:ea typeface="NSimSun" panose="02010609030101010101" pitchFamily="49" charset="-122"/>
                <a:cs typeface="Arabic Typesetting" panose="03020402040406030203" pitchFamily="66" charset="-78"/>
              </a:rPr>
              <a:t>Kayim</a:t>
            </a:r>
            <a:r>
              <a:rPr lang="fr-FR" sz="1400" dirty="0">
                <a:ea typeface="NSimSun" panose="02010609030101010101" pitchFamily="49" charset="-122"/>
                <a:cs typeface="Arabic Typesetting" panose="03020402040406030203" pitchFamily="66" charset="-78"/>
              </a:rPr>
              <a:t> et Tristan de CE1A et nous allons vous parler de l’application </a:t>
            </a:r>
            <a:r>
              <a:rPr lang="fr-FR" sz="1400" dirty="0" err="1">
                <a:ea typeface="NSimSun" panose="02010609030101010101" pitchFamily="49" charset="-122"/>
                <a:cs typeface="Arabic Typesetting" panose="03020402040406030203" pitchFamily="66" charset="-78"/>
              </a:rPr>
              <a:t>Lalilo</a:t>
            </a:r>
            <a:r>
              <a:rPr lang="fr-FR" sz="1400" dirty="0">
                <a:ea typeface="NSimSun" panose="02010609030101010101" pitchFamily="49" charset="-122"/>
                <a:cs typeface="Arabic Typesetting" panose="03020402040406030203" pitchFamily="66" charset="-78"/>
              </a:rPr>
              <a:t>.</a:t>
            </a:r>
          </a:p>
          <a:p>
            <a:endParaRPr lang="en-US" sz="1400" dirty="0">
              <a:ea typeface="NSimSun" panose="02010609030101010101" pitchFamily="49" charset="-122"/>
              <a:cs typeface="Arabic Typesetting" panose="03020402040406030203" pitchFamily="66" charset="-78"/>
            </a:endParaRPr>
          </a:p>
          <a:p>
            <a:r>
              <a:rPr lang="fr-FR" sz="1400" dirty="0">
                <a:ea typeface="NSimSun" panose="02010609030101010101" pitchFamily="49" charset="-122"/>
                <a:cs typeface="Arabic Typesetting" panose="03020402040406030203" pitchFamily="66" charset="-78"/>
              </a:rPr>
              <a:t>A l’école du parc, nous avons des tablettes et nous pouvons utiliser certaines applications pour apprendre.</a:t>
            </a:r>
            <a:endParaRPr lang="en-US" sz="1400" dirty="0">
              <a:ea typeface="NSimSun" panose="02010609030101010101" pitchFamily="49" charset="-122"/>
              <a:cs typeface="Arabic Typesetting" panose="03020402040406030203" pitchFamily="66" charset="-78"/>
            </a:endParaRPr>
          </a:p>
          <a:p>
            <a:r>
              <a:rPr lang="fr-FR" sz="1400" dirty="0" err="1">
                <a:ea typeface="NSimSun" panose="02010609030101010101" pitchFamily="49" charset="-122"/>
                <a:cs typeface="Arabic Typesetting" panose="03020402040406030203" pitchFamily="66" charset="-78"/>
              </a:rPr>
              <a:t>Lalilo</a:t>
            </a:r>
            <a:r>
              <a:rPr lang="fr-FR" sz="1400" dirty="0">
                <a:ea typeface="NSimSun" panose="02010609030101010101" pitchFamily="49" charset="-122"/>
                <a:cs typeface="Arabic Typesetting" panose="03020402040406030203" pitchFamily="66" charset="-78"/>
              </a:rPr>
              <a:t> est une application de lecture où il y a des exercices à faire si on progresse, on peut gagner des petits objets et décider de passer à quelque chose de plus difficile !</a:t>
            </a:r>
          </a:p>
          <a:p>
            <a:endParaRPr lang="en-US" sz="1400" dirty="0">
              <a:ea typeface="NSimSun" panose="02010609030101010101" pitchFamily="49" charset="-122"/>
              <a:cs typeface="Arabic Typesetting" panose="03020402040406030203" pitchFamily="66" charset="-78"/>
            </a:endParaRPr>
          </a:p>
          <a:p>
            <a:r>
              <a:rPr lang="fr-FR" sz="1400" dirty="0">
                <a:ea typeface="NSimSun" panose="02010609030101010101" pitchFamily="49" charset="-122"/>
                <a:cs typeface="Arabic Typesetting" panose="03020402040406030203" pitchFamily="66" charset="-78"/>
              </a:rPr>
              <a:t>Par exemple, nous avons fait des exercices où il manquait des syllabes dans un mot et il fallait retrouver la syllabe manquante.</a:t>
            </a:r>
            <a:endParaRPr lang="en-US" sz="1400" dirty="0">
              <a:ea typeface="NSimSun" panose="02010609030101010101" pitchFamily="49" charset="-122"/>
              <a:cs typeface="Arabic Typesetting" panose="03020402040406030203" pitchFamily="66" charset="-78"/>
            </a:endParaRPr>
          </a:p>
          <a:p>
            <a:r>
              <a:rPr lang="fr-FR" sz="1400" dirty="0">
                <a:ea typeface="NSimSun" panose="02010609030101010101" pitchFamily="49" charset="-122"/>
                <a:cs typeface="Arabic Typesetting" panose="03020402040406030203" pitchFamily="66" charset="-78"/>
              </a:rPr>
              <a:t>Ou alors on devait retrouver des mots contenant une lettre donnée.</a:t>
            </a:r>
            <a:endParaRPr lang="en-US" sz="1400" dirty="0">
              <a:ea typeface="NSimSun" panose="02010609030101010101" pitchFamily="49" charset="-122"/>
              <a:cs typeface="Arabic Typesetting" panose="03020402040406030203" pitchFamily="66" charset="-78"/>
            </a:endParaRPr>
          </a:p>
          <a:p>
            <a:r>
              <a:rPr lang="fr-FR" sz="1400" dirty="0">
                <a:ea typeface="NSimSun" panose="02010609030101010101" pitchFamily="49" charset="-122"/>
                <a:cs typeface="Arabic Typesetting" panose="03020402040406030203" pitchFamily="66" charset="-78"/>
              </a:rPr>
              <a:t>« On adore faire ces exercices car c’est plein de petits jeux rigolos et on peut travailler avec un casque ! »</a:t>
            </a:r>
          </a:p>
          <a:p>
            <a:endParaRPr lang="en-US" sz="1400" dirty="0">
              <a:ea typeface="NSimSun" panose="02010609030101010101" pitchFamily="49" charset="-122"/>
              <a:cs typeface="Arabic Typesetting" panose="03020402040406030203" pitchFamily="66" charset="-78"/>
            </a:endParaRPr>
          </a:p>
          <a:p>
            <a:r>
              <a:rPr lang="fr-FR" sz="1400" b="1" dirty="0" err="1">
                <a:ea typeface="NSimSun" panose="02010609030101010101" pitchFamily="49" charset="-122"/>
                <a:cs typeface="Arabic Typesetting" panose="03020402040406030203" pitchFamily="66" charset="-78"/>
              </a:rPr>
              <a:t>Kayim</a:t>
            </a:r>
            <a:r>
              <a:rPr lang="fr-FR" sz="1400" b="1" dirty="0">
                <a:ea typeface="NSimSun" panose="02010609030101010101" pitchFamily="49" charset="-122"/>
                <a:cs typeface="Arabic Typesetting" panose="03020402040406030203" pitchFamily="66" charset="-78"/>
              </a:rPr>
              <a:t> et Tristan CE1A</a:t>
            </a:r>
            <a:endParaRPr lang="en-US" sz="1400" b="1" dirty="0">
              <a:ea typeface="NSimSun" panose="02010609030101010101" pitchFamily="49" charset="-122"/>
              <a:cs typeface="Arabic Typesetting" panose="03020402040406030203" pitchFamily="66" charset="-78"/>
            </a:endParaRPr>
          </a:p>
        </p:txBody>
      </p:sp>
      <p:pic>
        <p:nvPicPr>
          <p:cNvPr id="8" name="Picture 7">
            <a:extLst>
              <a:ext uri="{FF2B5EF4-FFF2-40B4-BE49-F238E27FC236}">
                <a16:creationId xmlns:a16="http://schemas.microsoft.com/office/drawing/2014/main" id="{9F8C085B-6A40-43FA-8635-33E1FD8F6660}"/>
              </a:ext>
            </a:extLst>
          </p:cNvPr>
          <p:cNvPicPr>
            <a:picLocks noChangeAspect="1"/>
          </p:cNvPicPr>
          <p:nvPr/>
        </p:nvPicPr>
        <p:blipFill>
          <a:blip r:embed="rId2"/>
          <a:stretch>
            <a:fillRect/>
          </a:stretch>
        </p:blipFill>
        <p:spPr>
          <a:xfrm rot="5400000">
            <a:off x="2010202" y="2907450"/>
            <a:ext cx="2034890" cy="5678723"/>
          </a:xfrm>
          <a:prstGeom prst="rect">
            <a:avLst/>
          </a:prstGeom>
        </p:spPr>
      </p:pic>
      <p:pic>
        <p:nvPicPr>
          <p:cNvPr id="12" name="Picture 11">
            <a:extLst>
              <a:ext uri="{FF2B5EF4-FFF2-40B4-BE49-F238E27FC236}">
                <a16:creationId xmlns:a16="http://schemas.microsoft.com/office/drawing/2014/main" id="{8CC3B1EE-ADDB-4FBD-93F4-1569F5261BC3}"/>
              </a:ext>
            </a:extLst>
          </p:cNvPr>
          <p:cNvPicPr>
            <a:picLocks noChangeAspect="1"/>
          </p:cNvPicPr>
          <p:nvPr/>
        </p:nvPicPr>
        <p:blipFill>
          <a:blip r:embed="rId3"/>
          <a:stretch>
            <a:fillRect/>
          </a:stretch>
        </p:blipFill>
        <p:spPr>
          <a:xfrm>
            <a:off x="215759" y="950314"/>
            <a:ext cx="1409772" cy="895396"/>
          </a:xfrm>
          <a:prstGeom prst="rect">
            <a:avLst/>
          </a:prstGeom>
        </p:spPr>
      </p:pic>
      <p:pic>
        <p:nvPicPr>
          <p:cNvPr id="15" name="Picture 14">
            <a:extLst>
              <a:ext uri="{FF2B5EF4-FFF2-40B4-BE49-F238E27FC236}">
                <a16:creationId xmlns:a16="http://schemas.microsoft.com/office/drawing/2014/main" id="{79867532-F6A3-4A57-B42B-1C04025DDD57}"/>
              </a:ext>
            </a:extLst>
          </p:cNvPr>
          <p:cNvPicPr>
            <a:picLocks noChangeAspect="1"/>
          </p:cNvPicPr>
          <p:nvPr/>
        </p:nvPicPr>
        <p:blipFill>
          <a:blip r:embed="rId4">
            <a:alphaModFix/>
          </a:blip>
          <a:stretch>
            <a:fillRect/>
          </a:stretch>
        </p:blipFill>
        <p:spPr>
          <a:xfrm rot="16200000">
            <a:off x="10997815" y="-303851"/>
            <a:ext cx="385863" cy="995526"/>
          </a:xfrm>
          <a:prstGeom prst="rect">
            <a:avLst/>
          </a:prstGeom>
        </p:spPr>
      </p:pic>
      <p:pic>
        <p:nvPicPr>
          <p:cNvPr id="18" name="Picture 17">
            <a:extLst>
              <a:ext uri="{FF2B5EF4-FFF2-40B4-BE49-F238E27FC236}">
                <a16:creationId xmlns:a16="http://schemas.microsoft.com/office/drawing/2014/main" id="{FE548ED6-C3B2-483E-BA10-ED44F8FA601B}"/>
              </a:ext>
            </a:extLst>
          </p:cNvPr>
          <p:cNvPicPr>
            <a:picLocks noChangeAspect="1"/>
          </p:cNvPicPr>
          <p:nvPr/>
        </p:nvPicPr>
        <p:blipFill>
          <a:blip r:embed="rId5"/>
          <a:stretch>
            <a:fillRect/>
          </a:stretch>
        </p:blipFill>
        <p:spPr>
          <a:xfrm>
            <a:off x="4175766" y="1039675"/>
            <a:ext cx="1623871" cy="806035"/>
          </a:xfrm>
          <a:prstGeom prst="rect">
            <a:avLst/>
          </a:prstGeom>
        </p:spPr>
      </p:pic>
      <p:pic>
        <p:nvPicPr>
          <p:cNvPr id="26" name="Picture 25">
            <a:extLst>
              <a:ext uri="{FF2B5EF4-FFF2-40B4-BE49-F238E27FC236}">
                <a16:creationId xmlns:a16="http://schemas.microsoft.com/office/drawing/2014/main" id="{75328858-4702-484A-8DF1-EC9D41A80D33}"/>
              </a:ext>
            </a:extLst>
          </p:cNvPr>
          <p:cNvPicPr>
            <a:picLocks noChangeAspect="1"/>
          </p:cNvPicPr>
          <p:nvPr/>
        </p:nvPicPr>
        <p:blipFill>
          <a:blip r:embed="rId6"/>
          <a:stretch>
            <a:fillRect/>
          </a:stretch>
        </p:blipFill>
        <p:spPr>
          <a:xfrm>
            <a:off x="1565758" y="2121628"/>
            <a:ext cx="2228850" cy="1508540"/>
          </a:xfrm>
          <a:prstGeom prst="rect">
            <a:avLst/>
          </a:prstGeom>
          <a:effectLst>
            <a:softEdge rad="63500"/>
          </a:effectLst>
        </p:spPr>
      </p:pic>
      <p:sp>
        <p:nvSpPr>
          <p:cNvPr id="3" name="Oval 2">
            <a:extLst>
              <a:ext uri="{FF2B5EF4-FFF2-40B4-BE49-F238E27FC236}">
                <a16:creationId xmlns:a16="http://schemas.microsoft.com/office/drawing/2014/main" id="{C477825D-983E-4216-BA05-7A3B6C8ADAF7}"/>
              </a:ext>
            </a:extLst>
          </p:cNvPr>
          <p:cNvSpPr/>
          <p:nvPr/>
        </p:nvSpPr>
        <p:spPr>
          <a:xfrm>
            <a:off x="3021587" y="4026912"/>
            <a:ext cx="243568" cy="255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CE31325-9D49-499D-BCF9-A66262212021}"/>
              </a:ext>
            </a:extLst>
          </p:cNvPr>
          <p:cNvSpPr/>
          <p:nvPr/>
        </p:nvSpPr>
        <p:spPr>
          <a:xfrm>
            <a:off x="2718288" y="4568255"/>
            <a:ext cx="163194" cy="1622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DEF7B72-AC3B-463F-AD88-853B497C18EF}"/>
              </a:ext>
            </a:extLst>
          </p:cNvPr>
          <p:cNvSpPr/>
          <p:nvPr/>
        </p:nvSpPr>
        <p:spPr>
          <a:xfrm>
            <a:off x="2520659" y="4734915"/>
            <a:ext cx="107139" cy="12405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77ED7DB-8E1D-4656-A9B3-162BBF6CE054}"/>
              </a:ext>
            </a:extLst>
          </p:cNvPr>
          <p:cNvSpPr/>
          <p:nvPr/>
        </p:nvSpPr>
        <p:spPr>
          <a:xfrm>
            <a:off x="2917691" y="4376420"/>
            <a:ext cx="196108" cy="1918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ED8A9C6-2FFF-4C5A-9F56-379254178492}"/>
              </a:ext>
            </a:extLst>
          </p:cNvPr>
          <p:cNvPicPr>
            <a:picLocks noChangeAspect="1"/>
          </p:cNvPicPr>
          <p:nvPr/>
        </p:nvPicPr>
        <p:blipFill>
          <a:blip r:embed="rId7"/>
          <a:stretch>
            <a:fillRect/>
          </a:stretch>
        </p:blipFill>
        <p:spPr>
          <a:xfrm rot="5400000">
            <a:off x="8192181" y="3386228"/>
            <a:ext cx="1972638" cy="4918129"/>
          </a:xfrm>
          <a:prstGeom prst="rect">
            <a:avLst/>
          </a:prstGeom>
        </p:spPr>
      </p:pic>
    </p:spTree>
    <p:extLst>
      <p:ext uri="{BB962C8B-B14F-4D97-AF65-F5344CB8AC3E}">
        <p14:creationId xmlns:p14="http://schemas.microsoft.com/office/powerpoint/2010/main" val="415333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6B5AE1-8A8B-4A0E-BC80-572A02490A67}"/>
              </a:ext>
            </a:extLst>
          </p:cNvPr>
          <p:cNvPicPr>
            <a:picLocks noChangeAspect="1"/>
          </p:cNvPicPr>
          <p:nvPr/>
        </p:nvPicPr>
        <p:blipFill>
          <a:blip r:embed="rId2"/>
          <a:stretch>
            <a:fillRect/>
          </a:stretch>
        </p:blipFill>
        <p:spPr>
          <a:xfrm>
            <a:off x="36206" y="0"/>
            <a:ext cx="6550332" cy="6834880"/>
          </a:xfrm>
          <a:prstGeom prst="rect">
            <a:avLst/>
          </a:prstGeom>
        </p:spPr>
      </p:pic>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36206" y="-11104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CustomShape 2">
            <a:extLst>
              <a:ext uri="{FF2B5EF4-FFF2-40B4-BE49-F238E27FC236}">
                <a16:creationId xmlns:a16="http://schemas.microsoft.com/office/drawing/2014/main" id="{C3E4304A-6B4D-461A-B5EA-8D9916ED432E}"/>
              </a:ext>
            </a:extLst>
          </p:cNvPr>
          <p:cNvSpPr/>
          <p:nvPr/>
        </p:nvSpPr>
        <p:spPr>
          <a:xfrm>
            <a:off x="671459" y="995385"/>
            <a:ext cx="2186041" cy="304777"/>
          </a:xfrm>
          <a:prstGeom prst="rect">
            <a:avLst/>
          </a:prstGeom>
          <a:solidFill>
            <a:schemeClr val="bg1">
              <a:alpha val="83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eaLnBrk="0" fontAlgn="base" hangingPunct="0">
              <a:spcBef>
                <a:spcPct val="0"/>
              </a:spcBef>
              <a:spcAft>
                <a:spcPct val="0"/>
              </a:spcAft>
            </a:pPr>
            <a:r>
              <a:rPr lang="fr-FR" altLang="zh-CN" sz="2000" b="1" dirty="0">
                <a:ea typeface="NSimSun" panose="02010609030101010101" pitchFamily="49" charset="-122"/>
              </a:rPr>
              <a:t>La </a:t>
            </a:r>
            <a:r>
              <a:rPr lang="en-US" altLang="zh-CN" sz="2000" b="1" dirty="0" err="1">
                <a:ea typeface="NSimSun" panose="02010609030101010101" pitchFamily="49" charset="-122"/>
              </a:rPr>
              <a:t>patinoire</a:t>
            </a:r>
            <a:r>
              <a:rPr lang="en-US" altLang="zh-CN" sz="2000" b="1" dirty="0">
                <a:ea typeface="NSimSun" panose="02010609030101010101" pitchFamily="49" charset="-122"/>
              </a:rPr>
              <a:t> </a:t>
            </a:r>
            <a:r>
              <a:rPr lang="en-US" altLang="zh-CN" sz="2000" b="1" dirty="0" err="1">
                <a:ea typeface="NSimSun" panose="02010609030101010101" pitchFamily="49" charset="-122"/>
              </a:rPr>
              <a:t>en</a:t>
            </a:r>
            <a:r>
              <a:rPr lang="en-US" altLang="zh-CN" sz="2000" b="1" dirty="0">
                <a:ea typeface="NSimSun" panose="02010609030101010101" pitchFamily="49" charset="-122"/>
              </a:rPr>
              <a:t> CP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0070C0"/>
              </a:solidFill>
              <a:effectLst/>
            </a:endParaRPr>
          </a:p>
        </p:txBody>
      </p:sp>
      <p:sp>
        <p:nvSpPr>
          <p:cNvPr id="2" name="Rectangle 3">
            <a:extLst>
              <a:ext uri="{FF2B5EF4-FFF2-40B4-BE49-F238E27FC236}">
                <a16:creationId xmlns:a16="http://schemas.microsoft.com/office/drawing/2014/main" id="{B94D38AC-B43C-4374-B4F2-352200CCF24E}"/>
              </a:ext>
            </a:extLst>
          </p:cNvPr>
          <p:cNvSpPr>
            <a:spLocks noChangeArrowheads="1"/>
          </p:cNvSpPr>
          <p:nvPr/>
        </p:nvSpPr>
        <p:spPr bwMode="auto">
          <a:xfrm>
            <a:off x="671457" y="1414618"/>
            <a:ext cx="4629205" cy="2800767"/>
          </a:xfrm>
          <a:prstGeom prst="rect">
            <a:avLst/>
          </a:prstGeom>
          <a:solidFill>
            <a:schemeClr val="bg1">
              <a:alpha val="83000"/>
            </a:schemeClr>
          </a:solidFill>
          <a:ln>
            <a:noFill/>
          </a:ln>
          <a:effectLst/>
        </p:spPr>
        <p:txBody>
          <a:bodyPr vert="horz" wrap="square" lIns="91440" tIns="45720" rIns="91440" bIns="45720" numCol="1" anchor="ctr" anchorCtr="0" compatLnSpc="1">
            <a:prstTxWarp prst="textNoShape">
              <a:avLst/>
            </a:prstTxWarp>
            <a:spAutoFit/>
          </a:bodyPr>
          <a:lstStyle/>
          <a:p>
            <a:r>
              <a:rPr lang="fr-FR" sz="1100" dirty="0">
                <a:ea typeface="NSimSun" panose="02010609030101010101" pitchFamily="49" charset="-122"/>
              </a:rPr>
              <a:t>Lundi 13 décembre, nous sommes allés à la patinoire de Suresnes !</a:t>
            </a:r>
          </a:p>
          <a:p>
            <a:endParaRPr lang="en-US" sz="1100" dirty="0">
              <a:ea typeface="NSimSun" panose="02010609030101010101" pitchFamily="49" charset="-122"/>
            </a:endParaRPr>
          </a:p>
          <a:p>
            <a:r>
              <a:rPr lang="fr-FR" sz="1100" dirty="0">
                <a:ea typeface="NSimSun" panose="02010609030101010101" pitchFamily="49" charset="-122"/>
              </a:rPr>
              <a:t>Elle est place de la paix dans le haut de Suresnes.</a:t>
            </a:r>
            <a:endParaRPr lang="en-US" sz="1100" dirty="0">
              <a:ea typeface="NSimSun" panose="02010609030101010101" pitchFamily="49" charset="-122"/>
            </a:endParaRPr>
          </a:p>
          <a:p>
            <a:r>
              <a:rPr lang="fr-FR" sz="1100" dirty="0">
                <a:ea typeface="NSimSun" panose="02010609030101010101" pitchFamily="49" charset="-122"/>
              </a:rPr>
              <a:t>Nous y sommes allés en car, en arrivant nous avons commencé à nous préparer en récupérant une paire de patins à notre taille, les maîtresses avaient préparé les listes !</a:t>
            </a:r>
            <a:endParaRPr lang="en-US" sz="1100" dirty="0">
              <a:ea typeface="NSimSun" panose="02010609030101010101" pitchFamily="49" charset="-122"/>
            </a:endParaRPr>
          </a:p>
          <a:p>
            <a:r>
              <a:rPr lang="fr-FR" sz="1100" dirty="0">
                <a:ea typeface="NSimSun" panose="02010609030101010101" pitchFamily="49" charset="-122"/>
              </a:rPr>
              <a:t>Il fallait absolument avoir des gants aux mains !</a:t>
            </a:r>
            <a:endParaRPr lang="en-US" sz="1100" dirty="0">
              <a:ea typeface="NSimSun" panose="02010609030101010101" pitchFamily="49" charset="-122"/>
            </a:endParaRPr>
          </a:p>
          <a:p>
            <a:r>
              <a:rPr lang="fr-FR" sz="1100" dirty="0">
                <a:ea typeface="NSimSun" panose="02010609030101010101" pitchFamily="49" charset="-122"/>
              </a:rPr>
              <a:t>Ensuite, on nous a donné un casque. Une animatrice est allée au centre de la patinoire pour nous donner des consignes de sécurité.</a:t>
            </a:r>
            <a:endParaRPr lang="en-US" sz="1100" dirty="0">
              <a:ea typeface="NSimSun" panose="02010609030101010101" pitchFamily="49" charset="-122"/>
            </a:endParaRPr>
          </a:p>
          <a:p>
            <a:r>
              <a:rPr lang="fr-FR" sz="1100" dirty="0">
                <a:ea typeface="NSimSun" panose="02010609030101010101" pitchFamily="49" charset="-122"/>
              </a:rPr>
              <a:t>Et voila !!!! c’était parti !</a:t>
            </a:r>
            <a:endParaRPr lang="en-US" sz="1100" dirty="0">
              <a:ea typeface="NSimSun" panose="02010609030101010101" pitchFamily="49" charset="-122"/>
            </a:endParaRPr>
          </a:p>
          <a:p>
            <a:r>
              <a:rPr lang="fr-FR" sz="1100" dirty="0">
                <a:ea typeface="NSimSun" panose="02010609030101010101" pitchFamily="49" charset="-122"/>
              </a:rPr>
              <a:t>Nous avons patiné sur la glace en nous tenant ou non au bord. Certains enfants étaient très à l’aise d’autres moins :-) ! Il y avait des sortes de petits scooters pour la glace où nous pouvions monter dessus à un ou deux !</a:t>
            </a:r>
            <a:endParaRPr lang="en-US" sz="1100" dirty="0">
              <a:ea typeface="NSimSun" panose="02010609030101010101" pitchFamily="49" charset="-122"/>
            </a:endParaRPr>
          </a:p>
          <a:p>
            <a:r>
              <a:rPr lang="fr-FR" sz="1100" dirty="0">
                <a:ea typeface="NSimSun" panose="02010609030101010101" pitchFamily="49" charset="-122"/>
              </a:rPr>
              <a:t>C’était vraiment très amusant !</a:t>
            </a:r>
          </a:p>
          <a:p>
            <a:endParaRPr lang="en-US" sz="1100" dirty="0">
              <a:ea typeface="NSimSun" panose="02010609030101010101" pitchFamily="49" charset="-122"/>
            </a:endParaRPr>
          </a:p>
          <a:p>
            <a:r>
              <a:rPr lang="fr-FR" sz="1100" b="1" dirty="0">
                <a:ea typeface="NSimSun" panose="02010609030101010101" pitchFamily="49" charset="-122"/>
              </a:rPr>
              <a:t>Naël et Margaux CPA</a:t>
            </a:r>
            <a:endParaRPr lang="en-US" sz="1100" b="1" dirty="0">
              <a:ea typeface="NSimSun" panose="02010609030101010101" pitchFamily="49" charset="-122"/>
            </a:endParaRPr>
          </a:p>
        </p:txBody>
      </p:sp>
      <p:sp>
        <p:nvSpPr>
          <p:cNvPr id="10" name="TextBox 9">
            <a:extLst>
              <a:ext uri="{FF2B5EF4-FFF2-40B4-BE49-F238E27FC236}">
                <a16:creationId xmlns:a16="http://schemas.microsoft.com/office/drawing/2014/main" id="{4F6BA0D3-0FF6-4F83-AC54-8013C41A01A8}"/>
              </a:ext>
            </a:extLst>
          </p:cNvPr>
          <p:cNvSpPr txBox="1"/>
          <p:nvPr/>
        </p:nvSpPr>
        <p:spPr>
          <a:xfrm>
            <a:off x="6486526" y="1962997"/>
            <a:ext cx="5516869" cy="3139321"/>
          </a:xfrm>
          <a:prstGeom prst="rect">
            <a:avLst/>
          </a:prstGeom>
          <a:noFill/>
        </p:spPr>
        <p:txBody>
          <a:bodyPr wrap="square">
            <a:spAutoFit/>
          </a:bodyPr>
          <a:lstStyle/>
          <a:p>
            <a:r>
              <a:rPr lang="fr-FR" sz="1100" dirty="0">
                <a:ea typeface="NSimSun" panose="02010609030101010101" pitchFamily="49" charset="-122"/>
              </a:rPr>
              <a:t>Nous sommes Margaux et Manon de la classe de CE2 et nous allons vous parler de la piscine.</a:t>
            </a:r>
          </a:p>
          <a:p>
            <a:endParaRPr lang="en-US" sz="1100" dirty="0">
              <a:ea typeface="NSimSun" panose="02010609030101010101" pitchFamily="49" charset="-122"/>
            </a:endParaRPr>
          </a:p>
          <a:p>
            <a:r>
              <a:rPr lang="fr-FR" sz="1100" dirty="0">
                <a:ea typeface="NSimSun" panose="02010609030101010101" pitchFamily="49" charset="-122"/>
              </a:rPr>
              <a:t>Cette année tout a changé ! Nous faisons un stage de piscine en y allant tous les jours pendant deux semaines.</a:t>
            </a:r>
            <a:endParaRPr lang="en-US" sz="1100" dirty="0">
              <a:ea typeface="NSimSun" panose="02010609030101010101" pitchFamily="49" charset="-122"/>
            </a:endParaRPr>
          </a:p>
          <a:p>
            <a:r>
              <a:rPr lang="fr-FR" sz="1100" dirty="0">
                <a:ea typeface="NSimSun" panose="02010609030101010101" pitchFamily="49" charset="-122"/>
              </a:rPr>
              <a:t>A la piscine, il y a quatre groupes de niveau : les dauphins, les espadons, les loutres et les crocodiles.</a:t>
            </a:r>
            <a:endParaRPr lang="en-US" sz="1100" dirty="0">
              <a:ea typeface="NSimSun" panose="02010609030101010101" pitchFamily="49" charset="-122"/>
            </a:endParaRPr>
          </a:p>
          <a:p>
            <a:r>
              <a:rPr lang="fr-FR" sz="1100" dirty="0">
                <a:ea typeface="NSimSun" panose="02010609030101010101" pitchFamily="49" charset="-122"/>
              </a:rPr>
              <a:t>Nous avons fait un petit test à la première séance pour savoir dans quel groupe nous serions.</a:t>
            </a:r>
            <a:endParaRPr lang="en-US" sz="1100" dirty="0">
              <a:ea typeface="NSimSun" panose="02010609030101010101" pitchFamily="49" charset="-122"/>
            </a:endParaRPr>
          </a:p>
          <a:p>
            <a:r>
              <a:rPr lang="fr-FR" sz="1100" dirty="0">
                <a:ea typeface="NSimSun" panose="02010609030101010101" pitchFamily="49" charset="-122"/>
              </a:rPr>
              <a:t>Chaque groupe fait des exercices différents.</a:t>
            </a:r>
            <a:endParaRPr lang="en-US" sz="1100" dirty="0">
              <a:ea typeface="NSimSun" panose="02010609030101010101" pitchFamily="49" charset="-122"/>
            </a:endParaRPr>
          </a:p>
          <a:p>
            <a:r>
              <a:rPr lang="fr-FR" sz="1100" dirty="0">
                <a:ea typeface="NSimSun" panose="02010609030101010101" pitchFamily="49" charset="-122"/>
              </a:rPr>
              <a:t>« Nous, chez les dauphins, nous travaillons la brasse, le dos crawlé, le crawl et même le papillon ! »</a:t>
            </a:r>
            <a:endParaRPr lang="en-US" sz="1100" dirty="0">
              <a:ea typeface="NSimSun" panose="02010609030101010101" pitchFamily="49" charset="-122"/>
            </a:endParaRPr>
          </a:p>
          <a:p>
            <a:r>
              <a:rPr lang="fr-FR" sz="1100" dirty="0">
                <a:ea typeface="NSimSun" panose="02010609030101010101" pitchFamily="49" charset="-122"/>
              </a:rPr>
              <a:t>Manon</a:t>
            </a:r>
            <a:endParaRPr lang="en-US" sz="1100" dirty="0">
              <a:ea typeface="NSimSun" panose="02010609030101010101" pitchFamily="49" charset="-122"/>
            </a:endParaRPr>
          </a:p>
          <a:p>
            <a:r>
              <a:rPr lang="fr-FR" sz="1100" dirty="0">
                <a:ea typeface="NSimSun" panose="02010609030101010101" pitchFamily="49" charset="-122"/>
              </a:rPr>
              <a:t>« Nous, chez les loutres, on va dans le grand bain, on s’entraîne à toucher le fond de la piscine, on nage sur le dos en faisant des petits battements mais aussi sur le ventre, on a également fait des sauts en bouteille». Margaux</a:t>
            </a:r>
            <a:endParaRPr lang="en-US" sz="1100" dirty="0">
              <a:ea typeface="NSimSun" panose="02010609030101010101" pitchFamily="49" charset="-122"/>
            </a:endParaRPr>
          </a:p>
          <a:p>
            <a:r>
              <a:rPr lang="fr-FR" sz="1100" dirty="0">
                <a:ea typeface="NSimSun" panose="02010609030101010101" pitchFamily="49" charset="-122"/>
              </a:rPr>
              <a:t>On rentre pour le déjeuner bien fatiguées  et les cheveux bien emmêlés :-) !</a:t>
            </a:r>
            <a:endParaRPr lang="en-US" sz="1100" dirty="0">
              <a:ea typeface="NSimSun" panose="02010609030101010101" pitchFamily="49" charset="-122"/>
            </a:endParaRPr>
          </a:p>
          <a:p>
            <a:r>
              <a:rPr lang="fr-FR" sz="1100" dirty="0">
                <a:ea typeface="NSimSun" panose="02010609030101010101" pitchFamily="49" charset="-122"/>
              </a:rPr>
              <a:t>Notre stage finit déjà demain mais nous avons passé un super moment !</a:t>
            </a:r>
            <a:endParaRPr lang="en-US" sz="1100" dirty="0">
              <a:ea typeface="NSimSun" panose="02010609030101010101" pitchFamily="49" charset="-122"/>
            </a:endParaRPr>
          </a:p>
          <a:p>
            <a:endParaRPr lang="fr-FR" sz="1100" dirty="0">
              <a:ea typeface="NSimSun" panose="02010609030101010101" pitchFamily="49" charset="-122"/>
            </a:endParaRPr>
          </a:p>
          <a:p>
            <a:r>
              <a:rPr lang="fr-FR" sz="1100" b="1" dirty="0">
                <a:ea typeface="NSimSun" panose="02010609030101010101" pitchFamily="49" charset="-122"/>
              </a:rPr>
              <a:t>Manon et Margaux CE2</a:t>
            </a:r>
            <a:endParaRPr lang="en-US" sz="1100" b="1" dirty="0">
              <a:ea typeface="NSimSun" panose="02010609030101010101" pitchFamily="49" charset="-122"/>
            </a:endParaRPr>
          </a:p>
        </p:txBody>
      </p:sp>
      <p:pic>
        <p:nvPicPr>
          <p:cNvPr id="20" name="Picture 19">
            <a:extLst>
              <a:ext uri="{FF2B5EF4-FFF2-40B4-BE49-F238E27FC236}">
                <a16:creationId xmlns:a16="http://schemas.microsoft.com/office/drawing/2014/main" id="{28AE364A-8A44-4943-9EA4-3BF0B46C7B86}"/>
              </a:ext>
            </a:extLst>
          </p:cNvPr>
          <p:cNvPicPr>
            <a:picLocks noChangeAspect="1"/>
          </p:cNvPicPr>
          <p:nvPr/>
        </p:nvPicPr>
        <p:blipFill>
          <a:blip r:embed="rId3"/>
          <a:stretch>
            <a:fillRect/>
          </a:stretch>
        </p:blipFill>
        <p:spPr>
          <a:xfrm rot="5400000">
            <a:off x="8107945" y="-830283"/>
            <a:ext cx="1477163" cy="3640986"/>
          </a:xfrm>
          <a:prstGeom prst="rect">
            <a:avLst/>
          </a:prstGeom>
        </p:spPr>
      </p:pic>
      <p:pic>
        <p:nvPicPr>
          <p:cNvPr id="22" name="Picture 21">
            <a:extLst>
              <a:ext uri="{FF2B5EF4-FFF2-40B4-BE49-F238E27FC236}">
                <a16:creationId xmlns:a16="http://schemas.microsoft.com/office/drawing/2014/main" id="{4A86D8DD-0955-4780-8617-6B617F421F2E}"/>
              </a:ext>
            </a:extLst>
          </p:cNvPr>
          <p:cNvPicPr>
            <a:picLocks noChangeAspect="1"/>
          </p:cNvPicPr>
          <p:nvPr/>
        </p:nvPicPr>
        <p:blipFill>
          <a:blip r:embed="rId4"/>
          <a:stretch>
            <a:fillRect/>
          </a:stretch>
        </p:blipFill>
        <p:spPr>
          <a:xfrm>
            <a:off x="7458076" y="5273877"/>
            <a:ext cx="3157190" cy="1332496"/>
          </a:xfrm>
          <a:prstGeom prst="rect">
            <a:avLst/>
          </a:prstGeom>
        </p:spPr>
      </p:pic>
      <p:sp>
        <p:nvSpPr>
          <p:cNvPr id="23" name="TextBox 22">
            <a:extLst>
              <a:ext uri="{FF2B5EF4-FFF2-40B4-BE49-F238E27FC236}">
                <a16:creationId xmlns:a16="http://schemas.microsoft.com/office/drawing/2014/main" id="{513E447F-A4D3-4799-8104-DABCC2761F62}"/>
              </a:ext>
            </a:extLst>
          </p:cNvPr>
          <p:cNvSpPr txBox="1"/>
          <p:nvPr/>
        </p:nvSpPr>
        <p:spPr>
          <a:xfrm>
            <a:off x="7647274" y="754467"/>
            <a:ext cx="2155617" cy="400110"/>
          </a:xfrm>
          <a:prstGeom prst="rect">
            <a:avLst/>
          </a:prstGeom>
          <a:noFill/>
        </p:spPr>
        <p:txBody>
          <a:bodyPr wrap="square" rtlCol="0">
            <a:spAutoFit/>
          </a:bodyPr>
          <a:lstStyle/>
          <a:p>
            <a:r>
              <a:rPr lang="fr-FR" sz="2000" b="1" dirty="0">
                <a:ea typeface="NSimSun" panose="02010609030101010101" pitchFamily="49" charset="-122"/>
              </a:rPr>
              <a:t>La piscine en CE2</a:t>
            </a:r>
            <a:endParaRPr lang="en-US" sz="2000" b="1" dirty="0">
              <a:ea typeface="NSimSun" panose="02010609030101010101" pitchFamily="49" charset="-122"/>
            </a:endParaRPr>
          </a:p>
        </p:txBody>
      </p:sp>
    </p:spTree>
    <p:extLst>
      <p:ext uri="{BB962C8B-B14F-4D97-AF65-F5344CB8AC3E}">
        <p14:creationId xmlns:p14="http://schemas.microsoft.com/office/powerpoint/2010/main" val="299007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C5FD56-BD82-46AB-AE2E-CF7547CAC224}"/>
              </a:ext>
            </a:extLst>
          </p:cNvPr>
          <p:cNvSpPr/>
          <p:nvPr/>
        </p:nvSpPr>
        <p:spPr>
          <a:xfrm>
            <a:off x="0" y="0"/>
            <a:ext cx="6745184" cy="6858000"/>
          </a:xfrm>
          <a:prstGeom prst="rect">
            <a:avLst/>
          </a:prstGeom>
          <a:solidFill>
            <a:schemeClr val="accent5">
              <a:lumMod val="20000"/>
              <a:lumOff val="80000"/>
            </a:schemeClr>
          </a:solidFill>
          <a:ln>
            <a:solidFill>
              <a:schemeClr val="accent5">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0" y="-16410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CustomShape 2">
            <a:extLst>
              <a:ext uri="{FF2B5EF4-FFF2-40B4-BE49-F238E27FC236}">
                <a16:creationId xmlns:a16="http://schemas.microsoft.com/office/drawing/2014/main" id="{C3E4304A-6B4D-461A-B5EA-8D9916ED432E}"/>
              </a:ext>
            </a:extLst>
          </p:cNvPr>
          <p:cNvSpPr/>
          <p:nvPr/>
        </p:nvSpPr>
        <p:spPr>
          <a:xfrm>
            <a:off x="215760" y="386843"/>
            <a:ext cx="11760480" cy="39492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eaLnBrk="0" fontAlgn="base" hangingPunct="0">
              <a:spcBef>
                <a:spcPct val="0"/>
              </a:spcBef>
              <a:spcAft>
                <a:spcPct val="0"/>
              </a:spcAft>
            </a:pP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  La dictée ELA</a:t>
            </a:r>
            <a:endParaRPr kumimoji="0" lang="en-US" altLang="zh-CN" sz="8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dirty="0">
              <a:ln>
                <a:noFill/>
              </a:ln>
              <a:solidFill>
                <a:schemeClr val="bg1"/>
              </a:solidFill>
              <a:effectLst/>
            </a:endParaRPr>
          </a:p>
        </p:txBody>
      </p:sp>
      <p:sp>
        <p:nvSpPr>
          <p:cNvPr id="2" name="Rectangle 3">
            <a:extLst>
              <a:ext uri="{FF2B5EF4-FFF2-40B4-BE49-F238E27FC236}">
                <a16:creationId xmlns:a16="http://schemas.microsoft.com/office/drawing/2014/main" id="{B94D38AC-B43C-4374-B4F2-352200CCF24E}"/>
              </a:ext>
            </a:extLst>
          </p:cNvPr>
          <p:cNvSpPr>
            <a:spLocks noChangeArrowheads="1"/>
          </p:cNvSpPr>
          <p:nvPr/>
        </p:nvSpPr>
        <p:spPr bwMode="auto">
          <a:xfrm>
            <a:off x="346363" y="954046"/>
            <a:ext cx="6000997"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Nous sommes Léonie et Emilie de la classe de CM1B et nous avons participé à la dictée ELA.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ELA est une association européenne qui vient en aide aux familles concernées par une leucodystrophie. Elle organise des sortes de tombolas pour financer des recherches pour éradiquer la maladie, des dictées et des courses de solidarité. Elle s'occupe aussi de sensibiliser les citoyens à la maladie. ELA a été créé en 1992.</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Cet évènement a été organisé partout en France pour lutter contre la leucodystrophie.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Savez-vous ce qu’est cette maladie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La  leucodystrophie est le nom un peu barbare derrière lequel se cachent des maladies génétiques rares qui détruisent la myéline (la gaine des nerfs) du système nerveux. Ces maladies entraînent progressivement la perte des fonctions mentales et motrices : la vue, l'ouïe, la mémoire, la locomotion,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Nous avons également fait un nombre de pas important, autant que pour aller de la Terre à la Lune ! On s’y est tous mis ! Plusieurs classes participaient, cela s’appelait « Mets tes baskets et bats la maladie »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Tous ces challenges ont servi à mieux faire connaître la maladie, à parler d’elle pour sensibiliser les gens et aider la recherche. Un très beau projet auquel nous étions très fières de participer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b="1" i="0" u="none" strike="noStrike" cap="none" normalizeH="0" baseline="0" dirty="0">
                <a:ln>
                  <a:noFill/>
                </a:ln>
                <a:effectLst/>
                <a:ea typeface="NSimSun" panose="02010609030101010101" pitchFamily="49" charset="-122"/>
                <a:cs typeface="Arabic Typesetting" panose="03020402040406030203" pitchFamily="66" charset="-78"/>
              </a:rPr>
              <a:t>Emilie et Léonie CM1B</a:t>
            </a:r>
          </a:p>
        </p:txBody>
      </p:sp>
      <p:pic>
        <p:nvPicPr>
          <p:cNvPr id="6" name="Picture 5">
            <a:extLst>
              <a:ext uri="{FF2B5EF4-FFF2-40B4-BE49-F238E27FC236}">
                <a16:creationId xmlns:a16="http://schemas.microsoft.com/office/drawing/2014/main" id="{F7E7D979-2994-45CD-BA2F-6A619F66643F}"/>
              </a:ext>
            </a:extLst>
          </p:cNvPr>
          <p:cNvPicPr>
            <a:picLocks noChangeAspect="1"/>
          </p:cNvPicPr>
          <p:nvPr/>
        </p:nvPicPr>
        <p:blipFill>
          <a:blip r:embed="rId2"/>
          <a:stretch>
            <a:fillRect/>
          </a:stretch>
        </p:blipFill>
        <p:spPr>
          <a:xfrm rot="5400000">
            <a:off x="7524333" y="533073"/>
            <a:ext cx="3765601" cy="5323902"/>
          </a:xfrm>
          <a:prstGeom prst="rect">
            <a:avLst/>
          </a:prstGeom>
        </p:spPr>
      </p:pic>
    </p:spTree>
    <p:extLst>
      <p:ext uri="{BB962C8B-B14F-4D97-AF65-F5344CB8AC3E}">
        <p14:creationId xmlns:p14="http://schemas.microsoft.com/office/powerpoint/2010/main" val="3126944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1AAFD6-F7EA-494E-8EEC-FB6855FD72B3}"/>
              </a:ext>
            </a:extLst>
          </p:cNvPr>
          <p:cNvPicPr>
            <a:picLocks noChangeAspect="1"/>
          </p:cNvPicPr>
          <p:nvPr/>
        </p:nvPicPr>
        <p:blipFill>
          <a:blip r:embed="rId2">
            <a:alphaModFix amt="81000"/>
          </a:blip>
          <a:stretch>
            <a:fillRect/>
          </a:stretch>
        </p:blipFill>
        <p:spPr>
          <a:xfrm rot="5400000">
            <a:off x="2601562" y="-2521783"/>
            <a:ext cx="6755272" cy="11798839"/>
          </a:xfrm>
          <a:prstGeom prst="rect">
            <a:avLst/>
          </a:prstGeom>
        </p:spPr>
      </p:pic>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id="{F93ABAAB-6D74-48F9-9BC7-C6AB6EE8DFB4}"/>
              </a:ext>
            </a:extLst>
          </p:cNvPr>
          <p:cNvSpPr txBox="1"/>
          <p:nvPr/>
        </p:nvSpPr>
        <p:spPr>
          <a:xfrm>
            <a:off x="2500314" y="981388"/>
            <a:ext cx="6057180" cy="5355312"/>
          </a:xfrm>
          <a:prstGeom prst="rect">
            <a:avLst/>
          </a:prstGeom>
          <a:noFill/>
        </p:spPr>
        <p:txBody>
          <a:bodyPr wrap="square" rtlCol="0">
            <a:spAutoFit/>
          </a:bodyPr>
          <a:lstStyle/>
          <a:p>
            <a:r>
              <a:rPr lang="fr-FR" sz="2000" b="1" kern="150" dirty="0">
                <a:effectLst/>
                <a:ea typeface="NSimSun" panose="02010609030101010101" pitchFamily="49" charset="-122"/>
                <a:cs typeface="Arabic Typesetting" panose="03020402040406030203" pitchFamily="66" charset="-78"/>
              </a:rPr>
              <a:t>Le Blob en CE1B</a:t>
            </a:r>
          </a:p>
          <a:p>
            <a:endParaRPr lang="fr-FR" sz="1400" kern="150" dirty="0">
              <a:effectLst/>
              <a:ea typeface="NSimSun" panose="02010609030101010101" pitchFamily="49" charset="-122"/>
              <a:cs typeface="Arabic Typesetting" panose="03020402040406030203" pitchFamily="66" charset="-78"/>
            </a:endParaRPr>
          </a:p>
          <a:p>
            <a:r>
              <a:rPr lang="fr-FR" sz="1400" kern="150" dirty="0">
                <a:effectLst/>
                <a:ea typeface="NSimSun" panose="02010609030101010101" pitchFamily="49" charset="-122"/>
                <a:cs typeface="Arabic Typesetting" panose="03020402040406030203" pitchFamily="66" charset="-78"/>
              </a:rPr>
              <a:t>Savez-vous ce qu’est le Blob ???????</a:t>
            </a:r>
          </a:p>
          <a:p>
            <a:r>
              <a:rPr lang="fr-FR" sz="1400" kern="150" dirty="0">
                <a:effectLst/>
                <a:ea typeface="NSimSun" panose="02010609030101010101" pitchFamily="49" charset="-122"/>
                <a:cs typeface="Arabic Typesetting" panose="03020402040406030203" pitchFamily="66" charset="-78"/>
              </a:rPr>
              <a:t>ça vous intrigue hein ?</a:t>
            </a:r>
          </a:p>
          <a:p>
            <a:r>
              <a:rPr lang="fr-FR" sz="1400" kern="150" dirty="0">
                <a:effectLst/>
                <a:ea typeface="NSimSun" panose="02010609030101010101" pitchFamily="49" charset="-122"/>
                <a:cs typeface="Arabic Typesetting" panose="03020402040406030203" pitchFamily="66" charset="-78"/>
              </a:rPr>
              <a:t>Et bien dans notre classe avec notre maîtresse Véronique nous allons observer un Blob !</a:t>
            </a:r>
          </a:p>
          <a:p>
            <a:endParaRPr lang="fr-FR" sz="1400" kern="150" dirty="0">
              <a:effectLst/>
              <a:ea typeface="NSimSun" panose="02010609030101010101" pitchFamily="49" charset="-122"/>
              <a:cs typeface="Arabic Typesetting" panose="03020402040406030203" pitchFamily="66" charset="-78"/>
            </a:endParaRPr>
          </a:p>
          <a:p>
            <a:r>
              <a:rPr lang="fr-FR" sz="1400" kern="150" dirty="0">
                <a:effectLst/>
                <a:ea typeface="NSimSun" panose="02010609030101010101" pitchFamily="49" charset="-122"/>
                <a:cs typeface="Arabic Typesetting" panose="03020402040406030203" pitchFamily="66" charset="-78"/>
              </a:rPr>
              <a:t>Le </a:t>
            </a:r>
            <a:r>
              <a:rPr lang="fr-FR" sz="1400" b="1" kern="150" dirty="0" err="1">
                <a:effectLst/>
                <a:ea typeface="NSimSun" panose="02010609030101010101" pitchFamily="49" charset="-122"/>
                <a:cs typeface="Arabic Typesetting" panose="03020402040406030203" pitchFamily="66" charset="-78"/>
              </a:rPr>
              <a:t>Physarum</a:t>
            </a:r>
            <a:r>
              <a:rPr lang="fr-FR" sz="1400" b="1" kern="150" dirty="0">
                <a:effectLst/>
                <a:ea typeface="NSimSun" panose="02010609030101010101" pitchFamily="49" charset="-122"/>
                <a:cs typeface="Arabic Typesetting" panose="03020402040406030203" pitchFamily="66" charset="-78"/>
              </a:rPr>
              <a:t> </a:t>
            </a:r>
            <a:r>
              <a:rPr lang="fr-FR" sz="1400" b="1" kern="150" dirty="0" err="1">
                <a:effectLst/>
                <a:ea typeface="NSimSun" panose="02010609030101010101" pitchFamily="49" charset="-122"/>
                <a:cs typeface="Arabic Typesetting" panose="03020402040406030203" pitchFamily="66" charset="-78"/>
              </a:rPr>
              <a:t>polycephalum</a:t>
            </a:r>
            <a:r>
              <a:rPr lang="fr-FR" sz="1400" kern="150" dirty="0">
                <a:effectLst/>
                <a:ea typeface="NSimSun" panose="02010609030101010101" pitchFamily="49" charset="-122"/>
                <a:cs typeface="Arabic Typesetting" panose="03020402040406030203" pitchFamily="66" charset="-78"/>
              </a:rPr>
              <a:t>, plus communément appelé blob, est une espèce de myxomycète, quel nom savant !!!!  Ce curieux organisme est composé d'une seule et unique cellule géante. Bien que dépourvu de cerveau ou de système nerveux, cet organisme vivant est tout de même capable d'apprendre. </a:t>
            </a:r>
          </a:p>
          <a:p>
            <a:r>
              <a:rPr lang="fr-FR" sz="1400" b="1" kern="150" dirty="0">
                <a:effectLst/>
                <a:ea typeface="NSimSun" panose="02010609030101010101" pitchFamily="49" charset="-122"/>
                <a:cs typeface="Arabic Typesetting" panose="03020402040406030203" pitchFamily="66" charset="-78"/>
              </a:rPr>
              <a:t>Ce n'est ni un animal, ni une plante, ni un champignon</a:t>
            </a:r>
            <a:r>
              <a:rPr lang="fr-FR" sz="1400" kern="150" dirty="0">
                <a:effectLst/>
                <a:ea typeface="NSimSun" panose="02010609030101010101" pitchFamily="49" charset="-122"/>
                <a:cs typeface="Arabic Typesetting" panose="03020402040406030203" pitchFamily="66" charset="-78"/>
              </a:rPr>
              <a:t>.</a:t>
            </a:r>
          </a:p>
          <a:p>
            <a:endParaRPr lang="fr-FR" sz="1400" kern="150" dirty="0">
              <a:ea typeface="NSimSun" panose="02010609030101010101" pitchFamily="49" charset="-122"/>
              <a:cs typeface="Arabic Typesetting" panose="03020402040406030203" pitchFamily="66" charset="-78"/>
            </a:endParaRPr>
          </a:p>
          <a:p>
            <a:r>
              <a:rPr lang="fr-FR" sz="1400" kern="150" dirty="0">
                <a:effectLst/>
                <a:ea typeface="NSimSun" panose="02010609030101010101" pitchFamily="49" charset="-122"/>
                <a:cs typeface="Arabic Typesetting" panose="03020402040406030203" pitchFamily="66" charset="-78"/>
              </a:rPr>
              <a:t>Il vit dans les sous-bois depuis plus d'un milliard d'années. À l'état naturel, il se nourrit de bactéries et de moisissures (champignons). En laboratoire, les scientifiques leur donnent des flocons d'avoine, mais ils se nourrissent en fait des bactéries présentes sur l'avoine. Il existe plus de 1 000 espèces différentes de blob.</a:t>
            </a:r>
          </a:p>
          <a:p>
            <a:endParaRPr lang="fr-FR" sz="1400" kern="150" dirty="0">
              <a:effectLst/>
              <a:ea typeface="NSimSun" panose="02010609030101010101" pitchFamily="49" charset="-122"/>
              <a:cs typeface="Arabic Typesetting" panose="03020402040406030203" pitchFamily="66" charset="-78"/>
            </a:endParaRPr>
          </a:p>
          <a:p>
            <a:r>
              <a:rPr lang="fr-FR" sz="1400" kern="150" dirty="0">
                <a:effectLst/>
                <a:ea typeface="NSimSun" panose="02010609030101010101" pitchFamily="49" charset="-122"/>
                <a:cs typeface="Arabic Typesetting" panose="03020402040406030203" pitchFamily="66" charset="-78"/>
              </a:rPr>
              <a:t>Nous allons réveiller notre Blob avec un peu d’eau puis nous allons tester différentes choses pour le nourrir. On vous dira ce qui va marcher !</a:t>
            </a:r>
          </a:p>
          <a:p>
            <a:endParaRPr lang="fr-FR" sz="1400" b="1" kern="150" dirty="0">
              <a:effectLst/>
              <a:ea typeface="NSimSun" panose="02010609030101010101" pitchFamily="49" charset="-122"/>
              <a:cs typeface="Arabic Typesetting" panose="03020402040406030203" pitchFamily="66" charset="-78"/>
            </a:endParaRPr>
          </a:p>
          <a:p>
            <a:r>
              <a:rPr lang="fr-FR" sz="1400" b="1" kern="150" dirty="0">
                <a:effectLst/>
                <a:ea typeface="NSimSun" panose="02010609030101010101" pitchFamily="49" charset="-122"/>
                <a:cs typeface="Arabic Typesetting" panose="03020402040406030203" pitchFamily="66" charset="-78"/>
              </a:rPr>
              <a:t>Céleste et Alix CE1B</a:t>
            </a:r>
          </a:p>
          <a:p>
            <a:endParaRPr lang="en-US" sz="1400" dirty="0"/>
          </a:p>
        </p:txBody>
      </p:sp>
      <p:pic>
        <p:nvPicPr>
          <p:cNvPr id="2050" name="Image1">
            <a:extLst>
              <a:ext uri="{FF2B5EF4-FFF2-40B4-BE49-F238E27FC236}">
                <a16:creationId xmlns:a16="http://schemas.microsoft.com/office/drawing/2014/main" id="{27E0A3E8-0295-4704-862F-C83D8CCEC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681" y="316530"/>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2">
            <a:extLst>
              <a:ext uri="{FF2B5EF4-FFF2-40B4-BE49-F238E27FC236}">
                <a16:creationId xmlns:a16="http://schemas.microsoft.com/office/drawing/2014/main" id="{EC1314DD-B999-4EBB-B00A-B33666393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59" y="898785"/>
            <a:ext cx="1995808" cy="14949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3EDB2AC9-72D1-45C8-91D9-26D553D8F615}"/>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D9976FDD-1682-4407-85B1-0D832BCD243F}"/>
              </a:ext>
            </a:extLst>
          </p:cNvPr>
          <p:cNvPicPr>
            <a:picLocks noChangeAspect="1"/>
          </p:cNvPicPr>
          <p:nvPr/>
        </p:nvPicPr>
        <p:blipFill>
          <a:blip r:embed="rId5"/>
          <a:stretch>
            <a:fillRect/>
          </a:stretch>
        </p:blipFill>
        <p:spPr>
          <a:xfrm rot="5400000">
            <a:off x="9081667" y="1669789"/>
            <a:ext cx="2079543" cy="2759515"/>
          </a:xfrm>
          <a:prstGeom prst="rect">
            <a:avLst/>
          </a:prstGeom>
        </p:spPr>
      </p:pic>
    </p:spTree>
    <p:extLst>
      <p:ext uri="{BB962C8B-B14F-4D97-AF65-F5344CB8AC3E}">
        <p14:creationId xmlns:p14="http://schemas.microsoft.com/office/powerpoint/2010/main" val="3673024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C5FD56-BD82-46AB-AE2E-CF7547CAC224}"/>
              </a:ext>
            </a:extLst>
          </p:cNvPr>
          <p:cNvSpPr/>
          <p:nvPr/>
        </p:nvSpPr>
        <p:spPr>
          <a:xfrm>
            <a:off x="5822297" y="0"/>
            <a:ext cx="6396330" cy="6858000"/>
          </a:xfrm>
          <a:prstGeom prst="rect">
            <a:avLst/>
          </a:prstGeom>
          <a:solidFill>
            <a:schemeClr val="accent5">
              <a:lumMod val="20000"/>
              <a:lumOff val="80000"/>
            </a:schemeClr>
          </a:solidFill>
          <a:ln>
            <a:solidFill>
              <a:schemeClr val="accent5">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pic>
        <p:nvPicPr>
          <p:cNvPr id="3073" name="Picture 6">
            <a:extLst>
              <a:ext uri="{FF2B5EF4-FFF2-40B4-BE49-F238E27FC236}">
                <a16:creationId xmlns:a16="http://schemas.microsoft.com/office/drawing/2014/main" id="{172891C5-92CE-437E-83BC-BD1288199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171271">
            <a:off x="1068341" y="205248"/>
            <a:ext cx="2493624" cy="37385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7A0D70BA-41A7-4E13-933E-4612A1A77AC3}"/>
              </a:ext>
            </a:extLst>
          </p:cNvPr>
          <p:cNvSpPr>
            <a:spLocks noChangeArrowheads="1"/>
          </p:cNvSpPr>
          <p:nvPr/>
        </p:nvSpPr>
        <p:spPr bwMode="auto">
          <a:xfrm>
            <a:off x="0" y="-16410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CustomShape 2">
            <a:extLst>
              <a:ext uri="{FF2B5EF4-FFF2-40B4-BE49-F238E27FC236}">
                <a16:creationId xmlns:a16="http://schemas.microsoft.com/office/drawing/2014/main" id="{C3E4304A-6B4D-461A-B5EA-8D9916ED432E}"/>
              </a:ext>
            </a:extLst>
          </p:cNvPr>
          <p:cNvSpPr/>
          <p:nvPr/>
        </p:nvSpPr>
        <p:spPr>
          <a:xfrm>
            <a:off x="215760" y="386843"/>
            <a:ext cx="11760480" cy="394920"/>
          </a:xfrm>
          <a:prstGeom prst="rect">
            <a:avLst/>
          </a:prstGeom>
          <a:solidFill>
            <a:srgbClr val="559EC4"/>
          </a:solidFill>
          <a:ln>
            <a:noFill/>
          </a:ln>
        </p:spPr>
        <p:style>
          <a:lnRef idx="0">
            <a:scrgbClr r="0" g="0" b="0"/>
          </a:lnRef>
          <a:fillRef idx="0">
            <a:scrgbClr r="0" g="0" b="0"/>
          </a:fillRef>
          <a:effectRef idx="0">
            <a:scrgbClr r="0" g="0" b="0"/>
          </a:effectRef>
          <a:fontRef idx="minor"/>
        </p:style>
        <p:txBody>
          <a:bodyPr lIns="90000" tIns="45000" rIns="90000" bIns="45000"/>
          <a:lstStyle/>
          <a:p>
            <a:pPr eaLnBrk="0" fontAlgn="base" hangingPunct="0">
              <a:spcBef>
                <a:spcPct val="0"/>
              </a:spcBef>
              <a:spcAft>
                <a:spcPct val="0"/>
              </a:spcAft>
            </a:pPr>
            <a:r>
              <a:rPr kumimoji="0" lang="fr-FR" altLang="zh-CN" sz="2000" b="1" i="0" u="none" strike="noStrike" cap="none" normalizeH="0" baseline="0" dirty="0">
                <a:ln>
                  <a:noFill/>
                </a:ln>
                <a:solidFill>
                  <a:schemeClr val="bg1"/>
                </a:solidFill>
                <a:effectLst/>
                <a:ea typeface="NSimSun" panose="02010609030101010101" pitchFamily="49" charset="-122"/>
                <a:cs typeface="Lucida Sans" panose="020B0602030504020204" pitchFamily="34" charset="0"/>
              </a:rPr>
              <a:t>  Le handball en CE2-CM1 </a:t>
            </a:r>
            <a:endParaRPr kumimoji="0" lang="en-US" altLang="zh-CN" sz="8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800" b="0" i="0" u="none" strike="noStrike" cap="none" normalizeH="0" baseline="0" dirty="0">
              <a:ln>
                <a:noFill/>
              </a:ln>
              <a:solidFill>
                <a:schemeClr val="bg1"/>
              </a:solidFill>
              <a:effectLst/>
            </a:endParaRPr>
          </a:p>
        </p:txBody>
      </p:sp>
      <p:sp>
        <p:nvSpPr>
          <p:cNvPr id="2" name="Rectangle 3">
            <a:extLst>
              <a:ext uri="{FF2B5EF4-FFF2-40B4-BE49-F238E27FC236}">
                <a16:creationId xmlns:a16="http://schemas.microsoft.com/office/drawing/2014/main" id="{B94D38AC-B43C-4374-B4F2-352200CCF24E}"/>
              </a:ext>
            </a:extLst>
          </p:cNvPr>
          <p:cNvSpPr>
            <a:spLocks noChangeArrowheads="1"/>
          </p:cNvSpPr>
          <p:nvPr/>
        </p:nvSpPr>
        <p:spPr bwMode="auto">
          <a:xfrm>
            <a:off x="6010863" y="875507"/>
            <a:ext cx="6019197"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Nous sommes dans la classe de CE2/CM1 et nous faisons des séances de handball avec notre maîtresse.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Le mot « handball », contrairement à football et basketball qui sont des mots anglais, est un mot allemand qui signifie « balle à la main ». Attention : il faut donc prononcer </a:t>
            </a:r>
            <a:r>
              <a:rPr kumimoji="0" lang="fr-FR" altLang="zh-CN" sz="1400" i="0" u="none" strike="noStrike" cap="none" normalizeH="0" baseline="0" dirty="0" err="1">
                <a:ln>
                  <a:noFill/>
                </a:ln>
                <a:effectLst/>
                <a:ea typeface="NSimSun" panose="02010609030101010101" pitchFamily="49" charset="-122"/>
                <a:cs typeface="Arabic Typesetting" panose="03020402040406030203" pitchFamily="66" charset="-78"/>
              </a:rPr>
              <a:t>ball</a:t>
            </a: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 à l'allemande » (comme en français) et non pas « à l'anglaise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Le hand-ball ou handball est un sport collectif qui se joue en salle, avec les mains. Deux équipes s'affrontent et ont pour objectif de marquer des buts dans la cage adverse.</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Un match de handball se déroule entre deux équipes de 7 joueurs, sur un terrain rectangulaire, séparé en deux camps. Deux cages de 2m sur 3m sur 1m sont situées de part et d'autre du terrain et entourées d'une zone (ou </a:t>
            </a:r>
            <a:r>
              <a:rPr kumimoji="0" lang="fr-FR" altLang="zh-CN" sz="1400" i="1" u="none" strike="noStrike" cap="none" normalizeH="0" baseline="0" dirty="0">
                <a:ln>
                  <a:noFill/>
                </a:ln>
                <a:effectLst/>
                <a:ea typeface="NSimSun" panose="02010609030101010101" pitchFamily="49" charset="-122"/>
                <a:cs typeface="Arabic Typesetting" panose="03020402040406030203" pitchFamily="66" charset="-78"/>
              </a:rPr>
              <a:t>surface de but</a:t>
            </a: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dans laquelle les joueurs ne peuvent pénétrer, à l'exception du gardien de but.</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Chaque équipe est composée de :</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2 ailiers (droit et gauche) ;</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2 arrières (droit et gauche) ;</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1 demi-centre (ou arrière-central) ;</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1 pivot ;</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 1 gardien de but.</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La durée normale pour toutes les équipes dont les joueurs ont au moins 16 ans est de deux fois 30 minutes ; la pause à la mi-temps est de 10 minutes.</a:t>
            </a:r>
            <a:endParaRPr kumimoji="0" lang="en-US" altLang="zh-CN" sz="1400" i="0" u="none" strike="noStrike" cap="none" normalizeH="0" baseline="0" dirty="0">
              <a:ln>
                <a:noFill/>
              </a:ln>
              <a:effectLst/>
              <a:cs typeface="Arabic Typesetting" panose="03020402040406030203"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400" i="0" u="none" strike="noStrike" cap="none" normalizeH="0" baseline="0" dirty="0">
                <a:ln>
                  <a:noFill/>
                </a:ln>
                <a:effectLst/>
                <a:ea typeface="NSimSun" panose="02010609030101010101" pitchFamily="49" charset="-122"/>
                <a:cs typeface="Arabic Typesetting" panose="03020402040406030203" pitchFamily="66" charset="-78"/>
              </a:rPr>
              <a:t>Chaque équipe à le droit de demander 3 temps morts d'une minute par match.</a:t>
            </a:r>
          </a:p>
          <a:p>
            <a:pPr eaLnBrk="0" fontAlgn="base" hangingPunct="0">
              <a:spcBef>
                <a:spcPct val="0"/>
              </a:spcBef>
              <a:spcAft>
                <a:spcPct val="0"/>
              </a:spcAft>
            </a:pPr>
            <a:endParaRPr lang="fr-FR" altLang="zh-CN" sz="1400" b="1" dirty="0">
              <a:ea typeface="NSimSun" panose="02010609030101010101" pitchFamily="49" charset="-122"/>
              <a:cs typeface="Arabic Typesetting" panose="03020402040406030203" pitchFamily="66" charset="-78"/>
            </a:endParaRPr>
          </a:p>
          <a:p>
            <a:pPr eaLnBrk="0" fontAlgn="base" hangingPunct="0">
              <a:spcBef>
                <a:spcPct val="0"/>
              </a:spcBef>
              <a:spcAft>
                <a:spcPct val="0"/>
              </a:spcAft>
            </a:pPr>
            <a:r>
              <a:rPr lang="fr-FR" altLang="zh-CN" sz="1400" b="1" dirty="0">
                <a:ea typeface="NSimSun" panose="02010609030101010101" pitchFamily="49" charset="-122"/>
                <a:cs typeface="Arabic Typesetting" panose="03020402040406030203" pitchFamily="66" charset="-78"/>
              </a:rPr>
              <a:t>Jules et Louise CE2-CM1</a:t>
            </a:r>
            <a:endParaRPr lang="en-US" altLang="zh-CN" sz="1400" b="1" dirty="0">
              <a:ea typeface="NSimSun" panose="02010609030101010101" pitchFamily="49" charset="-122"/>
              <a:cs typeface="Arabic Typesetting" panose="03020402040406030203" pitchFamily="66" charset="-78"/>
            </a:endParaRPr>
          </a:p>
        </p:txBody>
      </p:sp>
      <p:pic>
        <p:nvPicPr>
          <p:cNvPr id="3074" name="Picture 4">
            <a:extLst>
              <a:ext uri="{FF2B5EF4-FFF2-40B4-BE49-F238E27FC236}">
                <a16:creationId xmlns:a16="http://schemas.microsoft.com/office/drawing/2014/main" id="{3D704C3E-93EB-40F4-BB9A-2BB382207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18" y="3350419"/>
            <a:ext cx="4800599" cy="3336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5DC6D90-A5AF-4924-9747-ED6A6BD01E56}"/>
              </a:ext>
            </a:extLst>
          </p:cNvPr>
          <p:cNvPicPr>
            <a:picLocks noChangeAspect="1"/>
          </p:cNvPicPr>
          <p:nvPr/>
        </p:nvPicPr>
        <p:blipFill>
          <a:blip r:embed="rId4"/>
          <a:stretch>
            <a:fillRect/>
          </a:stretch>
        </p:blipFill>
        <p:spPr>
          <a:xfrm rot="1215203" flipH="1">
            <a:off x="10239342" y="4377379"/>
            <a:ext cx="905385" cy="905385"/>
          </a:xfrm>
          <a:prstGeom prst="rect">
            <a:avLst/>
          </a:prstGeom>
        </p:spPr>
      </p:pic>
      <p:sp>
        <p:nvSpPr>
          <p:cNvPr id="3" name="Rectangle 4">
            <a:extLst>
              <a:ext uri="{FF2B5EF4-FFF2-40B4-BE49-F238E27FC236}">
                <a16:creationId xmlns:a16="http://schemas.microsoft.com/office/drawing/2014/main" id="{743C0653-C4B4-4FDD-AF40-F09720DF52C1}"/>
              </a:ext>
            </a:extLst>
          </p:cNvPr>
          <p:cNvSpPr>
            <a:spLocks noChangeArrowheads="1"/>
          </p:cNvSpPr>
          <p:nvPr/>
        </p:nvSpPr>
        <p:spPr bwMode="auto">
          <a:xfrm>
            <a:off x="76803" y="4523390"/>
            <a:ext cx="11977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000" b="0" i="0" u="none" strike="noStrike" cap="none" normalizeH="0" baseline="0" dirty="0">
                <a:ln>
                  <a:noFill/>
                </a:ln>
                <a:solidFill>
                  <a:srgbClr val="222222"/>
                </a:solidFill>
                <a:effectLst/>
                <a:ea typeface="NSimSun" panose="02010609030101010101" pitchFamily="49" charset="-122"/>
                <a:cs typeface="Lucida Sans" panose="020B0602030504020204" pitchFamily="34" charset="0"/>
              </a:rPr>
              <a:t>« J’adore être le gardien de but » </a:t>
            </a:r>
            <a:r>
              <a:rPr kumimoji="0" lang="fr-FR" altLang="zh-CN" sz="1000" b="1" i="0" u="none" strike="noStrike" cap="none" normalizeH="0" baseline="0" dirty="0">
                <a:ln>
                  <a:noFill/>
                </a:ln>
                <a:solidFill>
                  <a:srgbClr val="222222"/>
                </a:solidFill>
                <a:effectLst/>
                <a:ea typeface="NSimSun" panose="02010609030101010101" pitchFamily="49" charset="-122"/>
                <a:cs typeface="Lucida Sans" panose="020B0602030504020204" pitchFamily="34" charset="0"/>
              </a:rPr>
              <a:t>Jules</a:t>
            </a:r>
            <a:endParaRPr kumimoji="0" lang="en-US" altLang="zh-CN" sz="600" b="0" i="0" u="none" strike="noStrike" cap="none" normalizeH="0" baseline="0" dirty="0">
              <a:ln>
                <a:noFill/>
              </a:ln>
              <a:solidFill>
                <a:schemeClr val="tx1"/>
              </a:solidFill>
              <a:effectLst/>
            </a:endParaRPr>
          </a:p>
        </p:txBody>
      </p:sp>
      <p:sp>
        <p:nvSpPr>
          <p:cNvPr id="4" name="Rectangle 5">
            <a:extLst>
              <a:ext uri="{FF2B5EF4-FFF2-40B4-BE49-F238E27FC236}">
                <a16:creationId xmlns:a16="http://schemas.microsoft.com/office/drawing/2014/main" id="{EBC957C9-96BB-43F6-96C7-C5BD0B58A11F}"/>
              </a:ext>
            </a:extLst>
          </p:cNvPr>
          <p:cNvSpPr>
            <a:spLocks noChangeArrowheads="1"/>
          </p:cNvSpPr>
          <p:nvPr/>
        </p:nvSpPr>
        <p:spPr bwMode="auto">
          <a:xfrm>
            <a:off x="4575113" y="1730779"/>
            <a:ext cx="1130003"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000" b="0" i="0" u="none" strike="noStrike" cap="none" normalizeH="0" baseline="0" dirty="0">
                <a:ln>
                  <a:noFill/>
                </a:ln>
                <a:solidFill>
                  <a:srgbClr val="222222"/>
                </a:solidFill>
                <a:effectLst/>
                <a:ea typeface="NSimSun" panose="02010609030101010101" pitchFamily="49" charset="-122"/>
                <a:cs typeface="Lucida Sans" panose="020B0602030504020204" pitchFamily="34" charset="0"/>
              </a:rPr>
              <a:t> « J’aime bien qu’on me fasse des passes et bien me placer sur le terrain pour essayer de marquer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1000" b="1" i="0" u="none" strike="noStrike" cap="none" normalizeH="0" baseline="0" dirty="0">
                <a:ln>
                  <a:noFill/>
                </a:ln>
                <a:solidFill>
                  <a:srgbClr val="222222"/>
                </a:solidFill>
                <a:effectLst/>
                <a:ea typeface="NSimSun" panose="02010609030101010101" pitchFamily="49" charset="-122"/>
                <a:cs typeface="Lucida Sans" panose="020B0602030504020204" pitchFamily="34" charset="0"/>
              </a:rPr>
              <a:t>Louise</a:t>
            </a:r>
            <a:endParaRPr kumimoji="0" lang="en-US" altLang="zh-CN"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30505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2286</Words>
  <Application>Microsoft Office PowerPoint</Application>
  <PresentationFormat>Widescreen</PresentationFormat>
  <Paragraphs>172</Paragraphs>
  <Slides>12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Arabic Typesetting</vt:lpstr>
      <vt:lpstr>Arial</vt:lpstr>
      <vt:lpstr>Calibri</vt:lpstr>
      <vt:lpstr>Calibri Light</vt:lpstr>
      <vt:lpstr>Script MT Bold</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 ten Brink</dc:creator>
  <cp:lastModifiedBy>Marcel ten Brink</cp:lastModifiedBy>
  <cp:revision>32</cp:revision>
  <dcterms:created xsi:type="dcterms:W3CDTF">2022-01-07T16:32:00Z</dcterms:created>
  <dcterms:modified xsi:type="dcterms:W3CDTF">2022-01-15T13:45:37Z</dcterms:modified>
</cp:coreProperties>
</file>