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9" r:id="rId3"/>
    <p:sldId id="264" r:id="rId4"/>
    <p:sldId id="257" r:id="rId5"/>
    <p:sldId id="258" r:id="rId6"/>
    <p:sldId id="262" r:id="rId7"/>
    <p:sldId id="271" r:id="rId8"/>
    <p:sldId id="261" r:id="rId9"/>
    <p:sldId id="265" r:id="rId10"/>
    <p:sldId id="267" r:id="rId11"/>
    <p:sldId id="266" r:id="rId12"/>
    <p:sldId id="263" r:id="rId13"/>
    <p:sldId id="268" r:id="rId14"/>
    <p:sldId id="260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B9FD"/>
    <a:srgbClr val="F9E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78" autoAdjust="0"/>
  </p:normalViewPr>
  <p:slideViewPr>
    <p:cSldViewPr snapToGrid="0">
      <p:cViewPr varScale="1">
        <p:scale>
          <a:sx n="71" d="100"/>
          <a:sy n="71" d="100"/>
        </p:scale>
        <p:origin x="96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A6B28E-26EE-4FB5-A3FC-4B49553990F3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F628145-3A5A-4330-9C08-BFE0FABBDD7F}">
      <dgm:prSet phldrT="[Texte]" custT="1"/>
      <dgm:spPr/>
      <dgm:t>
        <a:bodyPr/>
        <a:lstStyle/>
        <a:p>
          <a:endParaRPr lang="fr-FR" sz="4000" b="1" baseline="0" dirty="0" smtClean="0">
            <a:solidFill>
              <a:schemeClr val="tx1"/>
            </a:solidFill>
          </a:endParaRPr>
        </a:p>
        <a:p>
          <a:r>
            <a:rPr lang="fr-FR" sz="4000" b="1" baseline="0" dirty="0" smtClean="0">
              <a:solidFill>
                <a:schemeClr val="tx1"/>
              </a:solidFill>
            </a:rPr>
            <a:t>Les déchets</a:t>
          </a:r>
        </a:p>
        <a:p>
          <a:endParaRPr lang="fr-FR" sz="4000" b="1" baseline="0" dirty="0">
            <a:solidFill>
              <a:schemeClr val="tx1"/>
            </a:solidFill>
          </a:endParaRPr>
        </a:p>
      </dgm:t>
    </dgm:pt>
    <dgm:pt modelId="{71E964F4-DBA5-490B-9731-1EF00891C5FE}" type="parTrans" cxnId="{C9D38A33-F600-4FB0-9A1B-64AE57FFBEE3}">
      <dgm:prSet/>
      <dgm:spPr/>
      <dgm:t>
        <a:bodyPr/>
        <a:lstStyle/>
        <a:p>
          <a:endParaRPr lang="fr-FR"/>
        </a:p>
      </dgm:t>
    </dgm:pt>
    <dgm:pt modelId="{49EE9CAB-F16C-406F-A1CC-5188DBB52719}" type="sibTrans" cxnId="{C9D38A33-F600-4FB0-9A1B-64AE57FFBEE3}">
      <dgm:prSet/>
      <dgm:spPr/>
      <dgm:t>
        <a:bodyPr/>
        <a:lstStyle/>
        <a:p>
          <a:endParaRPr lang="fr-FR"/>
        </a:p>
      </dgm:t>
    </dgm:pt>
    <dgm:pt modelId="{C3BB36F4-D674-4258-B3DB-22912F05945E}">
      <dgm:prSet phldrT="[Texte]" custT="1"/>
      <dgm:spPr>
        <a:solidFill>
          <a:schemeClr val="accent4"/>
        </a:solidFill>
      </dgm:spPr>
      <dgm:t>
        <a:bodyPr/>
        <a:lstStyle/>
        <a:p>
          <a:r>
            <a:rPr lang="fr-FR" sz="4000" b="1" baseline="0" dirty="0" smtClean="0">
              <a:solidFill>
                <a:schemeClr val="tx1"/>
              </a:solidFill>
            </a:rPr>
            <a:t>La biodiversité</a:t>
          </a:r>
          <a:endParaRPr lang="fr-FR" sz="4000" b="1" baseline="0" dirty="0">
            <a:solidFill>
              <a:schemeClr val="tx1"/>
            </a:solidFill>
          </a:endParaRPr>
        </a:p>
      </dgm:t>
    </dgm:pt>
    <dgm:pt modelId="{E6B85E2A-44F4-4FC3-AE45-7A2622DA7108}" type="parTrans" cxnId="{7ADB35F2-ADDF-45C0-BD2D-52D5500EFA6A}">
      <dgm:prSet/>
      <dgm:spPr/>
      <dgm:t>
        <a:bodyPr/>
        <a:lstStyle/>
        <a:p>
          <a:endParaRPr lang="fr-FR"/>
        </a:p>
      </dgm:t>
    </dgm:pt>
    <dgm:pt modelId="{B33AC309-C50A-4D50-8A6C-5906BD106453}" type="sibTrans" cxnId="{7ADB35F2-ADDF-45C0-BD2D-52D5500EFA6A}">
      <dgm:prSet/>
      <dgm:spPr/>
      <dgm:t>
        <a:bodyPr/>
        <a:lstStyle/>
        <a:p>
          <a:endParaRPr lang="fr-FR"/>
        </a:p>
      </dgm:t>
    </dgm:pt>
    <dgm:pt modelId="{C3C81200-53C8-4779-9058-5BE1B1015466}">
      <dgm:prSet phldrT="[Texte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r-FR" sz="4000" b="1" baseline="0" dirty="0" smtClean="0">
              <a:solidFill>
                <a:schemeClr val="tx1"/>
              </a:solidFill>
            </a:rPr>
            <a:t>L’énergie</a:t>
          </a:r>
          <a:endParaRPr lang="fr-FR" sz="4000" b="1" baseline="0" dirty="0">
            <a:solidFill>
              <a:schemeClr val="tx1"/>
            </a:solidFill>
          </a:endParaRPr>
        </a:p>
      </dgm:t>
    </dgm:pt>
    <dgm:pt modelId="{EA555E65-2277-45E9-AAB4-4406C6D98E6B}" type="parTrans" cxnId="{B6CAC90A-228F-420A-8586-AE3EE21CDD18}">
      <dgm:prSet/>
      <dgm:spPr/>
      <dgm:t>
        <a:bodyPr/>
        <a:lstStyle/>
        <a:p>
          <a:endParaRPr lang="fr-FR"/>
        </a:p>
      </dgm:t>
    </dgm:pt>
    <dgm:pt modelId="{C3D6CCE2-0C6F-4676-80B5-87C481990A46}" type="sibTrans" cxnId="{B6CAC90A-228F-420A-8586-AE3EE21CDD18}">
      <dgm:prSet/>
      <dgm:spPr/>
      <dgm:t>
        <a:bodyPr/>
        <a:lstStyle/>
        <a:p>
          <a:endParaRPr lang="fr-FR"/>
        </a:p>
      </dgm:t>
    </dgm:pt>
    <dgm:pt modelId="{1B5E002E-66BD-474B-BFB9-753A6C32D1A7}">
      <dgm:prSet phldrT="[Texte]" custT="1"/>
      <dgm:spPr>
        <a:solidFill>
          <a:srgbClr val="F8B9FD"/>
        </a:solidFill>
      </dgm:spPr>
      <dgm:t>
        <a:bodyPr/>
        <a:lstStyle/>
        <a:p>
          <a:pPr algn="ctr"/>
          <a:r>
            <a:rPr lang="fr-FR" sz="4000" b="1" baseline="0" dirty="0" smtClean="0">
              <a:solidFill>
                <a:schemeClr val="tx1"/>
              </a:solidFill>
            </a:rPr>
            <a:t>L’alimentation</a:t>
          </a:r>
          <a:endParaRPr lang="fr-FR" sz="4000" b="1" baseline="0" dirty="0">
            <a:solidFill>
              <a:schemeClr val="tx1"/>
            </a:solidFill>
          </a:endParaRPr>
        </a:p>
      </dgm:t>
    </dgm:pt>
    <dgm:pt modelId="{9F23E9CD-07B8-4B0B-B964-6FBFB2576020}" type="parTrans" cxnId="{BE1EFE2C-D605-40D4-9500-B30C1434BD66}">
      <dgm:prSet/>
      <dgm:spPr/>
      <dgm:t>
        <a:bodyPr/>
        <a:lstStyle/>
        <a:p>
          <a:endParaRPr lang="fr-FR"/>
        </a:p>
      </dgm:t>
    </dgm:pt>
    <dgm:pt modelId="{4100C00F-4930-418F-9B63-EC9FEC1DDF88}" type="sibTrans" cxnId="{BE1EFE2C-D605-40D4-9500-B30C1434BD66}">
      <dgm:prSet/>
      <dgm:spPr/>
      <dgm:t>
        <a:bodyPr/>
        <a:lstStyle/>
        <a:p>
          <a:endParaRPr lang="fr-FR"/>
        </a:p>
      </dgm:t>
    </dgm:pt>
    <dgm:pt modelId="{A325BA2B-BB32-4DF3-9399-0B415F63CA36}">
      <dgm:prSet phldrT="[Texte]" custT="1"/>
      <dgm:spPr>
        <a:solidFill>
          <a:schemeClr val="accent6"/>
        </a:solidFill>
      </dgm:spPr>
      <dgm:t>
        <a:bodyPr/>
        <a:lstStyle/>
        <a:p>
          <a:r>
            <a:rPr lang="fr-FR" sz="4000" b="1" baseline="0" dirty="0" smtClean="0">
              <a:solidFill>
                <a:schemeClr val="tx1"/>
              </a:solidFill>
            </a:rPr>
            <a:t>Les axes de travail depuis 2015</a:t>
          </a:r>
          <a:endParaRPr lang="fr-FR" sz="4000" b="1" baseline="0" dirty="0">
            <a:solidFill>
              <a:schemeClr val="tx1"/>
            </a:solidFill>
          </a:endParaRPr>
        </a:p>
      </dgm:t>
    </dgm:pt>
    <dgm:pt modelId="{1A8308E0-E8D9-4EA1-8444-73D68C547F38}" type="sibTrans" cxnId="{0D83B712-AD0E-465F-A8E7-7E31B02C2798}">
      <dgm:prSet/>
      <dgm:spPr/>
      <dgm:t>
        <a:bodyPr/>
        <a:lstStyle/>
        <a:p>
          <a:endParaRPr lang="fr-FR"/>
        </a:p>
      </dgm:t>
    </dgm:pt>
    <dgm:pt modelId="{034903FC-CBC8-4125-98F0-7C57FBBC536C}" type="parTrans" cxnId="{0D83B712-AD0E-465F-A8E7-7E31B02C2798}">
      <dgm:prSet/>
      <dgm:spPr/>
      <dgm:t>
        <a:bodyPr/>
        <a:lstStyle/>
        <a:p>
          <a:endParaRPr lang="fr-FR"/>
        </a:p>
      </dgm:t>
    </dgm:pt>
    <dgm:pt modelId="{26421F08-8D2C-49D0-B671-B3280145F73A}" type="pres">
      <dgm:prSet presAssocID="{D2A6B28E-26EE-4FB5-A3FC-4B49553990F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524847DB-CF61-417C-8C54-1E57DA526F50}" type="pres">
      <dgm:prSet presAssocID="{A325BA2B-BB32-4DF3-9399-0B415F63CA36}" presName="vertOne" presStyleCnt="0"/>
      <dgm:spPr/>
    </dgm:pt>
    <dgm:pt modelId="{3697C0D8-81E3-40F5-B1DE-27EB824218AD}" type="pres">
      <dgm:prSet presAssocID="{A325BA2B-BB32-4DF3-9399-0B415F63CA36}" presName="txOne" presStyleLbl="node0" presStyleIdx="0" presStyleCnt="1" custScaleX="93755" custLinFactNeighborX="-870" custLinFactNeighborY="3246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D837AC7-DA1C-4601-9F6F-D0B18225E8B5}" type="pres">
      <dgm:prSet presAssocID="{A325BA2B-BB32-4DF3-9399-0B415F63CA36}" presName="parTransOne" presStyleCnt="0"/>
      <dgm:spPr/>
    </dgm:pt>
    <dgm:pt modelId="{FDEC03B6-0827-4EF2-95DB-CF3A8805239A}" type="pres">
      <dgm:prSet presAssocID="{A325BA2B-BB32-4DF3-9399-0B415F63CA36}" presName="horzOne" presStyleCnt="0"/>
      <dgm:spPr/>
    </dgm:pt>
    <dgm:pt modelId="{7E68DA22-0244-44D8-91FB-CCC87FC1D67D}" type="pres">
      <dgm:prSet presAssocID="{CF628145-3A5A-4330-9C08-BFE0FABBDD7F}" presName="vertTwo" presStyleCnt="0"/>
      <dgm:spPr/>
    </dgm:pt>
    <dgm:pt modelId="{B4052085-DDBA-4AC0-BCC0-B596A26DEBB9}" type="pres">
      <dgm:prSet presAssocID="{CF628145-3A5A-4330-9C08-BFE0FABBDD7F}" presName="txTwo" presStyleLbl="node2" presStyleIdx="0" presStyleCnt="2" custScaleX="70912" custLinFactNeighborX="3639" custLinFactNeighborY="-2269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D52192A-294B-4E09-AC2B-BF3CEA627801}" type="pres">
      <dgm:prSet presAssocID="{CF628145-3A5A-4330-9C08-BFE0FABBDD7F}" presName="parTransTwo" presStyleCnt="0"/>
      <dgm:spPr/>
    </dgm:pt>
    <dgm:pt modelId="{3F63AA6C-1BD4-47E8-AEF6-026843EA0428}" type="pres">
      <dgm:prSet presAssocID="{CF628145-3A5A-4330-9C08-BFE0FABBDD7F}" presName="horzTwo" presStyleCnt="0"/>
      <dgm:spPr/>
    </dgm:pt>
    <dgm:pt modelId="{3ABE996F-1E80-48D9-9E98-3C424FBC5FE3}" type="pres">
      <dgm:prSet presAssocID="{C3BB36F4-D674-4258-B3DB-22912F05945E}" presName="vertThree" presStyleCnt="0"/>
      <dgm:spPr/>
    </dgm:pt>
    <dgm:pt modelId="{139575A4-D9D4-4076-844D-DE16602FD126}" type="pres">
      <dgm:prSet presAssocID="{C3BB36F4-D674-4258-B3DB-22912F05945E}" presName="txThree" presStyleLbl="node3" presStyleIdx="0" presStyleCnt="2" custScaleX="70415" custLinFactNeighborX="3521" custLinFactNeighborY="-682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3B14EF6-9CC1-4092-AD1C-A5B8465171F4}" type="pres">
      <dgm:prSet presAssocID="{C3BB36F4-D674-4258-B3DB-22912F05945E}" presName="horzThree" presStyleCnt="0"/>
      <dgm:spPr/>
    </dgm:pt>
    <dgm:pt modelId="{97A4A1BA-E969-4ACF-9AE4-A43C4832935B}" type="pres">
      <dgm:prSet presAssocID="{49EE9CAB-F16C-406F-A1CC-5188DBB52719}" presName="sibSpaceTwo" presStyleCnt="0"/>
      <dgm:spPr/>
    </dgm:pt>
    <dgm:pt modelId="{2E4FB10D-1EE5-47D1-9839-F4F70A9FED80}" type="pres">
      <dgm:prSet presAssocID="{C3C81200-53C8-4779-9058-5BE1B1015466}" presName="vertTwo" presStyleCnt="0"/>
      <dgm:spPr/>
    </dgm:pt>
    <dgm:pt modelId="{F8782FB3-8656-4FAE-B591-545F79AB21CE}" type="pres">
      <dgm:prSet presAssocID="{C3C81200-53C8-4779-9058-5BE1B1015466}" presName="txTwo" presStyleLbl="node2" presStyleIdx="1" presStyleCnt="2" custScaleX="73565" custScaleY="101412" custLinFactNeighborX="-4166" custLinFactNeighborY="-2256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F5D0355-D582-4586-AD68-F404911C7373}" type="pres">
      <dgm:prSet presAssocID="{C3C81200-53C8-4779-9058-5BE1B1015466}" presName="parTransTwo" presStyleCnt="0"/>
      <dgm:spPr/>
    </dgm:pt>
    <dgm:pt modelId="{257A5480-A637-4F04-9149-E63E458A5511}" type="pres">
      <dgm:prSet presAssocID="{C3C81200-53C8-4779-9058-5BE1B1015466}" presName="horzTwo" presStyleCnt="0"/>
      <dgm:spPr/>
    </dgm:pt>
    <dgm:pt modelId="{1DBA9968-8B37-4FDC-963B-13B11D9591C3}" type="pres">
      <dgm:prSet presAssocID="{1B5E002E-66BD-474B-BFB9-753A6C32D1A7}" presName="vertThree" presStyleCnt="0"/>
      <dgm:spPr/>
    </dgm:pt>
    <dgm:pt modelId="{8F81BBFF-1696-487B-B726-5737503F6ECB}" type="pres">
      <dgm:prSet presAssocID="{1B5E002E-66BD-474B-BFB9-753A6C32D1A7}" presName="txThree" presStyleLbl="node3" presStyleIdx="1" presStyleCnt="2" custScaleX="74009" custLinFactNeighborX="-3797" custLinFactNeighborY="-9548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C2C25A8-D83E-487E-B7E1-72796D9CCF3F}" type="pres">
      <dgm:prSet presAssocID="{1B5E002E-66BD-474B-BFB9-753A6C32D1A7}" presName="horzThree" presStyleCnt="0"/>
      <dgm:spPr/>
    </dgm:pt>
  </dgm:ptLst>
  <dgm:cxnLst>
    <dgm:cxn modelId="{C9D38A33-F600-4FB0-9A1B-64AE57FFBEE3}" srcId="{A325BA2B-BB32-4DF3-9399-0B415F63CA36}" destId="{CF628145-3A5A-4330-9C08-BFE0FABBDD7F}" srcOrd="0" destOrd="0" parTransId="{71E964F4-DBA5-490B-9731-1EF00891C5FE}" sibTransId="{49EE9CAB-F16C-406F-A1CC-5188DBB52719}"/>
    <dgm:cxn modelId="{2159514B-9099-4221-9D20-4EA280E59153}" type="presOf" srcId="{A325BA2B-BB32-4DF3-9399-0B415F63CA36}" destId="{3697C0D8-81E3-40F5-B1DE-27EB824218AD}" srcOrd="0" destOrd="0" presId="urn:microsoft.com/office/officeart/2005/8/layout/hierarchy4"/>
    <dgm:cxn modelId="{A72399E1-235F-4F6B-AE47-FA38971E8795}" type="presOf" srcId="{C3C81200-53C8-4779-9058-5BE1B1015466}" destId="{F8782FB3-8656-4FAE-B591-545F79AB21CE}" srcOrd="0" destOrd="0" presId="urn:microsoft.com/office/officeart/2005/8/layout/hierarchy4"/>
    <dgm:cxn modelId="{50C0A88A-1099-4A8E-8B55-DBDBCB81D37A}" type="presOf" srcId="{C3BB36F4-D674-4258-B3DB-22912F05945E}" destId="{139575A4-D9D4-4076-844D-DE16602FD126}" srcOrd="0" destOrd="0" presId="urn:microsoft.com/office/officeart/2005/8/layout/hierarchy4"/>
    <dgm:cxn modelId="{A4D87DA5-5184-48A4-B310-06E0DBC4C779}" type="presOf" srcId="{D2A6B28E-26EE-4FB5-A3FC-4B49553990F3}" destId="{26421F08-8D2C-49D0-B671-B3280145F73A}" srcOrd="0" destOrd="0" presId="urn:microsoft.com/office/officeart/2005/8/layout/hierarchy4"/>
    <dgm:cxn modelId="{BE1EFE2C-D605-40D4-9500-B30C1434BD66}" srcId="{C3C81200-53C8-4779-9058-5BE1B1015466}" destId="{1B5E002E-66BD-474B-BFB9-753A6C32D1A7}" srcOrd="0" destOrd="0" parTransId="{9F23E9CD-07B8-4B0B-B964-6FBFB2576020}" sibTransId="{4100C00F-4930-418F-9B63-EC9FEC1DDF88}"/>
    <dgm:cxn modelId="{0D83B712-AD0E-465F-A8E7-7E31B02C2798}" srcId="{D2A6B28E-26EE-4FB5-A3FC-4B49553990F3}" destId="{A325BA2B-BB32-4DF3-9399-0B415F63CA36}" srcOrd="0" destOrd="0" parTransId="{034903FC-CBC8-4125-98F0-7C57FBBC536C}" sibTransId="{1A8308E0-E8D9-4EA1-8444-73D68C547F38}"/>
    <dgm:cxn modelId="{350DEF6D-2CEF-4E62-B034-0E4C8A849E49}" type="presOf" srcId="{1B5E002E-66BD-474B-BFB9-753A6C32D1A7}" destId="{8F81BBFF-1696-487B-B726-5737503F6ECB}" srcOrd="0" destOrd="0" presId="urn:microsoft.com/office/officeart/2005/8/layout/hierarchy4"/>
    <dgm:cxn modelId="{B6CAC90A-228F-420A-8586-AE3EE21CDD18}" srcId="{A325BA2B-BB32-4DF3-9399-0B415F63CA36}" destId="{C3C81200-53C8-4779-9058-5BE1B1015466}" srcOrd="1" destOrd="0" parTransId="{EA555E65-2277-45E9-AAB4-4406C6D98E6B}" sibTransId="{C3D6CCE2-0C6F-4676-80B5-87C481990A46}"/>
    <dgm:cxn modelId="{7ADB35F2-ADDF-45C0-BD2D-52D5500EFA6A}" srcId="{CF628145-3A5A-4330-9C08-BFE0FABBDD7F}" destId="{C3BB36F4-D674-4258-B3DB-22912F05945E}" srcOrd="0" destOrd="0" parTransId="{E6B85E2A-44F4-4FC3-AE45-7A2622DA7108}" sibTransId="{B33AC309-C50A-4D50-8A6C-5906BD106453}"/>
    <dgm:cxn modelId="{8229F3F3-41C9-4648-B9F1-FEAEF5B0EE0D}" type="presOf" srcId="{CF628145-3A5A-4330-9C08-BFE0FABBDD7F}" destId="{B4052085-DDBA-4AC0-BCC0-B596A26DEBB9}" srcOrd="0" destOrd="0" presId="urn:microsoft.com/office/officeart/2005/8/layout/hierarchy4"/>
    <dgm:cxn modelId="{A8BD6AF7-321D-45BA-83FB-B89C2A4EEF35}" type="presParOf" srcId="{26421F08-8D2C-49D0-B671-B3280145F73A}" destId="{524847DB-CF61-417C-8C54-1E57DA526F50}" srcOrd="0" destOrd="0" presId="urn:microsoft.com/office/officeart/2005/8/layout/hierarchy4"/>
    <dgm:cxn modelId="{03D6F542-EA3B-446A-B353-D4AADD9B9F5E}" type="presParOf" srcId="{524847DB-CF61-417C-8C54-1E57DA526F50}" destId="{3697C0D8-81E3-40F5-B1DE-27EB824218AD}" srcOrd="0" destOrd="0" presId="urn:microsoft.com/office/officeart/2005/8/layout/hierarchy4"/>
    <dgm:cxn modelId="{6BF70EE1-DA8E-40B6-9D94-D4427CDABB62}" type="presParOf" srcId="{524847DB-CF61-417C-8C54-1E57DA526F50}" destId="{9D837AC7-DA1C-4601-9F6F-D0B18225E8B5}" srcOrd="1" destOrd="0" presId="urn:microsoft.com/office/officeart/2005/8/layout/hierarchy4"/>
    <dgm:cxn modelId="{D2E2F3C8-DF49-41A1-B364-E56FD1D58D43}" type="presParOf" srcId="{524847DB-CF61-417C-8C54-1E57DA526F50}" destId="{FDEC03B6-0827-4EF2-95DB-CF3A8805239A}" srcOrd="2" destOrd="0" presId="urn:microsoft.com/office/officeart/2005/8/layout/hierarchy4"/>
    <dgm:cxn modelId="{502E42D3-A61B-401F-81C0-B8A7E66CF050}" type="presParOf" srcId="{FDEC03B6-0827-4EF2-95DB-CF3A8805239A}" destId="{7E68DA22-0244-44D8-91FB-CCC87FC1D67D}" srcOrd="0" destOrd="0" presId="urn:microsoft.com/office/officeart/2005/8/layout/hierarchy4"/>
    <dgm:cxn modelId="{7645543D-01D2-436D-BA20-4968AB16E739}" type="presParOf" srcId="{7E68DA22-0244-44D8-91FB-CCC87FC1D67D}" destId="{B4052085-DDBA-4AC0-BCC0-B596A26DEBB9}" srcOrd="0" destOrd="0" presId="urn:microsoft.com/office/officeart/2005/8/layout/hierarchy4"/>
    <dgm:cxn modelId="{DEC629A0-957F-4AA1-BC71-C6A0AE4CBDCA}" type="presParOf" srcId="{7E68DA22-0244-44D8-91FB-CCC87FC1D67D}" destId="{1D52192A-294B-4E09-AC2B-BF3CEA627801}" srcOrd="1" destOrd="0" presId="urn:microsoft.com/office/officeart/2005/8/layout/hierarchy4"/>
    <dgm:cxn modelId="{04674856-8C3C-4F6B-ADA6-D5F7A75FC385}" type="presParOf" srcId="{7E68DA22-0244-44D8-91FB-CCC87FC1D67D}" destId="{3F63AA6C-1BD4-47E8-AEF6-026843EA0428}" srcOrd="2" destOrd="0" presId="urn:microsoft.com/office/officeart/2005/8/layout/hierarchy4"/>
    <dgm:cxn modelId="{5F7AEEF0-6E5C-43E3-98F3-9B0D4173BC27}" type="presParOf" srcId="{3F63AA6C-1BD4-47E8-AEF6-026843EA0428}" destId="{3ABE996F-1E80-48D9-9E98-3C424FBC5FE3}" srcOrd="0" destOrd="0" presId="urn:microsoft.com/office/officeart/2005/8/layout/hierarchy4"/>
    <dgm:cxn modelId="{2C5568DF-D7F5-40CF-826C-2F19A7AAFA7A}" type="presParOf" srcId="{3ABE996F-1E80-48D9-9E98-3C424FBC5FE3}" destId="{139575A4-D9D4-4076-844D-DE16602FD126}" srcOrd="0" destOrd="0" presId="urn:microsoft.com/office/officeart/2005/8/layout/hierarchy4"/>
    <dgm:cxn modelId="{3DBF836E-06C5-4933-934F-0337B2D96547}" type="presParOf" srcId="{3ABE996F-1E80-48D9-9E98-3C424FBC5FE3}" destId="{B3B14EF6-9CC1-4092-AD1C-A5B8465171F4}" srcOrd="1" destOrd="0" presId="urn:microsoft.com/office/officeart/2005/8/layout/hierarchy4"/>
    <dgm:cxn modelId="{5608FCC8-9BEB-4D8C-8015-DFBA89EAE8D4}" type="presParOf" srcId="{FDEC03B6-0827-4EF2-95DB-CF3A8805239A}" destId="{97A4A1BA-E969-4ACF-9AE4-A43C4832935B}" srcOrd="1" destOrd="0" presId="urn:microsoft.com/office/officeart/2005/8/layout/hierarchy4"/>
    <dgm:cxn modelId="{FA825C2B-252F-4926-A0C9-D28FFF806E64}" type="presParOf" srcId="{FDEC03B6-0827-4EF2-95DB-CF3A8805239A}" destId="{2E4FB10D-1EE5-47D1-9839-F4F70A9FED80}" srcOrd="2" destOrd="0" presId="urn:microsoft.com/office/officeart/2005/8/layout/hierarchy4"/>
    <dgm:cxn modelId="{A32349A8-935F-46AA-B282-DDC726781BCC}" type="presParOf" srcId="{2E4FB10D-1EE5-47D1-9839-F4F70A9FED80}" destId="{F8782FB3-8656-4FAE-B591-545F79AB21CE}" srcOrd="0" destOrd="0" presId="urn:microsoft.com/office/officeart/2005/8/layout/hierarchy4"/>
    <dgm:cxn modelId="{A8B793FF-7EDF-4A9E-BF80-032F399A1C7F}" type="presParOf" srcId="{2E4FB10D-1EE5-47D1-9839-F4F70A9FED80}" destId="{DF5D0355-D582-4586-AD68-F404911C7373}" srcOrd="1" destOrd="0" presId="urn:microsoft.com/office/officeart/2005/8/layout/hierarchy4"/>
    <dgm:cxn modelId="{CAFCDAC1-1437-4E48-B112-35034FCA8CDB}" type="presParOf" srcId="{2E4FB10D-1EE5-47D1-9839-F4F70A9FED80}" destId="{257A5480-A637-4F04-9149-E63E458A5511}" srcOrd="2" destOrd="0" presId="urn:microsoft.com/office/officeart/2005/8/layout/hierarchy4"/>
    <dgm:cxn modelId="{864DC3B4-1A78-4F1E-BF82-1A39D7DC5535}" type="presParOf" srcId="{257A5480-A637-4F04-9149-E63E458A5511}" destId="{1DBA9968-8B37-4FDC-963B-13B11D9591C3}" srcOrd="0" destOrd="0" presId="urn:microsoft.com/office/officeart/2005/8/layout/hierarchy4"/>
    <dgm:cxn modelId="{E97D16BC-6814-4F1A-B995-423813010DA7}" type="presParOf" srcId="{1DBA9968-8B37-4FDC-963B-13B11D9591C3}" destId="{8F81BBFF-1696-487B-B726-5737503F6ECB}" srcOrd="0" destOrd="0" presId="urn:microsoft.com/office/officeart/2005/8/layout/hierarchy4"/>
    <dgm:cxn modelId="{D3F4F075-F592-40B3-9B4A-18D4373862A4}" type="presParOf" srcId="{1DBA9968-8B37-4FDC-963B-13B11D9591C3}" destId="{FC2C25A8-D83E-487E-B7E1-72796D9CCF3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97C0D8-81E3-40F5-B1DE-27EB824218AD}">
      <dsp:nvSpPr>
        <dsp:cNvPr id="0" name=""/>
        <dsp:cNvSpPr/>
      </dsp:nvSpPr>
      <dsp:spPr>
        <a:xfrm>
          <a:off x="235960" y="59982"/>
          <a:ext cx="9860674" cy="1828181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000" b="1" kern="1200" baseline="0" dirty="0" smtClean="0">
              <a:solidFill>
                <a:schemeClr val="tx1"/>
              </a:solidFill>
            </a:rPr>
            <a:t>Les axes de travail depuis 2015</a:t>
          </a:r>
          <a:endParaRPr lang="fr-FR" sz="4000" b="1" kern="1200" baseline="0" dirty="0">
            <a:solidFill>
              <a:schemeClr val="tx1"/>
            </a:solidFill>
          </a:endParaRPr>
        </a:p>
      </dsp:txBody>
      <dsp:txXfrm>
        <a:off x="289506" y="113528"/>
        <a:ext cx="9753582" cy="1721089"/>
      </dsp:txXfrm>
    </dsp:sp>
    <dsp:sp modelId="{B4052085-DDBA-4AC0-BCC0-B596A26DEBB9}">
      <dsp:nvSpPr>
        <dsp:cNvPr id="0" name=""/>
        <dsp:cNvSpPr/>
      </dsp:nvSpPr>
      <dsp:spPr>
        <a:xfrm>
          <a:off x="258460" y="1970307"/>
          <a:ext cx="4854915" cy="1828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4000" b="1" kern="1200" baseline="0" dirty="0" smtClean="0">
            <a:solidFill>
              <a:schemeClr val="tx1"/>
            </a:solidFill>
          </a:endParaRP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000" b="1" kern="1200" baseline="0" dirty="0" smtClean="0">
              <a:solidFill>
                <a:schemeClr val="tx1"/>
              </a:solidFill>
            </a:rPr>
            <a:t>Les déchets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4000" b="1" kern="1200" baseline="0" dirty="0">
            <a:solidFill>
              <a:schemeClr val="tx1"/>
            </a:solidFill>
          </a:endParaRPr>
        </a:p>
      </dsp:txBody>
      <dsp:txXfrm>
        <a:off x="312006" y="2023853"/>
        <a:ext cx="4747823" cy="1721089"/>
      </dsp:txXfrm>
    </dsp:sp>
    <dsp:sp modelId="{139575A4-D9D4-4076-844D-DE16602FD126}">
      <dsp:nvSpPr>
        <dsp:cNvPr id="0" name=""/>
        <dsp:cNvSpPr/>
      </dsp:nvSpPr>
      <dsp:spPr>
        <a:xfrm>
          <a:off x="267394" y="3898528"/>
          <a:ext cx="4820888" cy="1828181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000" b="1" kern="1200" baseline="0" dirty="0" smtClean="0">
              <a:solidFill>
                <a:schemeClr val="tx1"/>
              </a:solidFill>
            </a:rPr>
            <a:t>La biodiversité</a:t>
          </a:r>
          <a:endParaRPr lang="fr-FR" sz="4000" b="1" kern="1200" baseline="0" dirty="0">
            <a:solidFill>
              <a:schemeClr val="tx1"/>
            </a:solidFill>
          </a:endParaRPr>
        </a:p>
      </dsp:txBody>
      <dsp:txXfrm>
        <a:off x="320940" y="3952074"/>
        <a:ext cx="4713796" cy="1721089"/>
      </dsp:txXfrm>
    </dsp:sp>
    <dsp:sp modelId="{F8782FB3-8656-4FAE-B591-545F79AB21CE}">
      <dsp:nvSpPr>
        <dsp:cNvPr id="0" name=""/>
        <dsp:cNvSpPr/>
      </dsp:nvSpPr>
      <dsp:spPr>
        <a:xfrm>
          <a:off x="5169310" y="1970542"/>
          <a:ext cx="5036550" cy="1853995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000" b="1" kern="1200" baseline="0" dirty="0" smtClean="0">
              <a:solidFill>
                <a:schemeClr val="tx1"/>
              </a:solidFill>
            </a:rPr>
            <a:t>L’énergie</a:t>
          </a:r>
          <a:endParaRPr lang="fr-FR" sz="4000" b="1" kern="1200" baseline="0" dirty="0">
            <a:solidFill>
              <a:schemeClr val="tx1"/>
            </a:solidFill>
          </a:endParaRPr>
        </a:p>
      </dsp:txBody>
      <dsp:txXfrm>
        <a:off x="5223612" y="2024844"/>
        <a:ext cx="4927946" cy="1745391"/>
      </dsp:txXfrm>
    </dsp:sp>
    <dsp:sp modelId="{8F81BBFF-1696-487B-B726-5737503F6ECB}">
      <dsp:nvSpPr>
        <dsp:cNvPr id="0" name=""/>
        <dsp:cNvSpPr/>
      </dsp:nvSpPr>
      <dsp:spPr>
        <a:xfrm>
          <a:off x="5179374" y="3874469"/>
          <a:ext cx="5066948" cy="1828181"/>
        </a:xfrm>
        <a:prstGeom prst="roundRect">
          <a:avLst>
            <a:gd name="adj" fmla="val 10000"/>
          </a:avLst>
        </a:prstGeom>
        <a:solidFill>
          <a:srgbClr val="F8B9F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000" b="1" kern="1200" baseline="0" dirty="0" smtClean="0">
              <a:solidFill>
                <a:schemeClr val="tx1"/>
              </a:solidFill>
            </a:rPr>
            <a:t>L’alimentation</a:t>
          </a:r>
          <a:endParaRPr lang="fr-FR" sz="4000" b="1" kern="1200" baseline="0" dirty="0">
            <a:solidFill>
              <a:schemeClr val="tx1"/>
            </a:solidFill>
          </a:endParaRPr>
        </a:p>
      </dsp:txBody>
      <dsp:txXfrm>
        <a:off x="5232920" y="3928015"/>
        <a:ext cx="4959856" cy="17210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2345A-4F79-45AF-AF90-4A41F9D48331}" type="datetimeFigureOut">
              <a:rPr lang="fr-FR" smtClean="0"/>
              <a:t>05/07/2018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0C6D93-E2A8-4714-AAED-BBCF36EF49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776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0C6D93-E2A8-4714-AAED-BBCF36EF49EE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6382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0C6D93-E2A8-4714-AAED-BBCF36EF49E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3443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5F78-DAAE-4DAC-951E-911C9FCB3E41}" type="datetimeFigureOut">
              <a:rPr lang="fr-FR" smtClean="0"/>
              <a:t>05/07/2018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82FBD-4A8A-4D83-9ED5-79B009D53F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62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5F78-DAAE-4DAC-951E-911C9FCB3E41}" type="datetimeFigureOut">
              <a:rPr lang="fr-FR" smtClean="0"/>
              <a:t>05/07/2018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82FBD-4A8A-4D83-9ED5-79B009D53F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58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5F78-DAAE-4DAC-951E-911C9FCB3E41}" type="datetimeFigureOut">
              <a:rPr lang="fr-FR" smtClean="0"/>
              <a:t>05/07/2018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82FBD-4A8A-4D83-9ED5-79B009D53F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373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5F78-DAAE-4DAC-951E-911C9FCB3E41}" type="datetimeFigureOut">
              <a:rPr lang="fr-FR" smtClean="0"/>
              <a:t>05/07/2018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82FBD-4A8A-4D83-9ED5-79B009D53F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056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5F78-DAAE-4DAC-951E-911C9FCB3E41}" type="datetimeFigureOut">
              <a:rPr lang="fr-FR" smtClean="0"/>
              <a:t>05/07/2018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82FBD-4A8A-4D83-9ED5-79B009D53F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087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5F78-DAAE-4DAC-951E-911C9FCB3E41}" type="datetimeFigureOut">
              <a:rPr lang="fr-FR" smtClean="0"/>
              <a:t>05/07/2018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82FBD-4A8A-4D83-9ED5-79B009D53F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259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5F78-DAAE-4DAC-951E-911C9FCB3E41}" type="datetimeFigureOut">
              <a:rPr lang="fr-FR" smtClean="0"/>
              <a:t>05/07/2018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82FBD-4A8A-4D83-9ED5-79B009D53F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1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5F78-DAAE-4DAC-951E-911C9FCB3E41}" type="datetimeFigureOut">
              <a:rPr lang="fr-FR" smtClean="0"/>
              <a:t>05/07/2018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82FBD-4A8A-4D83-9ED5-79B009D53F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68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5F78-DAAE-4DAC-951E-911C9FCB3E41}" type="datetimeFigureOut">
              <a:rPr lang="fr-FR" smtClean="0"/>
              <a:t>05/07/2018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82FBD-4A8A-4D83-9ED5-79B009D53F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35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5F78-DAAE-4DAC-951E-911C9FCB3E41}" type="datetimeFigureOut">
              <a:rPr lang="fr-FR" smtClean="0"/>
              <a:t>05/07/2018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82FBD-4A8A-4D83-9ED5-79B009D53F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2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5F78-DAAE-4DAC-951E-911C9FCB3E41}" type="datetimeFigureOut">
              <a:rPr lang="fr-FR" smtClean="0"/>
              <a:t>05/07/2018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82FBD-4A8A-4D83-9ED5-79B009D53F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85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C5F78-DAAE-4DAC-951E-911C9FCB3E41}" type="datetimeFigureOut">
              <a:rPr lang="fr-FR" smtClean="0"/>
              <a:t>05/07/2018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82FBD-4A8A-4D83-9ED5-79B009D53F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843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86497"/>
          </a:xfrm>
        </p:spPr>
        <p:txBody>
          <a:bodyPr/>
          <a:lstStyle/>
          <a:p>
            <a:r>
              <a:rPr lang="fr-FR" b="1" dirty="0" smtClean="0"/>
              <a:t>Lycée de l’Hautil 95280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2633332"/>
            <a:ext cx="9231630" cy="3518852"/>
          </a:xfr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/>
              <a:t>Lycée labellisé </a:t>
            </a:r>
            <a:r>
              <a:rPr lang="fr-FR" smtClean="0"/>
              <a:t>depuis </a:t>
            </a:r>
            <a:r>
              <a:rPr lang="fr-FR" smtClean="0"/>
              <a:t>4 </a:t>
            </a:r>
            <a:r>
              <a:rPr lang="fr-FR" dirty="0" smtClean="0"/>
              <a:t>ans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547" y="3164033"/>
            <a:ext cx="591890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4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F8B9FD"/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fr-FR" dirty="0" smtClean="0"/>
              <a:t>25 mai 2018: sortie à la maison du parc à  </a:t>
            </a:r>
            <a:br>
              <a:rPr lang="fr-FR" dirty="0" smtClean="0"/>
            </a:br>
            <a:r>
              <a:rPr lang="fr-FR" dirty="0" smtClean="0"/>
              <a:t>Théméricourt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sz="half" idx="2"/>
          </p:nvPr>
        </p:nvSpPr>
        <p:spPr>
          <a:solidFill>
            <a:srgbClr val="F9E3F8"/>
          </a:solidFill>
        </p:spPr>
        <p:txBody>
          <a:bodyPr/>
          <a:lstStyle/>
          <a:p>
            <a:pPr marL="0" indent="0">
              <a:buNone/>
            </a:pPr>
            <a:endParaRPr lang="fr-FR" b="1" dirty="0" smtClean="0"/>
          </a:p>
          <a:p>
            <a:r>
              <a:rPr lang="fr-FR" b="1" dirty="0" smtClean="0"/>
              <a:t>Visite guidée de l’exposition « zéro déchets ».</a:t>
            </a:r>
          </a:p>
          <a:p>
            <a:endParaRPr lang="fr-FR" b="1" dirty="0" smtClean="0"/>
          </a:p>
          <a:p>
            <a:r>
              <a:rPr lang="fr-FR" b="1" dirty="0" smtClean="0"/>
              <a:t>Pique nique dans le parc.</a:t>
            </a:r>
          </a:p>
          <a:p>
            <a:endParaRPr lang="fr-FR" b="1" dirty="0"/>
          </a:p>
          <a:p>
            <a:r>
              <a:rPr lang="fr-FR" b="1" dirty="0" smtClean="0"/>
              <a:t>Et des rencontres…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45" y="2388928"/>
            <a:ext cx="5732855" cy="322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5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F8B9FD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fr-FR" dirty="0" smtClean="0"/>
              <a:t>25 mai 2018: Visite du jardin </a:t>
            </a:r>
            <a:br>
              <a:rPr lang="fr-FR" dirty="0" smtClean="0"/>
            </a:br>
            <a:r>
              <a:rPr lang="fr-FR" b="1" dirty="0" smtClean="0"/>
              <a:t>« Le </a:t>
            </a:r>
            <a:r>
              <a:rPr lang="fr-FR" b="1" dirty="0"/>
              <a:t>B</a:t>
            </a:r>
            <a:r>
              <a:rPr lang="fr-FR" b="1" dirty="0" smtClean="0"/>
              <a:t>ois </a:t>
            </a:r>
            <a:r>
              <a:rPr lang="fr-FR" b="1" dirty="0"/>
              <a:t>G</a:t>
            </a:r>
            <a:r>
              <a:rPr lang="fr-FR" b="1" dirty="0" smtClean="0"/>
              <a:t>ourmand » </a:t>
            </a:r>
            <a:r>
              <a:rPr lang="fr-FR" dirty="0" smtClean="0"/>
              <a:t>à Théméricourt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sz="half" idx="2"/>
          </p:nvPr>
        </p:nvSpPr>
        <p:spPr>
          <a:xfrm>
            <a:off x="2626821" y="2327563"/>
            <a:ext cx="5026688" cy="3718689"/>
          </a:xfrm>
          <a:solidFill>
            <a:srgbClr val="F9E3F8"/>
          </a:solidFill>
        </p:spPr>
        <p:txBody>
          <a:bodyPr/>
          <a:lstStyle/>
          <a:p>
            <a:pPr marL="0" indent="0">
              <a:buNone/>
            </a:pPr>
            <a:endParaRPr lang="fr-FR" b="1" dirty="0" smtClean="0"/>
          </a:p>
          <a:p>
            <a:r>
              <a:rPr lang="fr-FR" b="1" dirty="0" err="1" smtClean="0"/>
              <a:t>Cathrein</a:t>
            </a:r>
            <a:r>
              <a:rPr lang="fr-FR" b="1" dirty="0" smtClean="0"/>
              <a:t> Hesse nous explique la vie dans le sol et pourquoi la nature fonctionne bien sans l’intervention de l’homme.</a:t>
            </a:r>
          </a:p>
          <a:p>
            <a:r>
              <a:rPr lang="fr-FR" b="1" dirty="0" smtClean="0"/>
              <a:t>Luce Causse nous explique les plantes sauvages et leur vertus</a:t>
            </a:r>
            <a:r>
              <a:rPr lang="fr-FR" b="1" dirty="0"/>
              <a:t> </a:t>
            </a:r>
            <a:r>
              <a:rPr lang="fr-FR" b="1" dirty="0" smtClean="0"/>
              <a:t>et utilisations.</a:t>
            </a:r>
            <a:endParaRPr lang="fr-FR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1972" y="2815215"/>
            <a:ext cx="4217168" cy="237215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 t="3534" r="13239"/>
          <a:stretch/>
        </p:blipFill>
        <p:spPr>
          <a:xfrm>
            <a:off x="7545444" y="1896971"/>
            <a:ext cx="4307177" cy="280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3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955" y="1106988"/>
            <a:ext cx="6683433" cy="3761637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628651"/>
            <a:ext cx="6172200" cy="5232400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9799" y="2917767"/>
            <a:ext cx="4494502" cy="280970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fr-FR" b="1" dirty="0" smtClean="0"/>
          </a:p>
          <a:p>
            <a:endParaRPr lang="fr-FR" b="1" dirty="0" smtClean="0"/>
          </a:p>
          <a:p>
            <a:r>
              <a:rPr lang="fr-FR" sz="2400" b="1" dirty="0" smtClean="0"/>
              <a:t>La mise en place de composteurs et une formation pour élèves et une 2</a:t>
            </a:r>
            <a:r>
              <a:rPr lang="fr-FR" sz="2400" b="1" baseline="30000" dirty="0" smtClean="0"/>
              <a:t>e</a:t>
            </a:r>
            <a:r>
              <a:rPr lang="fr-FR" sz="2400" b="1" dirty="0" smtClean="0"/>
              <a:t> pour les adultes.</a:t>
            </a:r>
          </a:p>
          <a:p>
            <a:r>
              <a:rPr lang="fr-FR" b="1" dirty="0" smtClean="0"/>
              <a:t>En collaboration avec les Eco-Ambassadeurs de l’agglomération Cergy Pontoise.</a:t>
            </a:r>
            <a:endParaRPr lang="fr-FR" b="1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9798" y="836056"/>
            <a:ext cx="3932237" cy="1461374"/>
          </a:xfr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r>
              <a:rPr lang="fr-FR" dirty="0" smtClean="0"/>
              <a:t>2017-2018 </a:t>
            </a:r>
            <a:br>
              <a:rPr lang="fr-FR" dirty="0" smtClean="0"/>
            </a:br>
            <a:r>
              <a:rPr lang="fr-FR" dirty="0" smtClean="0"/>
              <a:t>Les déchets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474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628651"/>
            <a:ext cx="6172200" cy="5232400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01179" y="2818014"/>
            <a:ext cx="4711395" cy="275982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fr-FR" sz="2400" b="1" dirty="0" smtClean="0"/>
              <a:t>Six brebis et un agneau enrichissent le sol et la vie du lycée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Les crottins fertilisent et attirent les insectes – les insectes attirent les oiseaux – les oiseaux et les insectes favorisent les plantes nectarifère – ces plantes attirent les abeilles…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Les crottins enrichissent la vie du sol (champignons, micro-organismes)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Moins de tondeuses, moins de bruit, moins de CO2 (une tondeuse = 40 voitures en pollution)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Sans parler du rôle social: parler des moutons avec les élèves, aller les voir et entendre les bêlements pendant les cours… que du plaisir.</a:t>
            </a:r>
            <a:endParaRPr lang="fr-FR" b="1" dirty="0"/>
          </a:p>
          <a:p>
            <a:endParaRPr lang="fr-FR" b="1" dirty="0" smtClean="0"/>
          </a:p>
          <a:p>
            <a:r>
              <a:rPr lang="fr-FR" b="1" dirty="0" smtClean="0"/>
              <a:t>En collaboration avec La ferme d’</a:t>
            </a:r>
            <a:r>
              <a:rPr lang="fr-FR" b="1" dirty="0" err="1" smtClean="0"/>
              <a:t>Ecancourt</a:t>
            </a:r>
            <a:r>
              <a:rPr lang="fr-FR" b="1" dirty="0"/>
              <a:t> </a:t>
            </a:r>
            <a:r>
              <a:rPr lang="fr-FR" b="1" dirty="0" smtClean="0"/>
              <a:t>et grâce aux subventions du PNR.</a:t>
            </a:r>
            <a:endParaRPr lang="fr-FR" b="1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178" y="777867"/>
            <a:ext cx="11569395" cy="1461374"/>
          </a:xfr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r>
              <a:rPr lang="fr-FR" dirty="0" smtClean="0"/>
              <a:t>Mai – juin 2018 </a:t>
            </a:r>
            <a:br>
              <a:rPr lang="fr-FR" dirty="0" smtClean="0"/>
            </a:br>
            <a:r>
              <a:rPr lang="fr-FR" dirty="0" smtClean="0"/>
              <a:t>Gestion différenciée des espaces verts: </a:t>
            </a:r>
            <a:r>
              <a:rPr lang="fr-FR" b="1" dirty="0" smtClean="0"/>
              <a:t>L’ECOPATURAGE</a:t>
            </a:r>
            <a:endParaRPr lang="fr-FR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t="-888" r="19" b="-570"/>
          <a:stretch/>
        </p:blipFill>
        <p:spPr>
          <a:xfrm>
            <a:off x="4937760" y="2419004"/>
            <a:ext cx="6932814" cy="443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2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54233" y="433772"/>
            <a:ext cx="3528956" cy="1045657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	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Mais aussi….</a:t>
            </a:r>
            <a:endParaRPr lang="fr-FR" sz="4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628651"/>
            <a:ext cx="6172200" cy="1855152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9797" y="4538749"/>
            <a:ext cx="7900007" cy="1322302"/>
          </a:xfrm>
        </p:spPr>
        <p:txBody>
          <a:bodyPr/>
          <a:lstStyle/>
          <a:p>
            <a:endParaRPr lang="fr-FR" b="1" dirty="0" smtClean="0"/>
          </a:p>
          <a:p>
            <a:endParaRPr lang="fr-FR" b="1" dirty="0" smtClean="0"/>
          </a:p>
          <a:p>
            <a:endParaRPr lang="fr-FR" b="1" dirty="0"/>
          </a:p>
        </p:txBody>
      </p:sp>
      <p:sp>
        <p:nvSpPr>
          <p:cNvPr id="5" name="Ellipse 4"/>
          <p:cNvSpPr/>
          <p:nvPr/>
        </p:nvSpPr>
        <p:spPr>
          <a:xfrm flipH="1">
            <a:off x="5063673" y="2894105"/>
            <a:ext cx="6125258" cy="182048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Collecte de piles, de papier et d’ustensiles d’écriture</a:t>
            </a:r>
            <a:endParaRPr lang="fr-FR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Étoile à 16 branches 5"/>
          <p:cNvSpPr/>
          <p:nvPr/>
        </p:nvSpPr>
        <p:spPr>
          <a:xfrm>
            <a:off x="6259484" y="413227"/>
            <a:ext cx="5724535" cy="2286000"/>
          </a:xfrm>
          <a:prstGeom prst="star16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Conférence sur les </a:t>
            </a:r>
            <a:r>
              <a:rPr lang="fr-FR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enjeux climatiques</a:t>
            </a:r>
            <a:endParaRPr lang="fr-FR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Pensées 7"/>
          <p:cNvSpPr/>
          <p:nvPr/>
        </p:nvSpPr>
        <p:spPr>
          <a:xfrm>
            <a:off x="2707033" y="4909470"/>
            <a:ext cx="6328901" cy="1685783"/>
          </a:xfrm>
          <a:prstGeom prst="cloudCallout">
            <a:avLst/>
          </a:prstGeom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et pleins d’autres idées à venir.</a:t>
            </a:r>
            <a:endParaRPr lang="fr-FR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Vague 9"/>
          <p:cNvSpPr/>
          <p:nvPr/>
        </p:nvSpPr>
        <p:spPr>
          <a:xfrm>
            <a:off x="207819" y="1596044"/>
            <a:ext cx="4099560" cy="3059934"/>
          </a:xfrm>
          <a:prstGeom prst="wave">
            <a:avLst/>
          </a:prstGeom>
          <a:solidFill>
            <a:srgbClr val="F8B9FD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M</a:t>
            </a:r>
            <a:r>
              <a:rPr lang="fr-FR" sz="2800" b="1" dirty="0" smtClean="0"/>
              <a:t>enus « Les toquets du local », repas végétariens, plus de produits bio à la cantine…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93372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15 2.59259E-6 C -0.02838 -0.03797 0.02865 -0.06204 0.09193 -0.06204 C 0.15508 -0.06204 0.21211 -0.03797 0.25 2.59259E-6 C 0.21211 0.03796 0.15508 0.06203 0.09193 0.06203 C 0.02865 0.06203 -0.02838 0.03796 -0.06615 2.59259E-6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8" grpId="1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86497"/>
          </a:xfrm>
        </p:spPr>
        <p:txBody>
          <a:bodyPr/>
          <a:lstStyle/>
          <a:p>
            <a:r>
              <a:rPr lang="fr-FR" b="1" dirty="0" smtClean="0"/>
              <a:t>Lycée de l’Hautil 95280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2633332"/>
            <a:ext cx="9231630" cy="3518852"/>
          </a:xfrm>
          <a:solidFill>
            <a:srgbClr val="FF0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/>
              <a:t>Lycée </a:t>
            </a:r>
            <a:r>
              <a:rPr lang="fr-FR" dirty="0" err="1" smtClean="0"/>
              <a:t>ECO-responsable</a:t>
            </a:r>
            <a:r>
              <a:rPr lang="fr-FR" dirty="0" smtClean="0"/>
              <a:t> depuis </a:t>
            </a:r>
            <a:r>
              <a:rPr lang="fr-FR" dirty="0" smtClean="0"/>
              <a:t>4 </a:t>
            </a:r>
            <a:r>
              <a:rPr lang="fr-FR" dirty="0" smtClean="0"/>
              <a:t>ans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22" y="3192261"/>
            <a:ext cx="4128247" cy="281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2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468420575"/>
              </p:ext>
            </p:extLst>
          </p:nvPr>
        </p:nvGraphicFramePr>
        <p:xfrm>
          <a:off x="472440" y="140681"/>
          <a:ext cx="10515600" cy="5877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977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97C0D8-81E3-40F5-B1DE-27EB824218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052085-DDBA-4AC0-BCC0-B596A26DEB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9575A4-D9D4-4076-844D-DE16602FD1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782FB3-8656-4FAE-B591-545F79AB21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81BBFF-1696-487B-B726-5737503F6E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5703" y="337736"/>
            <a:ext cx="3932237" cy="1249017"/>
          </a:xfr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fr-FR" dirty="0" smtClean="0"/>
              <a:t>2017-2018 </a:t>
            </a:r>
            <a:br>
              <a:rPr lang="fr-FR" dirty="0" smtClean="0"/>
            </a:br>
            <a:r>
              <a:rPr lang="fr-FR" dirty="0" smtClean="0"/>
              <a:t>La biodiversité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628651"/>
            <a:ext cx="6172200" cy="5232400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35703" y="1819566"/>
            <a:ext cx="3932237" cy="2976219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endParaRPr lang="fr-FR" b="1" dirty="0" smtClean="0"/>
          </a:p>
          <a:p>
            <a:r>
              <a:rPr lang="fr-FR" sz="2400" b="1" dirty="0" smtClean="0"/>
              <a:t>Un concours photo proposé à tous les élèves de seconde.</a:t>
            </a:r>
            <a:endParaRPr lang="fr-FR" sz="24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406" y="337736"/>
            <a:ext cx="5944065" cy="445804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624" y="3199265"/>
            <a:ext cx="4778632" cy="337907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609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uiExpand="1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9798" y="369845"/>
            <a:ext cx="3932237" cy="1405167"/>
          </a:xfrm>
          <a:solidFill>
            <a:schemeClr val="accent4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/>
          <a:lstStyle/>
          <a:p>
            <a:r>
              <a:rPr lang="fr-FR" dirty="0" smtClean="0"/>
              <a:t>2017-2018 </a:t>
            </a:r>
            <a:br>
              <a:rPr lang="fr-FR" dirty="0" smtClean="0"/>
            </a:br>
            <a:r>
              <a:rPr lang="fr-FR" dirty="0" smtClean="0"/>
              <a:t>La biodiversité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628651"/>
            <a:ext cx="6172200" cy="5232400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9797" y="1886990"/>
            <a:ext cx="3932237" cy="3052212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/>
          <a:lstStyle/>
          <a:p>
            <a:endParaRPr lang="fr-FR" b="1" dirty="0" smtClean="0"/>
          </a:p>
          <a:p>
            <a:r>
              <a:rPr lang="fr-FR" sz="2400" b="1" dirty="0" smtClean="0"/>
              <a:t>Fabrication et installation d’un hôtel à insectes</a:t>
            </a:r>
          </a:p>
          <a:p>
            <a:endParaRPr lang="fr-FR" sz="2400" b="1" dirty="0"/>
          </a:p>
          <a:p>
            <a:pPr algn="ctr"/>
            <a:r>
              <a:rPr lang="fr-FR" sz="2400" b="1" dirty="0" smtClean="0"/>
              <a:t>Venez par ici les pollinisateurs!!</a:t>
            </a:r>
            <a:endParaRPr lang="fr-FR" sz="24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4" t="9297"/>
          <a:stretch/>
        </p:blipFill>
        <p:spPr>
          <a:xfrm>
            <a:off x="8568924" y="1197432"/>
            <a:ext cx="3117617" cy="4094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124" y="2817485"/>
            <a:ext cx="3857811" cy="2893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34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628651"/>
            <a:ext cx="6172200" cy="5232400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9798" y="2488776"/>
            <a:ext cx="4494502" cy="264826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endParaRPr lang="fr-FR" b="1" dirty="0" smtClean="0"/>
          </a:p>
          <a:p>
            <a:endParaRPr lang="fr-FR" b="1" dirty="0" smtClean="0"/>
          </a:p>
          <a:p>
            <a:r>
              <a:rPr lang="fr-FR" sz="2400" b="1" dirty="0" smtClean="0"/>
              <a:t>La mise en place d’un jardin aromatique</a:t>
            </a:r>
          </a:p>
          <a:p>
            <a:r>
              <a:rPr lang="fr-FR" b="1" dirty="0" smtClean="0"/>
              <a:t>Pour attirer abeilles et papillons et aiguiser nos papilles.</a:t>
            </a:r>
            <a:endParaRPr lang="fr-FR" b="1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9798" y="836056"/>
            <a:ext cx="3932237" cy="1461374"/>
          </a:xfr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fr-FR" dirty="0" smtClean="0"/>
              <a:t>2017-2018 </a:t>
            </a:r>
            <a:br>
              <a:rPr lang="fr-FR" dirty="0" smtClean="0"/>
            </a:br>
            <a:r>
              <a:rPr lang="fr-FR" dirty="0" smtClean="0"/>
              <a:t>La biodiversité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04650" y="1454295"/>
            <a:ext cx="6729276" cy="404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6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9797" y="369845"/>
            <a:ext cx="10647507" cy="1405167"/>
          </a:xfrm>
          <a:solidFill>
            <a:schemeClr val="accent4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fr-FR" dirty="0" smtClean="0"/>
              <a:t>2017-2018 </a:t>
            </a:r>
            <a:r>
              <a:rPr lang="fr-FR" b="1" dirty="0" smtClean="0"/>
              <a:t>Vigie Nature Ecole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Un programme de Sciences participatives au service de la Biodiversité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16436" y="2211185"/>
            <a:ext cx="4538952" cy="3649866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9797" y="1886990"/>
            <a:ext cx="3932237" cy="3052212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/>
          <a:lstStyle/>
          <a:p>
            <a:endParaRPr lang="fr-FR" b="1" dirty="0" smtClean="0"/>
          </a:p>
          <a:p>
            <a:r>
              <a:rPr lang="fr-FR" sz="2400" b="1" dirty="0" smtClean="0"/>
              <a:t>Nous participons aux protocoles  « Opération Escargots » et « Oiseaux du jardin ».</a:t>
            </a:r>
          </a:p>
          <a:p>
            <a:endParaRPr lang="fr-FR" sz="2400" b="1" dirty="0" smtClean="0"/>
          </a:p>
          <a:p>
            <a:endParaRPr lang="fr-FR" sz="2400" b="1" dirty="0" smtClean="0"/>
          </a:p>
          <a:p>
            <a:endParaRPr lang="fr-FR" sz="2400" b="1" dirty="0"/>
          </a:p>
          <a:p>
            <a:pPr algn="ctr"/>
            <a:endParaRPr lang="fr-FR" sz="2400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931" y="2003396"/>
            <a:ext cx="3762375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572" y="3641480"/>
            <a:ext cx="3762375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21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F8B9FD"/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fr-FR" dirty="0" smtClean="0"/>
              <a:t>2017-2018 </a:t>
            </a:r>
            <a:br>
              <a:rPr lang="fr-FR" dirty="0" smtClean="0"/>
            </a:br>
            <a:r>
              <a:rPr lang="fr-FR" dirty="0" smtClean="0"/>
              <a:t>Alimentation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393276"/>
          </a:xfrm>
          <a:solidFill>
            <a:srgbClr val="F9E3F8"/>
          </a:solidFill>
        </p:spPr>
        <p:txBody>
          <a:bodyPr/>
          <a:lstStyle/>
          <a:p>
            <a:endParaRPr lang="fr-FR" b="1" dirty="0" smtClean="0"/>
          </a:p>
          <a:p>
            <a:endParaRPr lang="fr-FR" b="1" dirty="0" smtClean="0"/>
          </a:p>
          <a:p>
            <a:endParaRPr lang="fr-FR" sz="2400" b="1" dirty="0" smtClean="0"/>
          </a:p>
          <a:p>
            <a:endParaRPr lang="fr-FR" sz="2400" b="1" dirty="0"/>
          </a:p>
          <a:p>
            <a:r>
              <a:rPr lang="fr-FR" sz="2400" b="1" dirty="0" smtClean="0"/>
              <a:t>La mise en place d’un jardin potager. </a:t>
            </a:r>
          </a:p>
          <a:p>
            <a:endParaRPr lang="fr-FR" sz="2400" b="1" dirty="0" smtClean="0"/>
          </a:p>
          <a:p>
            <a:r>
              <a:rPr lang="fr-FR" b="1" dirty="0" smtClean="0"/>
              <a:t>En collaboration avec le PNR du Vexin et la Ferme pédagogique d’</a:t>
            </a:r>
            <a:r>
              <a:rPr lang="fr-FR" b="1" dirty="0" err="1" smtClean="0"/>
              <a:t>Ecancourt</a:t>
            </a:r>
            <a:r>
              <a:rPr lang="fr-FR" b="1" dirty="0" smtClean="0"/>
              <a:t>.</a:t>
            </a:r>
          </a:p>
          <a:p>
            <a:r>
              <a:rPr lang="fr-FR" b="1" dirty="0" smtClean="0"/>
              <a:t>Des éco-délégués volontaires, des élèves de TGA, SGA et le groupe de SL s’appliquent sous les regard de Victor </a:t>
            </a:r>
            <a:r>
              <a:rPr lang="fr-FR" b="1" dirty="0" err="1" smtClean="0"/>
              <a:t>Mignot</a:t>
            </a:r>
            <a:r>
              <a:rPr lang="fr-FR" b="1" dirty="0" smtClean="0"/>
              <a:t>, notre animateur de la ferme.</a:t>
            </a:r>
            <a:endParaRPr lang="fr-FR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04" y="284323"/>
            <a:ext cx="4900813" cy="2853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25" y="3424237"/>
            <a:ext cx="5271063" cy="29649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30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uiExpan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F8B9FD"/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fr-FR" dirty="0" smtClean="0"/>
              <a:t>2017-2018 </a:t>
            </a:r>
            <a:br>
              <a:rPr lang="fr-FR" dirty="0" smtClean="0"/>
            </a:br>
            <a:r>
              <a:rPr lang="fr-FR" dirty="0" smtClean="0"/>
              <a:t>Alimentation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sz="half" idx="2"/>
          </p:nvPr>
        </p:nvSpPr>
        <p:spPr>
          <a:solidFill>
            <a:srgbClr val="F9E3F8"/>
          </a:solidFill>
        </p:spPr>
        <p:txBody>
          <a:bodyPr/>
          <a:lstStyle/>
          <a:p>
            <a:pPr marL="0" indent="0">
              <a:buNone/>
            </a:pPr>
            <a:endParaRPr lang="fr-FR" b="1" dirty="0" smtClean="0"/>
          </a:p>
          <a:p>
            <a:r>
              <a:rPr lang="fr-FR" b="1" dirty="0"/>
              <a:t>La préparation d’un repas zéro déchets.</a:t>
            </a:r>
          </a:p>
          <a:p>
            <a:pPr marL="0" indent="0">
              <a:buNone/>
            </a:pPr>
            <a:endParaRPr lang="fr-FR" b="1" dirty="0" smtClean="0"/>
          </a:p>
          <a:p>
            <a:r>
              <a:rPr lang="fr-FR" b="1" dirty="0" smtClean="0"/>
              <a:t>Au menu la salade fraîchement récoltée…. Regardez les photos du notre album.</a:t>
            </a:r>
            <a:endParaRPr lang="fr-FR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36" y="2507456"/>
            <a:ext cx="4555115" cy="29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9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</TotalTime>
  <Words>387</Words>
  <Application>Microsoft Office PowerPoint</Application>
  <PresentationFormat>Grand écran</PresentationFormat>
  <Paragraphs>85</Paragraphs>
  <Slides>14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Thème Office</vt:lpstr>
      <vt:lpstr>Lycée de l’Hautil 95280</vt:lpstr>
      <vt:lpstr>Lycée de l’Hautil 95280</vt:lpstr>
      <vt:lpstr>Présentation PowerPoint</vt:lpstr>
      <vt:lpstr>2017-2018  La biodiversité</vt:lpstr>
      <vt:lpstr>2017-2018  La biodiversité</vt:lpstr>
      <vt:lpstr>2017-2018  La biodiversité</vt:lpstr>
      <vt:lpstr>2017-2018 Vigie Nature Ecole Un programme de Sciences participatives au service de la Biodiversité </vt:lpstr>
      <vt:lpstr>2017-2018  Alimentation</vt:lpstr>
      <vt:lpstr>2017-2018  Alimentation</vt:lpstr>
      <vt:lpstr>25 mai 2018: sortie à la maison du parc à   Théméricourt</vt:lpstr>
      <vt:lpstr>25 mai 2018: Visite du jardin  « Le Bois Gourmand » à Théméricourt</vt:lpstr>
      <vt:lpstr>2017-2018  Les déchets</vt:lpstr>
      <vt:lpstr>Mai – juin 2018  Gestion différenciée des espaces verts: L’ECOPATURAGE</vt:lpstr>
      <vt:lpstr>      Mais aussi….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Lycée de l’Hautil 95280</dc:title>
  <dc:creator>Olivier Cimper</dc:creator>
  <cp:lastModifiedBy>Olivier Cimper</cp:lastModifiedBy>
  <cp:revision>57</cp:revision>
  <dcterms:created xsi:type="dcterms:W3CDTF">2018-04-08T16:12:48Z</dcterms:created>
  <dcterms:modified xsi:type="dcterms:W3CDTF">2018-07-05T06:32:30Z</dcterms:modified>
</cp:coreProperties>
</file>