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5" r:id="rId4"/>
    <p:sldId id="264" r:id="rId5"/>
    <p:sldId id="266" r:id="rId6"/>
    <p:sldId id="300" r:id="rId7"/>
    <p:sldId id="308" r:id="rId8"/>
    <p:sldId id="267" r:id="rId9"/>
    <p:sldId id="268" r:id="rId10"/>
    <p:sldId id="269" r:id="rId11"/>
    <p:sldId id="301" r:id="rId12"/>
    <p:sldId id="302" r:id="rId13"/>
    <p:sldId id="270" r:id="rId14"/>
    <p:sldId id="271" r:id="rId15"/>
    <p:sldId id="273" r:id="rId16"/>
    <p:sldId id="303" r:id="rId17"/>
    <p:sldId id="304" r:id="rId18"/>
    <p:sldId id="305" r:id="rId19"/>
    <p:sldId id="277" r:id="rId20"/>
    <p:sldId id="256" r:id="rId21"/>
    <p:sldId id="257" r:id="rId22"/>
    <p:sldId id="258" r:id="rId23"/>
    <p:sldId id="259" r:id="rId24"/>
    <p:sldId id="260" r:id="rId25"/>
    <p:sldId id="261" r:id="rId26"/>
    <p:sldId id="306" r:id="rId27"/>
    <p:sldId id="307" r:id="rId28"/>
    <p:sldId id="278" r:id="rId29"/>
    <p:sldId id="279" r:id="rId30"/>
    <p:sldId id="281" r:id="rId31"/>
    <p:sldId id="282" r:id="rId32"/>
    <p:sldId id="284" r:id="rId33"/>
    <p:sldId id="283" r:id="rId34"/>
    <p:sldId id="285" r:id="rId35"/>
    <p:sldId id="286" r:id="rId36"/>
    <p:sldId id="287" r:id="rId37"/>
    <p:sldId id="288" r:id="rId38"/>
    <p:sldId id="289" r:id="rId39"/>
    <p:sldId id="290" r:id="rId40"/>
    <p:sldId id="292" r:id="rId41"/>
    <p:sldId id="294" r:id="rId42"/>
    <p:sldId id="295" r:id="rId43"/>
    <p:sldId id="296" r:id="rId44"/>
    <p:sldId id="297" r:id="rId45"/>
    <p:sldId id="298" r:id="rId46"/>
    <p:sldId id="299" r:id="rId47"/>
    <p:sldId id="311" r:id="rId48"/>
    <p:sldId id="309"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8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3211B86-5567-4E8A-B299-7D9D4A2BB4C6}" type="datetimeFigureOut">
              <a:rPr lang="fr-FR" smtClean="0"/>
              <a:t>15/03/2015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CEC76F-9CFC-4A69-8EB8-6B1A56FEB80A}" type="slidenum">
              <a:rPr lang="fr-FR" smtClean="0"/>
              <a:t>‹N°›</a:t>
            </a:fld>
            <a:endParaRPr lang="fr-FR"/>
          </a:p>
        </p:txBody>
      </p:sp>
    </p:spTree>
    <p:extLst>
      <p:ext uri="{BB962C8B-B14F-4D97-AF65-F5344CB8AC3E}">
        <p14:creationId xmlns:p14="http://schemas.microsoft.com/office/powerpoint/2010/main" val="17266168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211B86-5567-4E8A-B299-7D9D4A2BB4C6}" type="datetimeFigureOut">
              <a:rPr lang="fr-FR" smtClean="0"/>
              <a:t>15/03/2015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CEC76F-9CFC-4A69-8EB8-6B1A56FEB80A}" type="slidenum">
              <a:rPr lang="fr-FR" smtClean="0"/>
              <a:t>‹N°›</a:t>
            </a:fld>
            <a:endParaRPr lang="fr-FR"/>
          </a:p>
        </p:txBody>
      </p:sp>
    </p:spTree>
    <p:extLst>
      <p:ext uri="{BB962C8B-B14F-4D97-AF65-F5344CB8AC3E}">
        <p14:creationId xmlns:p14="http://schemas.microsoft.com/office/powerpoint/2010/main" val="74265892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211B86-5567-4E8A-B299-7D9D4A2BB4C6}" type="datetimeFigureOut">
              <a:rPr lang="fr-FR" smtClean="0"/>
              <a:t>15/03/2015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CEC76F-9CFC-4A69-8EB8-6B1A56FEB80A}" type="slidenum">
              <a:rPr lang="fr-FR" smtClean="0"/>
              <a:t>‹N°›</a:t>
            </a:fld>
            <a:endParaRPr lang="fr-FR"/>
          </a:p>
        </p:txBody>
      </p:sp>
    </p:spTree>
    <p:extLst>
      <p:ext uri="{BB962C8B-B14F-4D97-AF65-F5344CB8AC3E}">
        <p14:creationId xmlns:p14="http://schemas.microsoft.com/office/powerpoint/2010/main" val="369928411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211B86-5567-4E8A-B299-7D9D4A2BB4C6}" type="datetimeFigureOut">
              <a:rPr lang="fr-FR" smtClean="0"/>
              <a:t>15/03/2015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CEC76F-9CFC-4A69-8EB8-6B1A56FEB80A}" type="slidenum">
              <a:rPr lang="fr-FR" smtClean="0"/>
              <a:t>‹N°›</a:t>
            </a:fld>
            <a:endParaRPr lang="fr-FR"/>
          </a:p>
        </p:txBody>
      </p:sp>
    </p:spTree>
    <p:extLst>
      <p:ext uri="{BB962C8B-B14F-4D97-AF65-F5344CB8AC3E}">
        <p14:creationId xmlns:p14="http://schemas.microsoft.com/office/powerpoint/2010/main" val="6997319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3211B86-5567-4E8A-B299-7D9D4A2BB4C6}" type="datetimeFigureOut">
              <a:rPr lang="fr-FR" smtClean="0"/>
              <a:t>15/03/2015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CEC76F-9CFC-4A69-8EB8-6B1A56FEB80A}" type="slidenum">
              <a:rPr lang="fr-FR" smtClean="0"/>
              <a:t>‹N°›</a:t>
            </a:fld>
            <a:endParaRPr lang="fr-FR"/>
          </a:p>
        </p:txBody>
      </p:sp>
    </p:spTree>
    <p:extLst>
      <p:ext uri="{BB962C8B-B14F-4D97-AF65-F5344CB8AC3E}">
        <p14:creationId xmlns:p14="http://schemas.microsoft.com/office/powerpoint/2010/main" val="82789064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3211B86-5567-4E8A-B299-7D9D4A2BB4C6}" type="datetimeFigureOut">
              <a:rPr lang="fr-FR" smtClean="0"/>
              <a:t>15/03/2015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CEC76F-9CFC-4A69-8EB8-6B1A56FEB80A}" type="slidenum">
              <a:rPr lang="fr-FR" smtClean="0"/>
              <a:t>‹N°›</a:t>
            </a:fld>
            <a:endParaRPr lang="fr-FR"/>
          </a:p>
        </p:txBody>
      </p:sp>
    </p:spTree>
    <p:extLst>
      <p:ext uri="{BB962C8B-B14F-4D97-AF65-F5344CB8AC3E}">
        <p14:creationId xmlns:p14="http://schemas.microsoft.com/office/powerpoint/2010/main" val="24229054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3211B86-5567-4E8A-B299-7D9D4A2BB4C6}" type="datetimeFigureOut">
              <a:rPr lang="fr-FR" smtClean="0"/>
              <a:t>15/03/2015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7CEC76F-9CFC-4A69-8EB8-6B1A56FEB80A}" type="slidenum">
              <a:rPr lang="fr-FR" smtClean="0"/>
              <a:t>‹N°›</a:t>
            </a:fld>
            <a:endParaRPr lang="fr-FR"/>
          </a:p>
        </p:txBody>
      </p:sp>
    </p:spTree>
    <p:extLst>
      <p:ext uri="{BB962C8B-B14F-4D97-AF65-F5344CB8AC3E}">
        <p14:creationId xmlns:p14="http://schemas.microsoft.com/office/powerpoint/2010/main" val="30310234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3211B86-5567-4E8A-B299-7D9D4A2BB4C6}" type="datetimeFigureOut">
              <a:rPr lang="fr-FR" smtClean="0"/>
              <a:t>15/03/2015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7CEC76F-9CFC-4A69-8EB8-6B1A56FEB80A}" type="slidenum">
              <a:rPr lang="fr-FR" smtClean="0"/>
              <a:t>‹N°›</a:t>
            </a:fld>
            <a:endParaRPr lang="fr-FR"/>
          </a:p>
        </p:txBody>
      </p:sp>
    </p:spTree>
    <p:extLst>
      <p:ext uri="{BB962C8B-B14F-4D97-AF65-F5344CB8AC3E}">
        <p14:creationId xmlns:p14="http://schemas.microsoft.com/office/powerpoint/2010/main" val="24543816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211B86-5567-4E8A-B299-7D9D4A2BB4C6}" type="datetimeFigureOut">
              <a:rPr lang="fr-FR" smtClean="0"/>
              <a:t>15/03/2015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7CEC76F-9CFC-4A69-8EB8-6B1A56FEB80A}" type="slidenum">
              <a:rPr lang="fr-FR" smtClean="0"/>
              <a:t>‹N°›</a:t>
            </a:fld>
            <a:endParaRPr lang="fr-FR"/>
          </a:p>
        </p:txBody>
      </p:sp>
    </p:spTree>
    <p:extLst>
      <p:ext uri="{BB962C8B-B14F-4D97-AF65-F5344CB8AC3E}">
        <p14:creationId xmlns:p14="http://schemas.microsoft.com/office/powerpoint/2010/main" val="10940693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3211B86-5567-4E8A-B299-7D9D4A2BB4C6}" type="datetimeFigureOut">
              <a:rPr lang="fr-FR" smtClean="0"/>
              <a:t>15/03/2015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CEC76F-9CFC-4A69-8EB8-6B1A56FEB80A}" type="slidenum">
              <a:rPr lang="fr-FR" smtClean="0"/>
              <a:t>‹N°›</a:t>
            </a:fld>
            <a:endParaRPr lang="fr-FR"/>
          </a:p>
        </p:txBody>
      </p:sp>
    </p:spTree>
    <p:extLst>
      <p:ext uri="{BB962C8B-B14F-4D97-AF65-F5344CB8AC3E}">
        <p14:creationId xmlns:p14="http://schemas.microsoft.com/office/powerpoint/2010/main" val="392164625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3211B86-5567-4E8A-B299-7D9D4A2BB4C6}" type="datetimeFigureOut">
              <a:rPr lang="fr-FR" smtClean="0"/>
              <a:t>15/03/2015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CEC76F-9CFC-4A69-8EB8-6B1A56FEB80A}" type="slidenum">
              <a:rPr lang="fr-FR" smtClean="0"/>
              <a:t>‹N°›</a:t>
            </a:fld>
            <a:endParaRPr lang="fr-FR"/>
          </a:p>
        </p:txBody>
      </p:sp>
    </p:spTree>
    <p:extLst>
      <p:ext uri="{BB962C8B-B14F-4D97-AF65-F5344CB8AC3E}">
        <p14:creationId xmlns:p14="http://schemas.microsoft.com/office/powerpoint/2010/main" val="9058232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11B86-5567-4E8A-B299-7D9D4A2BB4C6}" type="datetimeFigureOut">
              <a:rPr lang="fr-FR" smtClean="0"/>
              <a:t>15/03/2015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EC76F-9CFC-4A69-8EB8-6B1A56FEB80A}" type="slidenum">
              <a:rPr lang="fr-FR" smtClean="0"/>
              <a:t>‹N°›</a:t>
            </a:fld>
            <a:endParaRPr lang="fr-FR"/>
          </a:p>
        </p:txBody>
      </p:sp>
    </p:spTree>
    <p:extLst>
      <p:ext uri="{BB962C8B-B14F-4D97-AF65-F5344CB8AC3E}">
        <p14:creationId xmlns:p14="http://schemas.microsoft.com/office/powerpoint/2010/main" val="878780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linternaute.com/dictionnaire/fr/definition/druide/"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linternaute.com/dictionnaire/fr/definition/guerrier/"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linternaute.com/dictionnaire/fr/definition/plebeien/"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http://www.linternaute.com/dictionnaire/fr/definition/banquet/"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linternaute.com/dictionnaire/fr/definition/chasse-1/"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linternaute.com/dictionnaire/fr/definition/cervoise/" TargetMode="External"/><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linternaute.com/dictionnaire/fr/definition/braie/" TargetMode="Externa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linternaute.com/dictionnaire/fr/definition/barde/" TargetMode="External"/><Relationship Id="rId2" Type="http://schemas.openxmlformats.org/officeDocument/2006/relationships/hyperlink" Target="http://www.linternaute.com/dictionnaire/fr/definition/druide/" TargetMode="Externa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476672"/>
            <a:ext cx="7772400" cy="1470025"/>
          </a:xfrm>
        </p:spPr>
        <p:txBody>
          <a:bodyPr>
            <a:normAutofit/>
          </a:bodyPr>
          <a:lstStyle/>
          <a:p>
            <a:r>
              <a:rPr lang="fr-FR" b="1" dirty="0" smtClean="0"/>
              <a:t>Les Gaulois : histoire et vérité sur nos "ancêtres"</a:t>
            </a:r>
            <a:endParaRPr lang="fr-FR" dirty="0"/>
          </a:p>
        </p:txBody>
      </p:sp>
      <p:pic>
        <p:nvPicPr>
          <p:cNvPr id="1026" name="Picture 2" descr="http://img.xooimage.com/files4/d/0/9/bd-fond-ecran-ast...fini-1b71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122" y="2132856"/>
            <a:ext cx="6552728" cy="4423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58758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4345"/>
            <a:ext cx="8208912" cy="1477328"/>
          </a:xfrm>
          <a:prstGeom prst="rect">
            <a:avLst/>
          </a:prstGeom>
        </p:spPr>
        <p:txBody>
          <a:bodyPr wrap="square">
            <a:spAutoFit/>
          </a:bodyPr>
          <a:lstStyle/>
          <a:p>
            <a:r>
              <a:rPr lang="fr-FR" b="1" dirty="0" smtClean="0"/>
              <a:t>Les hommes libres</a:t>
            </a:r>
          </a:p>
          <a:p>
            <a:r>
              <a:rPr lang="fr-FR" b="1" i="1" dirty="0" smtClean="0">
                <a:hlinkClick r:id="rId2"/>
              </a:rPr>
              <a:t>Les </a:t>
            </a:r>
            <a:r>
              <a:rPr lang="fr-FR" b="1" i="1" dirty="0" smtClean="0">
                <a:hlinkClick r:id="rId2"/>
              </a:rPr>
              <a:t>druides</a:t>
            </a:r>
            <a:r>
              <a:rPr lang="fr-FR" b="1" i="1" dirty="0" smtClean="0"/>
              <a:t> :</a:t>
            </a:r>
            <a:r>
              <a:rPr lang="fr-FR" dirty="0" smtClean="0"/>
              <a:t> ils président les affaires religieuses mais cumulent aussi les fonctions de savant, d'éducateur, d'homme de justice et de législateur. </a:t>
            </a:r>
            <a:endParaRPr lang="fr-FR" dirty="0" smtClean="0"/>
          </a:p>
          <a:p>
            <a:r>
              <a:rPr lang="fr-FR" dirty="0" smtClean="0"/>
              <a:t>Cette </a:t>
            </a:r>
            <a:r>
              <a:rPr lang="fr-FR" dirty="0" smtClean="0"/>
              <a:t>charge est héréditaire mais nécessite de surcroît un long apprentissage.</a:t>
            </a:r>
            <a:br>
              <a:rPr lang="fr-FR" dirty="0" smtClean="0"/>
            </a:br>
            <a:endParaRPr lang="fr-FR" dirty="0"/>
          </a:p>
        </p:txBody>
      </p:sp>
      <p:pic>
        <p:nvPicPr>
          <p:cNvPr id="9220" name="Picture 4" descr="http://www.abcfrancais.com/wp-content/uploads/2011/11/druide-panora4cc-2d2c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09" y="4079552"/>
            <a:ext cx="2492011" cy="237648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prog-perception.com/IMG/bmp/untitled_3.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703064"/>
            <a:ext cx="5857875"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9036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1000" fill="hold"/>
                                        <p:tgtEl>
                                          <p:spTgt spid="9222"/>
                                        </p:tgtEl>
                                        <p:attrNameLst>
                                          <p:attrName>ppt_w</p:attrName>
                                        </p:attrNameLst>
                                      </p:cBhvr>
                                      <p:tavLst>
                                        <p:tav tm="0">
                                          <p:val>
                                            <p:fltVal val="0"/>
                                          </p:val>
                                        </p:tav>
                                        <p:tav tm="100000">
                                          <p:val>
                                            <p:strVal val="#ppt_w"/>
                                          </p:val>
                                        </p:tav>
                                      </p:tavLst>
                                    </p:anim>
                                    <p:anim calcmode="lin" valueType="num">
                                      <p:cBhvr>
                                        <p:cTn id="8" dur="1000" fill="hold"/>
                                        <p:tgtEl>
                                          <p:spTgt spid="9222"/>
                                        </p:tgtEl>
                                        <p:attrNameLst>
                                          <p:attrName>ppt_h</p:attrName>
                                        </p:attrNameLst>
                                      </p:cBhvr>
                                      <p:tavLst>
                                        <p:tav tm="0">
                                          <p:val>
                                            <p:fltVal val="0"/>
                                          </p:val>
                                        </p:tav>
                                        <p:tav tm="100000">
                                          <p:val>
                                            <p:strVal val="#ppt_h"/>
                                          </p:val>
                                        </p:tav>
                                      </p:tavLst>
                                    </p:anim>
                                    <p:anim calcmode="lin" valueType="num">
                                      <p:cBhvr>
                                        <p:cTn id="9" dur="1000" fill="hold"/>
                                        <p:tgtEl>
                                          <p:spTgt spid="9222"/>
                                        </p:tgtEl>
                                        <p:attrNameLst>
                                          <p:attrName>style.rotation</p:attrName>
                                        </p:attrNameLst>
                                      </p:cBhvr>
                                      <p:tavLst>
                                        <p:tav tm="0">
                                          <p:val>
                                            <p:fltVal val="90"/>
                                          </p:val>
                                        </p:tav>
                                        <p:tav tm="100000">
                                          <p:val>
                                            <p:fltVal val="0"/>
                                          </p:val>
                                        </p:tav>
                                      </p:tavLst>
                                    </p:anim>
                                    <p:animEffect transition="in" filter="fade">
                                      <p:cBhvr>
                                        <p:cTn id="10" dur="1000"/>
                                        <p:tgtEl>
                                          <p:spTgt spid="922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anim calcmode="lin" valueType="num">
                                      <p:cBhvr>
                                        <p:cTn id="15" dur="500" fill="hold"/>
                                        <p:tgtEl>
                                          <p:spTgt spid="9220"/>
                                        </p:tgtEl>
                                        <p:attrNameLst>
                                          <p:attrName>ppt_w</p:attrName>
                                        </p:attrNameLst>
                                      </p:cBhvr>
                                      <p:tavLst>
                                        <p:tav tm="0">
                                          <p:val>
                                            <p:fltVal val="0"/>
                                          </p:val>
                                        </p:tav>
                                        <p:tav tm="100000">
                                          <p:val>
                                            <p:strVal val="#ppt_w"/>
                                          </p:val>
                                        </p:tav>
                                      </p:tavLst>
                                    </p:anim>
                                    <p:anim calcmode="lin" valueType="num">
                                      <p:cBhvr>
                                        <p:cTn id="16" dur="500" fill="hold"/>
                                        <p:tgtEl>
                                          <p:spTgt spid="9220"/>
                                        </p:tgtEl>
                                        <p:attrNameLst>
                                          <p:attrName>ppt_h</p:attrName>
                                        </p:attrNameLst>
                                      </p:cBhvr>
                                      <p:tavLst>
                                        <p:tav tm="0">
                                          <p:val>
                                            <p:fltVal val="0"/>
                                          </p:val>
                                        </p:tav>
                                        <p:tav tm="100000">
                                          <p:val>
                                            <p:strVal val="#ppt_h"/>
                                          </p:val>
                                        </p:tav>
                                      </p:tavLst>
                                    </p:anim>
                                    <p:animEffect transition="in" filter="fade">
                                      <p:cBhvr>
                                        <p:cTn id="1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700302"/>
            <a:ext cx="3456384" cy="5632311"/>
          </a:xfrm>
          <a:prstGeom prst="rect">
            <a:avLst/>
          </a:prstGeom>
        </p:spPr>
        <p:txBody>
          <a:bodyPr wrap="square">
            <a:spAutoFit/>
          </a:bodyPr>
          <a:lstStyle/>
          <a:p>
            <a:r>
              <a:rPr lang="fr-FR" b="1" i="1" dirty="0" smtClean="0">
                <a:hlinkClick r:id="rId2"/>
              </a:rPr>
              <a:t>Les guerriers ou l'aristocratie guerrière</a:t>
            </a:r>
            <a:r>
              <a:rPr lang="fr-FR" b="1" dirty="0" smtClean="0"/>
              <a:t> :</a:t>
            </a:r>
            <a:r>
              <a:rPr lang="fr-FR" dirty="0" smtClean="0"/>
              <a:t> l'accession au statut de guerrier est également héréditaire mais suppose surtout la capacité d'acquérir un équipement onéreux. </a:t>
            </a:r>
            <a:r>
              <a:rPr lang="fr-FR" i="1" dirty="0" smtClean="0"/>
              <a:t>"Une grande épée, un bouclier allongé de grandes dimensions, de longues piques et une sorte de javelot qui va plus loin que la flèche" </a:t>
            </a:r>
            <a:r>
              <a:rPr lang="fr-FR" dirty="0" smtClean="0"/>
              <a:t>écrit Plutarque. </a:t>
            </a:r>
          </a:p>
          <a:p>
            <a:r>
              <a:rPr lang="fr-FR" dirty="0" smtClean="0"/>
              <a:t>Le guerrier Gaulois était un combattant redouté pour sa technique, qui impressionnait par le raffinement de son équipement. La guerre chez les Gaulois n'est pas anodine. Une dimension religieuse entoure vraisemblablement les combats entre tribus et peuples ennemis, ce qui confère au guerrier une dimension sacrée.</a:t>
            </a:r>
            <a:endParaRPr lang="fr-FR" dirty="0"/>
          </a:p>
        </p:txBody>
      </p:sp>
      <p:pic>
        <p:nvPicPr>
          <p:cNvPr id="11266" name="Picture 2" descr="http://www.ac-grenoble.fr/tice74/IMG/didapages/gaulois/guerri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661390"/>
            <a:ext cx="4896545" cy="5671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3917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04664"/>
            <a:ext cx="8064896" cy="2031325"/>
          </a:xfrm>
          <a:prstGeom prst="rect">
            <a:avLst/>
          </a:prstGeom>
        </p:spPr>
        <p:txBody>
          <a:bodyPr wrap="square">
            <a:spAutoFit/>
          </a:bodyPr>
          <a:lstStyle/>
          <a:p>
            <a:r>
              <a:rPr lang="fr-FR" b="1" i="1" dirty="0" smtClean="0">
                <a:hlinkClick r:id="rId2"/>
              </a:rPr>
              <a:t>Les plébéiens</a:t>
            </a:r>
            <a:r>
              <a:rPr lang="fr-FR" b="1" dirty="0" smtClean="0"/>
              <a:t> :</a:t>
            </a:r>
            <a:r>
              <a:rPr lang="fr-FR" dirty="0" smtClean="0"/>
              <a:t> paysans ou artisans, ils n'appartiennent à aucune famille de renom et ont un pouvoir politique limité. </a:t>
            </a:r>
          </a:p>
          <a:p>
            <a:r>
              <a:rPr lang="fr-FR" dirty="0" smtClean="0"/>
              <a:t>Le fait de payer des impôts les autorise à participer aux assemblées populaires, mais sans réellement peser dans les décisions. </a:t>
            </a:r>
          </a:p>
          <a:p>
            <a:r>
              <a:rPr lang="fr-FR" dirty="0" smtClean="0"/>
              <a:t>Par le système de la "clientèle", ils peuvent également vendre leur suffrage en échange de biens convoités et acquérir la protection des Gaulois de position sociale plus importante</a:t>
            </a:r>
            <a:r>
              <a:rPr lang="fr-FR" b="1" dirty="0" smtClean="0"/>
              <a:t>.</a:t>
            </a:r>
            <a:endParaRPr lang="fr-FR" dirty="0"/>
          </a:p>
        </p:txBody>
      </p:sp>
      <p:pic>
        <p:nvPicPr>
          <p:cNvPr id="12292" name="Picture 4" descr="http://www.histoire-en-questions.fr/moyen%20age/gastronomie-rue/gastronomie-pays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66" y="2708920"/>
            <a:ext cx="8480483" cy="337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25096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1000" fill="hold"/>
                                        <p:tgtEl>
                                          <p:spTgt spid="12292"/>
                                        </p:tgtEl>
                                        <p:attrNameLst>
                                          <p:attrName>ppt_w</p:attrName>
                                        </p:attrNameLst>
                                      </p:cBhvr>
                                      <p:tavLst>
                                        <p:tav tm="0">
                                          <p:val>
                                            <p:fltVal val="0"/>
                                          </p:val>
                                        </p:tav>
                                        <p:tav tm="100000">
                                          <p:val>
                                            <p:strVal val="#ppt_w"/>
                                          </p:val>
                                        </p:tav>
                                      </p:tavLst>
                                    </p:anim>
                                    <p:anim calcmode="lin" valueType="num">
                                      <p:cBhvr>
                                        <p:cTn id="8" dur="1000" fill="hold"/>
                                        <p:tgtEl>
                                          <p:spTgt spid="12292"/>
                                        </p:tgtEl>
                                        <p:attrNameLst>
                                          <p:attrName>ppt_h</p:attrName>
                                        </p:attrNameLst>
                                      </p:cBhvr>
                                      <p:tavLst>
                                        <p:tav tm="0">
                                          <p:val>
                                            <p:fltVal val="0"/>
                                          </p:val>
                                        </p:tav>
                                        <p:tav tm="100000">
                                          <p:val>
                                            <p:strVal val="#ppt_h"/>
                                          </p:val>
                                        </p:tav>
                                      </p:tavLst>
                                    </p:anim>
                                    <p:anim calcmode="lin" valueType="num">
                                      <p:cBhvr>
                                        <p:cTn id="9" dur="1000" fill="hold"/>
                                        <p:tgtEl>
                                          <p:spTgt spid="12292"/>
                                        </p:tgtEl>
                                        <p:attrNameLst>
                                          <p:attrName>style.rotation</p:attrName>
                                        </p:attrNameLst>
                                      </p:cBhvr>
                                      <p:tavLst>
                                        <p:tav tm="0">
                                          <p:val>
                                            <p:fltVal val="90"/>
                                          </p:val>
                                        </p:tav>
                                        <p:tav tm="100000">
                                          <p:val>
                                            <p:fltVal val="0"/>
                                          </p:val>
                                        </p:tav>
                                      </p:tavLst>
                                    </p:anim>
                                    <p:animEffect transition="in" filter="fade">
                                      <p:cBhvr>
                                        <p:cTn id="10" dur="1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67496"/>
            <a:ext cx="8418264" cy="1200329"/>
          </a:xfrm>
          <a:prstGeom prst="rect">
            <a:avLst/>
          </a:prstGeom>
        </p:spPr>
        <p:txBody>
          <a:bodyPr wrap="square">
            <a:spAutoFit/>
          </a:bodyPr>
          <a:lstStyle/>
          <a:p>
            <a:r>
              <a:rPr lang="fr-FR" b="1" dirty="0" smtClean="0"/>
              <a:t>Les "esclaves" au temps des Gaulois </a:t>
            </a:r>
          </a:p>
          <a:p>
            <a:r>
              <a:rPr lang="fr-FR" dirty="0" smtClean="0"/>
              <a:t>Les esclaves, dont le statut se transmet de père en fils, n'ont aucun poids politique mais jouent un rôle économique déterminant, en travaillant dans les champs, à l'entretien des biens de leur maître. </a:t>
            </a:r>
            <a:r>
              <a:rPr lang="fr-FR" dirty="0" smtClean="0"/>
              <a:t>Il </a:t>
            </a:r>
            <a:r>
              <a:rPr lang="fr-FR" dirty="0" smtClean="0"/>
              <a:t>peut aussi s'agir de prisonniers de guerre. </a:t>
            </a:r>
            <a:endParaRPr lang="fr-FR" dirty="0"/>
          </a:p>
        </p:txBody>
      </p:sp>
      <p:pic>
        <p:nvPicPr>
          <p:cNvPr id="13314" name="Picture 2" descr="http://www.demassieux.fr/TDFWeb/images/TDFWebFull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34295"/>
            <a:ext cx="6120680" cy="511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7653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04664"/>
            <a:ext cx="7772400" cy="1470025"/>
          </a:xfrm>
        </p:spPr>
        <p:txBody>
          <a:bodyPr/>
          <a:lstStyle/>
          <a:p>
            <a:r>
              <a:rPr lang="fr-FR" b="1" dirty="0" smtClean="0"/>
              <a:t>De quoi vivaient les Gaulois ?</a:t>
            </a:r>
            <a:endParaRPr lang="fr-FR" dirty="0"/>
          </a:p>
        </p:txBody>
      </p:sp>
      <p:pic>
        <p:nvPicPr>
          <p:cNvPr id="14338" name="Picture 2" descr="http://www.quizz.biz/uploads/quizz/673805/18_7obd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52242"/>
            <a:ext cx="7128792" cy="491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13036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3" y="404664"/>
            <a:ext cx="8260531" cy="1754326"/>
          </a:xfrm>
          <a:prstGeom prst="rect">
            <a:avLst/>
          </a:prstGeom>
        </p:spPr>
        <p:txBody>
          <a:bodyPr wrap="square">
            <a:spAutoFit/>
          </a:bodyPr>
          <a:lstStyle/>
          <a:p>
            <a:r>
              <a:rPr lang="fr-FR" b="1" dirty="0" smtClean="0"/>
              <a:t>A la recherche de butins</a:t>
            </a:r>
          </a:p>
          <a:p>
            <a:r>
              <a:rPr lang="fr-FR" dirty="0" smtClean="0"/>
              <a:t>Les expéditions guerrières des Gaulois répondent à une nécessité économique plus qu'à une volonté expansionniste : leur production agricole et artisanale n'est pas toujours suffisante pour générer des surplus, échanger des produits et obtenir ce qui leur manque. </a:t>
            </a:r>
            <a:r>
              <a:rPr lang="fr-FR" b="1" dirty="0" smtClean="0"/>
              <a:t>C'est donc par la force qu'ils se procurent ces biens, des terres et des esclaves.</a:t>
            </a:r>
            <a:r>
              <a:rPr lang="fr-FR" dirty="0" smtClean="0"/>
              <a:t> </a:t>
            </a:r>
          </a:p>
        </p:txBody>
      </p:sp>
      <p:pic>
        <p:nvPicPr>
          <p:cNvPr id="15362" name="Picture 2" descr="https://lecheminsouslesbuis.wordpress.com/files/2009/10/gaulois-68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8906" y="2158990"/>
            <a:ext cx="6385122" cy="41503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9681" y="2348880"/>
            <a:ext cx="2004087" cy="3416320"/>
          </a:xfrm>
          <a:prstGeom prst="rect">
            <a:avLst/>
          </a:prstGeom>
        </p:spPr>
        <p:txBody>
          <a:bodyPr wrap="square">
            <a:spAutoFit/>
          </a:bodyPr>
          <a:lstStyle/>
          <a:p>
            <a:r>
              <a:rPr lang="fr-FR" dirty="0" smtClean="0"/>
              <a:t>A partir du Ve siècle av. J.-C., se développe aussi un système de mercenariat : certains Gaulois s'engagent comme soldat pour des peuples étrangers, en échange de denrées convoitées. </a:t>
            </a:r>
            <a:endParaRPr lang="fr-FR" dirty="0"/>
          </a:p>
        </p:txBody>
      </p:sp>
    </p:spTree>
    <p:extLst>
      <p:ext uri="{BB962C8B-B14F-4D97-AF65-F5344CB8AC3E}">
        <p14:creationId xmlns:p14="http://schemas.microsoft.com/office/powerpoint/2010/main" val="117346459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8280920" cy="2585323"/>
          </a:xfrm>
          <a:prstGeom prst="rect">
            <a:avLst/>
          </a:prstGeom>
        </p:spPr>
        <p:txBody>
          <a:bodyPr wrap="square">
            <a:spAutoFit/>
          </a:bodyPr>
          <a:lstStyle/>
          <a:p>
            <a:r>
              <a:rPr lang="fr-FR" dirty="0" smtClean="0"/>
              <a:t>Les Gaulois sont parvenus à développer l'une des plus riches agricultures du pourtour méditerranéen, notamment grâce à un climat favorable, à la mise au point d'engrais, d'outils et d'attelages permettant de labourer des terres lourdes. </a:t>
            </a:r>
          </a:p>
          <a:p>
            <a:r>
              <a:rPr lang="fr-FR" dirty="0" smtClean="0"/>
              <a:t>Pourtant, cette activité n'est pas valorisée au sein de la société gauloise. </a:t>
            </a:r>
          </a:p>
          <a:p>
            <a:endParaRPr lang="fr-FR" b="1" dirty="0" smtClean="0"/>
          </a:p>
          <a:p>
            <a:r>
              <a:rPr lang="fr-FR" b="1" dirty="0" smtClean="0"/>
              <a:t>Les </a:t>
            </a:r>
            <a:r>
              <a:rPr lang="fr-FR" b="1" dirty="0" smtClean="0"/>
              <a:t>propriétaires n'exploitent d'ailleurs pas directement leurs terres, qu'ils préfèrent mettre en fermage.</a:t>
            </a:r>
            <a:r>
              <a:rPr lang="fr-FR" dirty="0" smtClean="0"/>
              <a:t> </a:t>
            </a:r>
          </a:p>
          <a:p>
            <a:r>
              <a:rPr lang="fr-FR" dirty="0" smtClean="0"/>
              <a:t>En revanche, ils accordent une grande importance à l'élevage, la taille et la beauté de leur troupeau étant un signe de richesse. </a:t>
            </a:r>
            <a:endParaRPr lang="fr-FR" dirty="0"/>
          </a:p>
        </p:txBody>
      </p:sp>
      <p:pic>
        <p:nvPicPr>
          <p:cNvPr id="16386" name="Picture 2" descr="http://t1.gstatic.com/images?q=tbn:ANd9GcSOSeNhxG_EGB0dGEQPmGSmPkOQZT1kG7662HnH2ntj9VzEeAiJVMjW3XeBg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3448744"/>
            <a:ext cx="8251018" cy="299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94652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style.rotation</p:attrName>
                                        </p:attrNameLst>
                                      </p:cBhvr>
                                      <p:tavLst>
                                        <p:tav tm="0">
                                          <p:val>
                                            <p:fltVal val="90"/>
                                          </p:val>
                                        </p:tav>
                                        <p:tav tm="100000">
                                          <p:val>
                                            <p:fltVal val="0"/>
                                          </p:val>
                                        </p:tav>
                                      </p:tavLst>
                                    </p:anim>
                                    <p:animEffect transition="in" filter="fade">
                                      <p:cBhvr>
                                        <p:cTn id="10" dur="1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3312368" cy="6186309"/>
          </a:xfrm>
          <a:prstGeom prst="rect">
            <a:avLst/>
          </a:prstGeom>
        </p:spPr>
        <p:txBody>
          <a:bodyPr wrap="square">
            <a:spAutoFit/>
          </a:bodyPr>
          <a:lstStyle/>
          <a:p>
            <a:r>
              <a:rPr lang="fr-FR" b="1" dirty="0" smtClean="0"/>
              <a:t>L'omniprésence de l'artisanat </a:t>
            </a:r>
          </a:p>
          <a:p>
            <a:r>
              <a:rPr lang="fr-FR" dirty="0" smtClean="0"/>
              <a:t>La production artisanale occupe une place importante dans la société gauloise, notamment pour pallier une offre trop restreinte de produits importés. </a:t>
            </a:r>
          </a:p>
          <a:p>
            <a:endParaRPr lang="fr-FR" dirty="0" smtClean="0"/>
          </a:p>
          <a:p>
            <a:r>
              <a:rPr lang="fr-FR" dirty="0" smtClean="0"/>
              <a:t>Les </a:t>
            </a:r>
            <a:r>
              <a:rPr lang="fr-FR" dirty="0" smtClean="0"/>
              <a:t>Gaulois excellent ainsi dans la production d'outils en fer et dans l'orfèvrerie. </a:t>
            </a:r>
          </a:p>
          <a:p>
            <a:endParaRPr lang="fr-FR" b="1" dirty="0" smtClean="0"/>
          </a:p>
          <a:p>
            <a:r>
              <a:rPr lang="fr-FR" b="1" dirty="0" smtClean="0"/>
              <a:t>L'or </a:t>
            </a:r>
            <a:r>
              <a:rPr lang="fr-FR" b="1" dirty="0" smtClean="0"/>
              <a:t>est particulièrement prisé, au point que les Romains ont évoqué la Gaule comme le "pays où l'or foisonne".</a:t>
            </a:r>
            <a:r>
              <a:rPr lang="fr-FR" dirty="0" smtClean="0"/>
              <a:t> </a:t>
            </a:r>
          </a:p>
          <a:p>
            <a:endParaRPr lang="fr-FR" dirty="0" smtClean="0"/>
          </a:p>
          <a:p>
            <a:r>
              <a:rPr lang="fr-FR" dirty="0" smtClean="0"/>
              <a:t>Le </a:t>
            </a:r>
            <a:r>
              <a:rPr lang="fr-FR" dirty="0" smtClean="0"/>
              <a:t>travail du bois est également développé, la tonnellerie. </a:t>
            </a:r>
            <a:endParaRPr lang="fr-FR" dirty="0" smtClean="0"/>
          </a:p>
          <a:p>
            <a:r>
              <a:rPr lang="fr-FR" dirty="0" smtClean="0"/>
              <a:t>Leurs </a:t>
            </a:r>
            <a:r>
              <a:rPr lang="fr-FR" dirty="0" smtClean="0"/>
              <a:t>poteries, surtout l'émail de couleur rouge, sont alors réputées dans tout le bassin méditerranéen. </a:t>
            </a:r>
            <a:endParaRPr lang="fr-FR" dirty="0"/>
          </a:p>
        </p:txBody>
      </p:sp>
      <p:pic>
        <p:nvPicPr>
          <p:cNvPr id="17410" name="Picture 2" descr="http://www.ec-epiais-rhus.ac-versailles.fr/cycle3/documents/histoire/Antiquite/bijoux_cel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852936"/>
            <a:ext cx="4762500" cy="36957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412" name="Picture 4" descr="http://www.ec-epiais-rhus.ac-versailles.fr/cycle3/documents/histoire/Antiquite/tonneli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0157" y="332656"/>
            <a:ext cx="1776271" cy="23068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414" name="Picture 6" descr="http://www.ec-epiais-rhus.ac-versailles.fr/cycle3/documents/histoire/Antiquite/prod_va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724976"/>
            <a:ext cx="1685925" cy="19145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19021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style.rotation</p:attrName>
                                        </p:attrNameLst>
                                      </p:cBhvr>
                                      <p:tavLst>
                                        <p:tav tm="0">
                                          <p:val>
                                            <p:fltVal val="90"/>
                                          </p:val>
                                        </p:tav>
                                        <p:tav tm="100000">
                                          <p:val>
                                            <p:fltVal val="0"/>
                                          </p:val>
                                        </p:tav>
                                      </p:tavLst>
                                    </p:anim>
                                    <p:animEffect transition="in" filter="fade">
                                      <p:cBhvr>
                                        <p:cTn id="10" dur="10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anim calcmode="lin" valueType="num">
                                      <p:cBhvr>
                                        <p:cTn id="15" dur="1000" fill="hold"/>
                                        <p:tgtEl>
                                          <p:spTgt spid="17412"/>
                                        </p:tgtEl>
                                        <p:attrNameLst>
                                          <p:attrName>ppt_w</p:attrName>
                                        </p:attrNameLst>
                                      </p:cBhvr>
                                      <p:tavLst>
                                        <p:tav tm="0">
                                          <p:val>
                                            <p:fltVal val="0"/>
                                          </p:val>
                                        </p:tav>
                                        <p:tav tm="100000">
                                          <p:val>
                                            <p:strVal val="#ppt_w"/>
                                          </p:val>
                                        </p:tav>
                                      </p:tavLst>
                                    </p:anim>
                                    <p:anim calcmode="lin" valueType="num">
                                      <p:cBhvr>
                                        <p:cTn id="16" dur="1000" fill="hold"/>
                                        <p:tgtEl>
                                          <p:spTgt spid="17412"/>
                                        </p:tgtEl>
                                        <p:attrNameLst>
                                          <p:attrName>ppt_h</p:attrName>
                                        </p:attrNameLst>
                                      </p:cBhvr>
                                      <p:tavLst>
                                        <p:tav tm="0">
                                          <p:val>
                                            <p:fltVal val="0"/>
                                          </p:val>
                                        </p:tav>
                                        <p:tav tm="100000">
                                          <p:val>
                                            <p:strVal val="#ppt_h"/>
                                          </p:val>
                                        </p:tav>
                                      </p:tavLst>
                                    </p:anim>
                                    <p:anim calcmode="lin" valueType="num">
                                      <p:cBhvr>
                                        <p:cTn id="17" dur="1000" fill="hold"/>
                                        <p:tgtEl>
                                          <p:spTgt spid="17412"/>
                                        </p:tgtEl>
                                        <p:attrNameLst>
                                          <p:attrName>style.rotation</p:attrName>
                                        </p:attrNameLst>
                                      </p:cBhvr>
                                      <p:tavLst>
                                        <p:tav tm="0">
                                          <p:val>
                                            <p:fltVal val="90"/>
                                          </p:val>
                                        </p:tav>
                                        <p:tav tm="100000">
                                          <p:val>
                                            <p:fltVal val="0"/>
                                          </p:val>
                                        </p:tav>
                                      </p:tavLst>
                                    </p:anim>
                                    <p:animEffect transition="in" filter="fade">
                                      <p:cBhvr>
                                        <p:cTn id="18" dur="1000"/>
                                        <p:tgtEl>
                                          <p:spTgt spid="1741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7414"/>
                                        </p:tgtEl>
                                        <p:attrNameLst>
                                          <p:attrName>style.visibility</p:attrName>
                                        </p:attrNameLst>
                                      </p:cBhvr>
                                      <p:to>
                                        <p:strVal val="visible"/>
                                      </p:to>
                                    </p:set>
                                    <p:anim calcmode="lin" valueType="num">
                                      <p:cBhvr>
                                        <p:cTn id="23" dur="1000" fill="hold"/>
                                        <p:tgtEl>
                                          <p:spTgt spid="17414"/>
                                        </p:tgtEl>
                                        <p:attrNameLst>
                                          <p:attrName>ppt_w</p:attrName>
                                        </p:attrNameLst>
                                      </p:cBhvr>
                                      <p:tavLst>
                                        <p:tav tm="0">
                                          <p:val>
                                            <p:fltVal val="0"/>
                                          </p:val>
                                        </p:tav>
                                        <p:tav tm="100000">
                                          <p:val>
                                            <p:strVal val="#ppt_w"/>
                                          </p:val>
                                        </p:tav>
                                      </p:tavLst>
                                    </p:anim>
                                    <p:anim calcmode="lin" valueType="num">
                                      <p:cBhvr>
                                        <p:cTn id="24" dur="1000" fill="hold"/>
                                        <p:tgtEl>
                                          <p:spTgt spid="17414"/>
                                        </p:tgtEl>
                                        <p:attrNameLst>
                                          <p:attrName>ppt_h</p:attrName>
                                        </p:attrNameLst>
                                      </p:cBhvr>
                                      <p:tavLst>
                                        <p:tav tm="0">
                                          <p:val>
                                            <p:fltVal val="0"/>
                                          </p:val>
                                        </p:tav>
                                        <p:tav tm="100000">
                                          <p:val>
                                            <p:strVal val="#ppt_h"/>
                                          </p:val>
                                        </p:tav>
                                      </p:tavLst>
                                    </p:anim>
                                    <p:anim calcmode="lin" valueType="num">
                                      <p:cBhvr>
                                        <p:cTn id="25" dur="1000" fill="hold"/>
                                        <p:tgtEl>
                                          <p:spTgt spid="17414"/>
                                        </p:tgtEl>
                                        <p:attrNameLst>
                                          <p:attrName>style.rotation</p:attrName>
                                        </p:attrNameLst>
                                      </p:cBhvr>
                                      <p:tavLst>
                                        <p:tav tm="0">
                                          <p:val>
                                            <p:fltVal val="90"/>
                                          </p:val>
                                        </p:tav>
                                        <p:tav tm="100000">
                                          <p:val>
                                            <p:fltVal val="0"/>
                                          </p:val>
                                        </p:tav>
                                      </p:tavLst>
                                    </p:anim>
                                    <p:animEffect transition="in" filter="fade">
                                      <p:cBhvr>
                                        <p:cTn id="26" dur="10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3" y="404664"/>
            <a:ext cx="8260531" cy="2308324"/>
          </a:xfrm>
          <a:prstGeom prst="rect">
            <a:avLst/>
          </a:prstGeom>
        </p:spPr>
        <p:txBody>
          <a:bodyPr wrap="square">
            <a:spAutoFit/>
          </a:bodyPr>
          <a:lstStyle/>
          <a:p>
            <a:r>
              <a:rPr lang="fr-FR" b="1" dirty="0" smtClean="0"/>
              <a:t>Du commerce avec les Romains </a:t>
            </a:r>
          </a:p>
          <a:p>
            <a:r>
              <a:rPr lang="fr-FR" dirty="0" smtClean="0"/>
              <a:t>Les Gaulois ne sont pas aussi commerçants que les Romains et préfèrent jusqu'au IIIe siècle avant J.C. produire par eux-mêmes ou piller leurs voisins. </a:t>
            </a:r>
          </a:p>
          <a:p>
            <a:r>
              <a:rPr lang="fr-FR" b="1" dirty="0" smtClean="0"/>
              <a:t>Néanmoins, ils pratiquent une forme de commerce en prélevant des droits de passage sur les marchandises qui transitent sur leur territoire.</a:t>
            </a:r>
            <a:r>
              <a:rPr lang="fr-FR" dirty="0" smtClean="0"/>
              <a:t> </a:t>
            </a:r>
          </a:p>
          <a:p>
            <a:r>
              <a:rPr lang="fr-FR" dirty="0" smtClean="0"/>
              <a:t>Avant le IIIe siècle av. J.-C, les Gaulois commencent à troquer des produits : ils achètent du vin, mais aussi des chevaux, de la vaisselle ou des bijoux. En échange, ils revendent des esclaves, une partie des produits de leur élevage ou leurs services de mercenaire. </a:t>
            </a:r>
            <a:endParaRPr lang="fr-FR" dirty="0"/>
          </a:p>
        </p:txBody>
      </p:sp>
      <p:pic>
        <p:nvPicPr>
          <p:cNvPr id="18434" name="Picture 2" descr="http://bertan.gipuzkoakultura.net/img/17/grandes/MERCADOCAP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52374"/>
            <a:ext cx="8116515" cy="365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8195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fltVal val="0"/>
                                          </p:val>
                                        </p:tav>
                                        <p:tav tm="100000">
                                          <p:val>
                                            <p:strVal val="#ppt_w"/>
                                          </p:val>
                                        </p:tav>
                                      </p:tavLst>
                                    </p:anim>
                                    <p:anim calcmode="lin" valueType="num">
                                      <p:cBhvr>
                                        <p:cTn id="8" dur="1000" fill="hold"/>
                                        <p:tgtEl>
                                          <p:spTgt spid="18434"/>
                                        </p:tgtEl>
                                        <p:attrNameLst>
                                          <p:attrName>ppt_h</p:attrName>
                                        </p:attrNameLst>
                                      </p:cBhvr>
                                      <p:tavLst>
                                        <p:tav tm="0">
                                          <p:val>
                                            <p:fltVal val="0"/>
                                          </p:val>
                                        </p:tav>
                                        <p:tav tm="100000">
                                          <p:val>
                                            <p:strVal val="#ppt_h"/>
                                          </p:val>
                                        </p:tav>
                                      </p:tavLst>
                                    </p:anim>
                                    <p:anim calcmode="lin" valueType="num">
                                      <p:cBhvr>
                                        <p:cTn id="9" dur="1000" fill="hold"/>
                                        <p:tgtEl>
                                          <p:spTgt spid="18434"/>
                                        </p:tgtEl>
                                        <p:attrNameLst>
                                          <p:attrName>style.rotation</p:attrName>
                                        </p:attrNameLst>
                                      </p:cBhvr>
                                      <p:tavLst>
                                        <p:tav tm="0">
                                          <p:val>
                                            <p:fltVal val="90"/>
                                          </p:val>
                                        </p:tav>
                                        <p:tav tm="100000">
                                          <p:val>
                                            <p:fltVal val="0"/>
                                          </p:val>
                                        </p:tav>
                                      </p:tavLst>
                                    </p:anim>
                                    <p:animEffect transition="in" filter="fade">
                                      <p:cBhvr>
                                        <p:cTn id="10" dur="1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04664"/>
            <a:ext cx="8280920" cy="2031325"/>
          </a:xfrm>
          <a:prstGeom prst="rect">
            <a:avLst/>
          </a:prstGeom>
        </p:spPr>
        <p:txBody>
          <a:bodyPr wrap="square">
            <a:spAutoFit/>
          </a:bodyPr>
          <a:lstStyle/>
          <a:p>
            <a:r>
              <a:rPr lang="fr-FR" dirty="0" smtClean="0"/>
              <a:t>Les pièces de monnaie gauloises n'apparaissent que tardivement, au IIIe siècle av. J.-C. Elles se généralisent dans le courant du IIe siècle avant J.C. </a:t>
            </a:r>
            <a:endParaRPr lang="fr-FR" dirty="0" smtClean="0"/>
          </a:p>
          <a:p>
            <a:r>
              <a:rPr lang="fr-FR" b="1" dirty="0" smtClean="0"/>
              <a:t>Les </a:t>
            </a:r>
            <a:r>
              <a:rPr lang="fr-FR" b="1" dirty="0" smtClean="0"/>
              <a:t>monnaies d'or, de bronze et de cuivre sont différentes d'un peuple à l'autre.</a:t>
            </a:r>
            <a:r>
              <a:rPr lang="fr-FR" dirty="0" smtClean="0"/>
              <a:t> </a:t>
            </a:r>
          </a:p>
          <a:p>
            <a:r>
              <a:rPr lang="fr-FR" dirty="0" smtClean="0"/>
              <a:t>Les Gaulois achètent énormément de vin, car ils n'en produisent pas eux-mêmes. </a:t>
            </a:r>
          </a:p>
          <a:p>
            <a:r>
              <a:rPr lang="fr-FR" dirty="0" smtClean="0"/>
              <a:t>Les Romains achètent aux Gaulois du sel, du métal et des esclaves. </a:t>
            </a:r>
            <a:endParaRPr lang="fr-FR" dirty="0" smtClean="0"/>
          </a:p>
          <a:p>
            <a:r>
              <a:rPr lang="fr-FR" dirty="0" smtClean="0"/>
              <a:t>Ces </a:t>
            </a:r>
            <a:r>
              <a:rPr lang="fr-FR" dirty="0" smtClean="0"/>
              <a:t>liens commerciaux, de plus en plus denses au cours du temps, participent à la dépendance de certaines élites gauloises vis-à-vis du marché romain.</a:t>
            </a:r>
            <a:endParaRPr lang="fr-FR" dirty="0"/>
          </a:p>
        </p:txBody>
      </p:sp>
      <p:pic>
        <p:nvPicPr>
          <p:cNvPr id="19460" name="Picture 4" descr="http://www.arbre-celtique.com/etude/02-societe/sciences/commerce/halage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92" y="2901964"/>
            <a:ext cx="8301954" cy="35866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ttp://tnprehistore.tableau-noir.net/pages18/images/age_du_fer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56951"/>
            <a:ext cx="2714625"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555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1000" fill="hold"/>
                                        <p:tgtEl>
                                          <p:spTgt spid="19460"/>
                                        </p:tgtEl>
                                        <p:attrNameLst>
                                          <p:attrName>ppt_w</p:attrName>
                                        </p:attrNameLst>
                                      </p:cBhvr>
                                      <p:tavLst>
                                        <p:tav tm="0">
                                          <p:val>
                                            <p:fltVal val="0"/>
                                          </p:val>
                                        </p:tav>
                                        <p:tav tm="100000">
                                          <p:val>
                                            <p:strVal val="#ppt_w"/>
                                          </p:val>
                                        </p:tav>
                                      </p:tavLst>
                                    </p:anim>
                                    <p:anim calcmode="lin" valueType="num">
                                      <p:cBhvr>
                                        <p:cTn id="8" dur="1000" fill="hold"/>
                                        <p:tgtEl>
                                          <p:spTgt spid="19460"/>
                                        </p:tgtEl>
                                        <p:attrNameLst>
                                          <p:attrName>ppt_h</p:attrName>
                                        </p:attrNameLst>
                                      </p:cBhvr>
                                      <p:tavLst>
                                        <p:tav tm="0">
                                          <p:val>
                                            <p:fltVal val="0"/>
                                          </p:val>
                                        </p:tav>
                                        <p:tav tm="100000">
                                          <p:val>
                                            <p:strVal val="#ppt_h"/>
                                          </p:val>
                                        </p:tav>
                                      </p:tavLst>
                                    </p:anim>
                                    <p:anim calcmode="lin" valueType="num">
                                      <p:cBhvr>
                                        <p:cTn id="9" dur="1000" fill="hold"/>
                                        <p:tgtEl>
                                          <p:spTgt spid="19460"/>
                                        </p:tgtEl>
                                        <p:attrNameLst>
                                          <p:attrName>style.rotation</p:attrName>
                                        </p:attrNameLst>
                                      </p:cBhvr>
                                      <p:tavLst>
                                        <p:tav tm="0">
                                          <p:val>
                                            <p:fltVal val="90"/>
                                          </p:val>
                                        </p:tav>
                                        <p:tav tm="100000">
                                          <p:val>
                                            <p:fltVal val="0"/>
                                          </p:val>
                                        </p:tav>
                                      </p:tavLst>
                                    </p:anim>
                                    <p:animEffect transition="in" filter="fade">
                                      <p:cBhvr>
                                        <p:cTn id="10" dur="1000"/>
                                        <p:tgtEl>
                                          <p:spTgt spid="1946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3312368" cy="3139321"/>
          </a:xfrm>
          <a:prstGeom prst="rect">
            <a:avLst/>
          </a:prstGeom>
        </p:spPr>
        <p:txBody>
          <a:bodyPr wrap="square">
            <a:spAutoFit/>
          </a:bodyPr>
          <a:lstStyle/>
          <a:p>
            <a:r>
              <a:rPr lang="fr-FR" dirty="0" smtClean="0"/>
              <a:t>Nomades et de culture orale, les Gaulois ont longtemps été méconnus ou méprisés. </a:t>
            </a:r>
          </a:p>
          <a:p>
            <a:endParaRPr lang="fr-FR" dirty="0" smtClean="0"/>
          </a:p>
          <a:p>
            <a:r>
              <a:rPr lang="fr-FR" dirty="0" smtClean="0"/>
              <a:t>Pourtant</a:t>
            </a:r>
            <a:r>
              <a:rPr lang="fr-FR" dirty="0" smtClean="0"/>
              <a:t>, les récentes découvertes archéologiques et les sources antiques mettent en lumière une brillante civilisation, loin des archétypes barbares ou romanesques des vieux livres d'école. </a:t>
            </a:r>
          </a:p>
        </p:txBody>
      </p:sp>
      <p:pic>
        <p:nvPicPr>
          <p:cNvPr id="2050" name="Picture 2" descr="Nos ancetres les gaulo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55142"/>
            <a:ext cx="4150990" cy="6059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3928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268529"/>
            <a:ext cx="7772400" cy="1470025"/>
          </a:xfrm>
        </p:spPr>
        <p:txBody>
          <a:bodyPr/>
          <a:lstStyle/>
          <a:p>
            <a:r>
              <a:rPr lang="fr-FR" b="1" dirty="0" smtClean="0"/>
              <a:t>La vie quotidienne des Gaulois </a:t>
            </a:r>
            <a:endParaRPr lang="fr-FR" dirty="0"/>
          </a:p>
        </p:txBody>
      </p:sp>
      <p:pic>
        <p:nvPicPr>
          <p:cNvPr id="20484" name="Picture 4" descr="http://www.ac-grenoble.fr/tice74/IMG/didapages/gaulois/fer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967" y="1556792"/>
            <a:ext cx="5781675" cy="481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8490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837" y="260648"/>
            <a:ext cx="8383860" cy="2308324"/>
          </a:xfrm>
          <a:prstGeom prst="rect">
            <a:avLst/>
          </a:prstGeom>
        </p:spPr>
        <p:txBody>
          <a:bodyPr wrap="square">
            <a:spAutoFit/>
          </a:bodyPr>
          <a:lstStyle/>
          <a:p>
            <a:r>
              <a:rPr lang="fr-FR" b="1" dirty="0" smtClean="0"/>
              <a:t>La maison gauloise</a:t>
            </a:r>
          </a:p>
          <a:p>
            <a:r>
              <a:rPr lang="fr-FR" dirty="0" smtClean="0"/>
              <a:t>Les Gaulois vivent autour d'une cellule familiale assez réduite. </a:t>
            </a:r>
          </a:p>
          <a:p>
            <a:r>
              <a:rPr lang="fr-FR" b="1" dirty="0" smtClean="0"/>
              <a:t>La maison ne revêt pas le caractère sacré qu'elle a pour les Grecs ou les Romains. </a:t>
            </a:r>
          </a:p>
          <a:p>
            <a:r>
              <a:rPr lang="fr-FR" dirty="0" smtClean="0"/>
              <a:t>Elle permet uniquement de se reposer, de se protéger des intempéries, mais ce n'est pas un lieu de convivialité : les grands repas se prennent généralement à l'extérieur. </a:t>
            </a:r>
          </a:p>
          <a:p>
            <a:r>
              <a:rPr lang="fr-FR" dirty="0" smtClean="0"/>
              <a:t>De forme conique et recouverte de chaume, la maison se compose généralement d'une pièce unique et d'un mobilier limité aux banquettes de couchage et aux éléments de stockage. </a:t>
            </a:r>
          </a:p>
        </p:txBody>
      </p:sp>
      <p:pic>
        <p:nvPicPr>
          <p:cNvPr id="21506" name="Picture 2" descr="http://stock.wikimini.org/w/images/f/f2/Maison-gauloise-2351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7958" y="2393584"/>
            <a:ext cx="6121039" cy="40580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4255" y="2852936"/>
            <a:ext cx="2387545" cy="3139321"/>
          </a:xfrm>
          <a:prstGeom prst="rect">
            <a:avLst/>
          </a:prstGeom>
        </p:spPr>
        <p:txBody>
          <a:bodyPr wrap="square">
            <a:spAutoFit/>
          </a:bodyPr>
          <a:lstStyle/>
          <a:p>
            <a:r>
              <a:rPr lang="fr-FR" dirty="0" smtClean="0"/>
              <a:t>Les travaux archéologiques ont permis d'établir que les Gaulois n'habitaient pas du tout dans de petits villages perdus au milieu de la forêt. </a:t>
            </a:r>
            <a:r>
              <a:rPr lang="fr-FR" b="1" dirty="0" smtClean="0"/>
              <a:t>Ce sont autour de grandes fermes que s'installent les familles gauloises.</a:t>
            </a:r>
            <a:endParaRPr lang="fr-FR" dirty="0"/>
          </a:p>
        </p:txBody>
      </p:sp>
    </p:spTree>
    <p:extLst>
      <p:ext uri="{BB962C8B-B14F-4D97-AF65-F5344CB8AC3E}">
        <p14:creationId xmlns:p14="http://schemas.microsoft.com/office/powerpoint/2010/main" val="34523688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ppt_w</p:attrName>
                                        </p:attrNameLst>
                                      </p:cBhvr>
                                      <p:tavLst>
                                        <p:tav tm="0">
                                          <p:val>
                                            <p:fltVal val="0"/>
                                          </p:val>
                                        </p:tav>
                                        <p:tav tm="100000">
                                          <p:val>
                                            <p:strVal val="#ppt_w"/>
                                          </p:val>
                                        </p:tav>
                                      </p:tavLst>
                                    </p:anim>
                                    <p:anim calcmode="lin" valueType="num">
                                      <p:cBhvr>
                                        <p:cTn id="8" dur="1000" fill="hold"/>
                                        <p:tgtEl>
                                          <p:spTgt spid="21506"/>
                                        </p:tgtEl>
                                        <p:attrNameLst>
                                          <p:attrName>ppt_h</p:attrName>
                                        </p:attrNameLst>
                                      </p:cBhvr>
                                      <p:tavLst>
                                        <p:tav tm="0">
                                          <p:val>
                                            <p:fltVal val="0"/>
                                          </p:val>
                                        </p:tav>
                                        <p:tav tm="100000">
                                          <p:val>
                                            <p:strVal val="#ppt_h"/>
                                          </p:val>
                                        </p:tav>
                                      </p:tavLst>
                                    </p:anim>
                                    <p:anim calcmode="lin" valueType="num">
                                      <p:cBhvr>
                                        <p:cTn id="9" dur="1000" fill="hold"/>
                                        <p:tgtEl>
                                          <p:spTgt spid="21506"/>
                                        </p:tgtEl>
                                        <p:attrNameLst>
                                          <p:attrName>style.rotation</p:attrName>
                                        </p:attrNameLst>
                                      </p:cBhvr>
                                      <p:tavLst>
                                        <p:tav tm="0">
                                          <p:val>
                                            <p:fltVal val="90"/>
                                          </p:val>
                                        </p:tav>
                                        <p:tav tm="100000">
                                          <p:val>
                                            <p:fltVal val="0"/>
                                          </p:val>
                                        </p:tav>
                                      </p:tavLst>
                                    </p:anim>
                                    <p:animEffect transition="in" filter="fade">
                                      <p:cBhvr>
                                        <p:cTn id="10" dur="1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04664"/>
            <a:ext cx="8208912" cy="1477328"/>
          </a:xfrm>
          <a:prstGeom prst="rect">
            <a:avLst/>
          </a:prstGeom>
        </p:spPr>
        <p:txBody>
          <a:bodyPr wrap="square">
            <a:spAutoFit/>
          </a:bodyPr>
          <a:lstStyle/>
          <a:p>
            <a:r>
              <a:rPr lang="fr-FR" b="1" dirty="0" smtClean="0"/>
              <a:t>La médecine des druides </a:t>
            </a:r>
          </a:p>
          <a:p>
            <a:r>
              <a:rPr lang="fr-FR" dirty="0" smtClean="0"/>
              <a:t>Les Gaulois portent une grande attention à leur apparence et à la propreté du corps. </a:t>
            </a:r>
            <a:endParaRPr lang="fr-FR" dirty="0" smtClean="0"/>
          </a:p>
          <a:p>
            <a:r>
              <a:rPr lang="fr-FR" dirty="0" smtClean="0"/>
              <a:t>A </a:t>
            </a:r>
            <a:r>
              <a:rPr lang="fr-FR" dirty="0" smtClean="0"/>
              <a:t>base de plantes, la médecine est d'abord pratiquée par des marginaux, des sorciers, puis par les druides. En tant que civilisation guerrière, les Gaulois ont également recours à la chirurgie à l'aide de scalpels, de lancettes et autres instruments.</a:t>
            </a:r>
            <a:endParaRPr lang="fr-FR" dirty="0"/>
          </a:p>
        </p:txBody>
      </p:sp>
      <p:pic>
        <p:nvPicPr>
          <p:cNvPr id="23554" name="Picture 2" descr="http://oldbooks.incognitaterra.org/gravures/gravure6-gaulo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8659" y="3103504"/>
            <a:ext cx="4593372" cy="334637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s://promocionintegraldelasalud.files.wordpress.com/2013/01/panoram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659055"/>
            <a:ext cx="3667125"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3419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ppt_w</p:attrName>
                                        </p:attrNameLst>
                                      </p:cBhvr>
                                      <p:tavLst>
                                        <p:tav tm="0">
                                          <p:val>
                                            <p:fltVal val="0"/>
                                          </p:val>
                                        </p:tav>
                                        <p:tav tm="100000">
                                          <p:val>
                                            <p:strVal val="#ppt_w"/>
                                          </p:val>
                                        </p:tav>
                                      </p:tavLst>
                                    </p:anim>
                                    <p:anim calcmode="lin" valueType="num">
                                      <p:cBhvr>
                                        <p:cTn id="8" dur="1000" fill="hold"/>
                                        <p:tgtEl>
                                          <p:spTgt spid="23554"/>
                                        </p:tgtEl>
                                        <p:attrNameLst>
                                          <p:attrName>ppt_h</p:attrName>
                                        </p:attrNameLst>
                                      </p:cBhvr>
                                      <p:tavLst>
                                        <p:tav tm="0">
                                          <p:val>
                                            <p:fltVal val="0"/>
                                          </p:val>
                                        </p:tav>
                                        <p:tav tm="100000">
                                          <p:val>
                                            <p:strVal val="#ppt_h"/>
                                          </p:val>
                                        </p:tav>
                                      </p:tavLst>
                                    </p:anim>
                                    <p:anim calcmode="lin" valueType="num">
                                      <p:cBhvr>
                                        <p:cTn id="9" dur="1000" fill="hold"/>
                                        <p:tgtEl>
                                          <p:spTgt spid="23554"/>
                                        </p:tgtEl>
                                        <p:attrNameLst>
                                          <p:attrName>style.rotation</p:attrName>
                                        </p:attrNameLst>
                                      </p:cBhvr>
                                      <p:tavLst>
                                        <p:tav tm="0">
                                          <p:val>
                                            <p:fltVal val="90"/>
                                          </p:val>
                                        </p:tav>
                                        <p:tav tm="100000">
                                          <p:val>
                                            <p:fltVal val="0"/>
                                          </p:val>
                                        </p:tav>
                                      </p:tavLst>
                                    </p:anim>
                                    <p:animEffect transition="in" filter="fade">
                                      <p:cBhvr>
                                        <p:cTn id="10" dur="1000"/>
                                        <p:tgtEl>
                                          <p:spTgt spid="2355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 calcmode="lin" valueType="num">
                                      <p:cBhvr>
                                        <p:cTn id="15" dur="500" fill="hold"/>
                                        <p:tgtEl>
                                          <p:spTgt spid="9218"/>
                                        </p:tgtEl>
                                        <p:attrNameLst>
                                          <p:attrName>ppt_w</p:attrName>
                                        </p:attrNameLst>
                                      </p:cBhvr>
                                      <p:tavLst>
                                        <p:tav tm="0">
                                          <p:val>
                                            <p:fltVal val="0"/>
                                          </p:val>
                                        </p:tav>
                                        <p:tav tm="100000">
                                          <p:val>
                                            <p:strVal val="#ppt_w"/>
                                          </p:val>
                                        </p:tav>
                                      </p:tavLst>
                                    </p:anim>
                                    <p:anim calcmode="lin" valueType="num">
                                      <p:cBhvr>
                                        <p:cTn id="16" dur="500" fill="hold"/>
                                        <p:tgtEl>
                                          <p:spTgt spid="9218"/>
                                        </p:tgtEl>
                                        <p:attrNameLst>
                                          <p:attrName>ppt_h</p:attrName>
                                        </p:attrNameLst>
                                      </p:cBhvr>
                                      <p:tavLst>
                                        <p:tav tm="0">
                                          <p:val>
                                            <p:fltVal val="0"/>
                                          </p:val>
                                        </p:tav>
                                        <p:tav tm="100000">
                                          <p:val>
                                            <p:strVal val="#ppt_h"/>
                                          </p:val>
                                        </p:tav>
                                      </p:tavLst>
                                    </p:anim>
                                    <p:animEffect transition="in" filter="fade">
                                      <p:cBhvr>
                                        <p:cTn id="1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8136904" cy="1477328"/>
          </a:xfrm>
          <a:prstGeom prst="rect">
            <a:avLst/>
          </a:prstGeom>
        </p:spPr>
        <p:txBody>
          <a:bodyPr wrap="square">
            <a:spAutoFit/>
          </a:bodyPr>
          <a:lstStyle/>
          <a:p>
            <a:r>
              <a:rPr lang="fr-FR" b="1" dirty="0" smtClean="0"/>
              <a:t>L'école au temps des Gaulois</a:t>
            </a:r>
          </a:p>
          <a:p>
            <a:r>
              <a:rPr lang="fr-FR" dirty="0" smtClean="0"/>
              <a:t>L'école est réservée aux classes privilégiées, qui bénéficient d'un enseignement de qualité. </a:t>
            </a:r>
            <a:r>
              <a:rPr lang="fr-FR" b="1" dirty="0" smtClean="0"/>
              <a:t>Les enfants écoutent les discussions de leurs aînés</a:t>
            </a:r>
            <a:r>
              <a:rPr lang="fr-FR" dirty="0" smtClean="0"/>
              <a:t> et y apprennent l'art oratoire, la rhétorique, mais aussi bien d'autres matières, car l'enseignement vise un savoir universel et se poursuit généralement jusqu'à l'âge de 20 ans. </a:t>
            </a:r>
            <a:endParaRPr lang="fr-FR" dirty="0"/>
          </a:p>
        </p:txBody>
      </p:sp>
      <p:pic>
        <p:nvPicPr>
          <p:cNvPr id="24578" name="Picture 2" descr="http://www.bonjourdefrance.com/blog/pratiquer-son-francais-en-ligne/wp-content/uploads/2013/08/ecolerome-300x1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895" y="2204864"/>
            <a:ext cx="8400217" cy="425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8778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ppt_w</p:attrName>
                                        </p:attrNameLst>
                                      </p:cBhvr>
                                      <p:tavLst>
                                        <p:tav tm="0">
                                          <p:val>
                                            <p:fltVal val="0"/>
                                          </p:val>
                                        </p:tav>
                                        <p:tav tm="100000">
                                          <p:val>
                                            <p:strVal val="#ppt_w"/>
                                          </p:val>
                                        </p:tav>
                                      </p:tavLst>
                                    </p:anim>
                                    <p:anim calcmode="lin" valueType="num">
                                      <p:cBhvr>
                                        <p:cTn id="8" dur="1000" fill="hold"/>
                                        <p:tgtEl>
                                          <p:spTgt spid="24578"/>
                                        </p:tgtEl>
                                        <p:attrNameLst>
                                          <p:attrName>ppt_h</p:attrName>
                                        </p:attrNameLst>
                                      </p:cBhvr>
                                      <p:tavLst>
                                        <p:tav tm="0">
                                          <p:val>
                                            <p:fltVal val="0"/>
                                          </p:val>
                                        </p:tav>
                                        <p:tav tm="100000">
                                          <p:val>
                                            <p:strVal val="#ppt_h"/>
                                          </p:val>
                                        </p:tav>
                                      </p:tavLst>
                                    </p:anim>
                                    <p:anim calcmode="lin" valueType="num">
                                      <p:cBhvr>
                                        <p:cTn id="9" dur="1000" fill="hold"/>
                                        <p:tgtEl>
                                          <p:spTgt spid="24578"/>
                                        </p:tgtEl>
                                        <p:attrNameLst>
                                          <p:attrName>style.rotation</p:attrName>
                                        </p:attrNameLst>
                                      </p:cBhvr>
                                      <p:tavLst>
                                        <p:tav tm="0">
                                          <p:val>
                                            <p:fltVal val="90"/>
                                          </p:val>
                                        </p:tav>
                                        <p:tav tm="100000">
                                          <p:val>
                                            <p:fltVal val="0"/>
                                          </p:val>
                                        </p:tav>
                                      </p:tavLst>
                                    </p:anim>
                                    <p:animEffect transition="in" filter="fade">
                                      <p:cBhvr>
                                        <p:cTn id="10" dur="1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3672408" cy="2585323"/>
          </a:xfrm>
          <a:prstGeom prst="rect">
            <a:avLst/>
          </a:prstGeom>
        </p:spPr>
        <p:txBody>
          <a:bodyPr wrap="square">
            <a:spAutoFit/>
          </a:bodyPr>
          <a:lstStyle/>
          <a:p>
            <a:r>
              <a:rPr lang="fr-FR" b="1" dirty="0" smtClean="0"/>
              <a:t>Le couple gaulois</a:t>
            </a:r>
          </a:p>
          <a:p>
            <a:r>
              <a:rPr lang="fr-FR" dirty="0" smtClean="0"/>
              <a:t>Bien que sous l'autorité morale de leur mari, les femmes jouissent d'une relative indépendance. </a:t>
            </a:r>
            <a:endParaRPr lang="fr-FR" dirty="0" smtClean="0"/>
          </a:p>
          <a:p>
            <a:r>
              <a:rPr lang="fr-FR" dirty="0" smtClean="0"/>
              <a:t>Elles </a:t>
            </a:r>
            <a:r>
              <a:rPr lang="fr-FR" dirty="0" smtClean="0"/>
              <a:t>participent aux assemblées populaires, peuvent être choisies comme arbitre dans des conflits et se faire honorer, pour les plus riches, comme des hommes. </a:t>
            </a:r>
          </a:p>
        </p:txBody>
      </p:sp>
      <p:pic>
        <p:nvPicPr>
          <p:cNvPr id="25602" name="Picture 2" descr="http://i-cms.linternaute.com/image_cms/original/1722117-la-vie-quotidienne-des-gaulo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32656"/>
            <a:ext cx="4425280" cy="619539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asterix.com/asterix-de-a-a-z/les-personnages/perso/g13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973" y="3427858"/>
            <a:ext cx="2503549" cy="310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4265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ppt_w</p:attrName>
                                        </p:attrNameLst>
                                      </p:cBhvr>
                                      <p:tavLst>
                                        <p:tav tm="0">
                                          <p:val>
                                            <p:fltVal val="0"/>
                                          </p:val>
                                        </p:tav>
                                        <p:tav tm="100000">
                                          <p:val>
                                            <p:strVal val="#ppt_w"/>
                                          </p:val>
                                        </p:tav>
                                      </p:tavLst>
                                    </p:anim>
                                    <p:anim calcmode="lin" valueType="num">
                                      <p:cBhvr>
                                        <p:cTn id="8" dur="1000" fill="hold"/>
                                        <p:tgtEl>
                                          <p:spTgt spid="25602"/>
                                        </p:tgtEl>
                                        <p:attrNameLst>
                                          <p:attrName>ppt_h</p:attrName>
                                        </p:attrNameLst>
                                      </p:cBhvr>
                                      <p:tavLst>
                                        <p:tav tm="0">
                                          <p:val>
                                            <p:fltVal val="0"/>
                                          </p:val>
                                        </p:tav>
                                        <p:tav tm="100000">
                                          <p:val>
                                            <p:strVal val="#ppt_h"/>
                                          </p:val>
                                        </p:tav>
                                      </p:tavLst>
                                    </p:anim>
                                    <p:anim calcmode="lin" valueType="num">
                                      <p:cBhvr>
                                        <p:cTn id="9" dur="1000" fill="hold"/>
                                        <p:tgtEl>
                                          <p:spTgt spid="25602"/>
                                        </p:tgtEl>
                                        <p:attrNameLst>
                                          <p:attrName>style.rotation</p:attrName>
                                        </p:attrNameLst>
                                      </p:cBhvr>
                                      <p:tavLst>
                                        <p:tav tm="0">
                                          <p:val>
                                            <p:fltVal val="90"/>
                                          </p:val>
                                        </p:tav>
                                        <p:tav tm="100000">
                                          <p:val>
                                            <p:fltVal val="0"/>
                                          </p:val>
                                        </p:tav>
                                      </p:tavLst>
                                    </p:anim>
                                    <p:animEffect transition="in" filter="fade">
                                      <p:cBhvr>
                                        <p:cTn id="10" dur="1000"/>
                                        <p:tgtEl>
                                          <p:spTgt spid="2560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 calcmode="lin" valueType="num">
                                      <p:cBhvr>
                                        <p:cTn id="15" dur="500" fill="hold"/>
                                        <p:tgtEl>
                                          <p:spTgt spid="7170"/>
                                        </p:tgtEl>
                                        <p:attrNameLst>
                                          <p:attrName>ppt_w</p:attrName>
                                        </p:attrNameLst>
                                      </p:cBhvr>
                                      <p:tavLst>
                                        <p:tav tm="0">
                                          <p:val>
                                            <p:fltVal val="0"/>
                                          </p:val>
                                        </p:tav>
                                        <p:tav tm="100000">
                                          <p:val>
                                            <p:strVal val="#ppt_w"/>
                                          </p:val>
                                        </p:tav>
                                      </p:tavLst>
                                    </p:anim>
                                    <p:anim calcmode="lin" valueType="num">
                                      <p:cBhvr>
                                        <p:cTn id="16" dur="500" fill="hold"/>
                                        <p:tgtEl>
                                          <p:spTgt spid="7170"/>
                                        </p:tgtEl>
                                        <p:attrNameLst>
                                          <p:attrName>ppt_h</p:attrName>
                                        </p:attrNameLst>
                                      </p:cBhvr>
                                      <p:tavLst>
                                        <p:tav tm="0">
                                          <p:val>
                                            <p:fltVal val="0"/>
                                          </p:val>
                                        </p:tav>
                                        <p:tav tm="100000">
                                          <p:val>
                                            <p:strVal val="#ppt_h"/>
                                          </p:val>
                                        </p:tav>
                                      </p:tavLst>
                                    </p:anim>
                                    <p:animEffect transition="in" filter="fade">
                                      <p:cBhvr>
                                        <p:cTn id="1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32656"/>
            <a:ext cx="8136904" cy="1477328"/>
          </a:xfrm>
          <a:prstGeom prst="rect">
            <a:avLst/>
          </a:prstGeom>
        </p:spPr>
        <p:txBody>
          <a:bodyPr wrap="square">
            <a:spAutoFit/>
          </a:bodyPr>
          <a:lstStyle/>
          <a:p>
            <a:r>
              <a:rPr lang="fr-FR" b="1" dirty="0" smtClean="0"/>
              <a:t>Des loisirs rassembleurs</a:t>
            </a:r>
          </a:p>
          <a:p>
            <a:r>
              <a:rPr lang="fr-FR" dirty="0" smtClean="0"/>
              <a:t>Le loisir individuel n'a pas de sens pour les Gaulois, mais leur vie est ponctuée de grands rassemblements populaires, foires, fêtes religieuses ou rencontres politiques. Ces réunions sont égayées de spectacles, du chant des bardes et d'affrontements en duel ou en joute verbale, afin de se voir attribuer la place d'honneur au banquet.</a:t>
            </a:r>
          </a:p>
        </p:txBody>
      </p:sp>
      <p:pic>
        <p:nvPicPr>
          <p:cNvPr id="27650" name="Picture 2" descr="http://laurenlaurino.com/wp-content/uploads/2014/12/banquet-gauloi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22" y="1809984"/>
            <a:ext cx="7715963" cy="4607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0807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fltVal val="0"/>
                                          </p:val>
                                        </p:tav>
                                        <p:tav tm="100000">
                                          <p:val>
                                            <p:strVal val="#ppt_w"/>
                                          </p:val>
                                        </p:tav>
                                      </p:tavLst>
                                    </p:anim>
                                    <p:anim calcmode="lin" valueType="num">
                                      <p:cBhvr>
                                        <p:cTn id="8" dur="1000" fill="hold"/>
                                        <p:tgtEl>
                                          <p:spTgt spid="27650"/>
                                        </p:tgtEl>
                                        <p:attrNameLst>
                                          <p:attrName>ppt_h</p:attrName>
                                        </p:attrNameLst>
                                      </p:cBhvr>
                                      <p:tavLst>
                                        <p:tav tm="0">
                                          <p:val>
                                            <p:fltVal val="0"/>
                                          </p:val>
                                        </p:tav>
                                        <p:tav tm="100000">
                                          <p:val>
                                            <p:strVal val="#ppt_h"/>
                                          </p:val>
                                        </p:tav>
                                      </p:tavLst>
                                    </p:anim>
                                    <p:anim calcmode="lin" valueType="num">
                                      <p:cBhvr>
                                        <p:cTn id="9" dur="1000" fill="hold"/>
                                        <p:tgtEl>
                                          <p:spTgt spid="27650"/>
                                        </p:tgtEl>
                                        <p:attrNameLst>
                                          <p:attrName>style.rotation</p:attrName>
                                        </p:attrNameLst>
                                      </p:cBhvr>
                                      <p:tavLst>
                                        <p:tav tm="0">
                                          <p:val>
                                            <p:fltVal val="90"/>
                                          </p:val>
                                        </p:tav>
                                        <p:tav tm="100000">
                                          <p:val>
                                            <p:fltVal val="0"/>
                                          </p:val>
                                        </p:tav>
                                      </p:tavLst>
                                    </p:anim>
                                    <p:animEffect transition="in" filter="fade">
                                      <p:cBhvr>
                                        <p:cTn id="10"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3" y="332656"/>
            <a:ext cx="8164041" cy="923330"/>
          </a:xfrm>
          <a:prstGeom prst="rect">
            <a:avLst/>
          </a:prstGeom>
        </p:spPr>
        <p:txBody>
          <a:bodyPr wrap="square">
            <a:spAutoFit/>
          </a:bodyPr>
          <a:lstStyle/>
          <a:p>
            <a:r>
              <a:rPr lang="fr-FR" b="1" dirty="0" smtClean="0">
                <a:hlinkClick r:id="rId2"/>
              </a:rPr>
              <a:t>Les banquets</a:t>
            </a:r>
            <a:r>
              <a:rPr lang="fr-FR" b="1" dirty="0" smtClean="0"/>
              <a:t> :</a:t>
            </a:r>
            <a:r>
              <a:rPr lang="fr-FR" dirty="0" smtClean="0"/>
              <a:t> Son organisation est très codifiée : la place que chacun y occupe respecte scrupuleusement la hiérarchie sociale. L'ivresse y est fréquente et parfois associée à l'usage de plantes hallucinogènes, aux vertus divinatoires et religieuses.</a:t>
            </a:r>
          </a:p>
        </p:txBody>
      </p:sp>
      <p:pic>
        <p:nvPicPr>
          <p:cNvPr id="26626" name="Picture 2" descr="http://p3.storage.canalblog.com/37/93/269741/92364517_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86" y="1270203"/>
            <a:ext cx="7371953" cy="530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59314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fltVal val="0"/>
                                          </p:val>
                                        </p:tav>
                                        <p:tav tm="100000">
                                          <p:val>
                                            <p:strVal val="#ppt_w"/>
                                          </p:val>
                                        </p:tav>
                                      </p:tavLst>
                                    </p:anim>
                                    <p:anim calcmode="lin" valueType="num">
                                      <p:cBhvr>
                                        <p:cTn id="8" dur="1000" fill="hold"/>
                                        <p:tgtEl>
                                          <p:spTgt spid="26626"/>
                                        </p:tgtEl>
                                        <p:attrNameLst>
                                          <p:attrName>ppt_h</p:attrName>
                                        </p:attrNameLst>
                                      </p:cBhvr>
                                      <p:tavLst>
                                        <p:tav tm="0">
                                          <p:val>
                                            <p:fltVal val="0"/>
                                          </p:val>
                                        </p:tav>
                                        <p:tav tm="100000">
                                          <p:val>
                                            <p:strVal val="#ppt_h"/>
                                          </p:val>
                                        </p:tav>
                                      </p:tavLst>
                                    </p:anim>
                                    <p:anim calcmode="lin" valueType="num">
                                      <p:cBhvr>
                                        <p:cTn id="9" dur="1000" fill="hold"/>
                                        <p:tgtEl>
                                          <p:spTgt spid="26626"/>
                                        </p:tgtEl>
                                        <p:attrNameLst>
                                          <p:attrName>style.rotation</p:attrName>
                                        </p:attrNameLst>
                                      </p:cBhvr>
                                      <p:tavLst>
                                        <p:tav tm="0">
                                          <p:val>
                                            <p:fltVal val="90"/>
                                          </p:val>
                                        </p:tav>
                                        <p:tav tm="100000">
                                          <p:val>
                                            <p:fltVal val="0"/>
                                          </p:val>
                                        </p:tav>
                                      </p:tavLst>
                                    </p:anim>
                                    <p:animEffect transition="in" filter="fade">
                                      <p:cBhvr>
                                        <p:cTn id="10"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136904" cy="923330"/>
          </a:xfrm>
          <a:prstGeom prst="rect">
            <a:avLst/>
          </a:prstGeom>
        </p:spPr>
        <p:txBody>
          <a:bodyPr wrap="square">
            <a:spAutoFit/>
          </a:bodyPr>
          <a:lstStyle/>
          <a:p>
            <a:r>
              <a:rPr lang="fr-FR" b="1" dirty="0" smtClean="0">
                <a:hlinkClick r:id="rId2"/>
              </a:rPr>
              <a:t>La chasse</a:t>
            </a:r>
            <a:r>
              <a:rPr lang="fr-FR" dirty="0" smtClean="0"/>
              <a:t>, très prisée, est réservée aux riches car elle exige un équipement onéreux, comme les chevaux, les chiens et les armes (principalement un javelot muni d'un fer). Initiatique, elle permet aussi de former les jeunes à l'art de la guerre.</a:t>
            </a:r>
            <a:endParaRPr lang="fr-FR" dirty="0"/>
          </a:p>
        </p:txBody>
      </p:sp>
      <p:pic>
        <p:nvPicPr>
          <p:cNvPr id="28674" name="Picture 2" descr="http://idata.over-blog.com/2/43/14/66/Gaulois/02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709" y="1400002"/>
            <a:ext cx="7560840" cy="534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4843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ppt_w</p:attrName>
                                        </p:attrNameLst>
                                      </p:cBhvr>
                                      <p:tavLst>
                                        <p:tav tm="0">
                                          <p:val>
                                            <p:fltVal val="0"/>
                                          </p:val>
                                        </p:tav>
                                        <p:tav tm="100000">
                                          <p:val>
                                            <p:strVal val="#ppt_w"/>
                                          </p:val>
                                        </p:tav>
                                      </p:tavLst>
                                    </p:anim>
                                    <p:anim calcmode="lin" valueType="num">
                                      <p:cBhvr>
                                        <p:cTn id="8" dur="1000" fill="hold"/>
                                        <p:tgtEl>
                                          <p:spTgt spid="28674"/>
                                        </p:tgtEl>
                                        <p:attrNameLst>
                                          <p:attrName>ppt_h</p:attrName>
                                        </p:attrNameLst>
                                      </p:cBhvr>
                                      <p:tavLst>
                                        <p:tav tm="0">
                                          <p:val>
                                            <p:fltVal val="0"/>
                                          </p:val>
                                        </p:tav>
                                        <p:tav tm="100000">
                                          <p:val>
                                            <p:strVal val="#ppt_h"/>
                                          </p:val>
                                        </p:tav>
                                      </p:tavLst>
                                    </p:anim>
                                    <p:anim calcmode="lin" valueType="num">
                                      <p:cBhvr>
                                        <p:cTn id="9" dur="1000" fill="hold"/>
                                        <p:tgtEl>
                                          <p:spTgt spid="28674"/>
                                        </p:tgtEl>
                                        <p:attrNameLst>
                                          <p:attrName>style.rotation</p:attrName>
                                        </p:attrNameLst>
                                      </p:cBhvr>
                                      <p:tavLst>
                                        <p:tav tm="0">
                                          <p:val>
                                            <p:fltVal val="90"/>
                                          </p:val>
                                        </p:tav>
                                        <p:tav tm="100000">
                                          <p:val>
                                            <p:fltVal val="0"/>
                                          </p:val>
                                        </p:tav>
                                      </p:tavLst>
                                    </p:anim>
                                    <p:animEffect transition="in" filter="fade">
                                      <p:cBhvr>
                                        <p:cTn id="10" dur="1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476672"/>
            <a:ext cx="7772400" cy="1470025"/>
          </a:xfrm>
        </p:spPr>
        <p:txBody>
          <a:bodyPr/>
          <a:lstStyle/>
          <a:p>
            <a:r>
              <a:rPr lang="fr-FR" b="1" dirty="0" smtClean="0"/>
              <a:t>La culture gauloise</a:t>
            </a:r>
            <a:endParaRPr lang="fr-FR" dirty="0"/>
          </a:p>
        </p:txBody>
      </p:sp>
      <p:pic>
        <p:nvPicPr>
          <p:cNvPr id="5122" name="Picture 2" descr="http://www.dici.fr/sites/dici.fr/files/styles/actu_teaser_cover/public/2013/09/27/149399-asterix.jpg?itok=60nGZJk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132856"/>
            <a:ext cx="5265373" cy="3949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80622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208912" cy="2031325"/>
          </a:xfrm>
          <a:prstGeom prst="rect">
            <a:avLst/>
          </a:prstGeom>
        </p:spPr>
        <p:txBody>
          <a:bodyPr wrap="square">
            <a:spAutoFit/>
          </a:bodyPr>
          <a:lstStyle/>
          <a:p>
            <a:r>
              <a:rPr lang="fr-FR" b="1" dirty="0" smtClean="0"/>
              <a:t>Quelle langue parlaient les Gaulois ? </a:t>
            </a:r>
          </a:p>
          <a:p>
            <a:r>
              <a:rPr lang="fr-FR" dirty="0" smtClean="0"/>
              <a:t>Les Gaulois communiquaient dans une langue celtique, présentant des différences de vocabulaire et de prononciation selon les régions, mais compréhensible par tous les habitants de la Gaule. </a:t>
            </a:r>
            <a:r>
              <a:rPr lang="fr-FR" b="1" dirty="0" smtClean="0"/>
              <a:t>Cette langue n'a pas été uniformisée par des lois, ni codifiée par écrit.</a:t>
            </a:r>
            <a:r>
              <a:rPr lang="fr-FR" dirty="0" smtClean="0"/>
              <a:t> Nous ne disposons donc pas aujourd'hui de textes rédigés par les Gaulois eux-mêmes, et seules les sources grecques ou romaines nous renseignent sur le "parler" gaulois.</a:t>
            </a:r>
            <a:endParaRPr lang="fr-FR" b="1" dirty="0"/>
          </a:p>
        </p:txBody>
      </p:sp>
      <p:pic>
        <p:nvPicPr>
          <p:cNvPr id="33794" name="Picture 2" descr="http://ecl.ac-orleans-tours.fr/clg-joliot-curie-chatillon-sur-indre/Disciplines/Latin/image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530139"/>
            <a:ext cx="6336209" cy="3916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55221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404664"/>
            <a:ext cx="7772400" cy="1470025"/>
          </a:xfrm>
        </p:spPr>
        <p:txBody>
          <a:bodyPr>
            <a:normAutofit/>
          </a:bodyPr>
          <a:lstStyle/>
          <a:p>
            <a:r>
              <a:rPr lang="fr-FR" b="1" dirty="0" smtClean="0"/>
              <a:t>Les Gaulois, </a:t>
            </a:r>
            <a:r>
              <a:rPr lang="fr-FR" b="1" dirty="0" smtClean="0"/>
              <a:t/>
            </a:r>
            <a:br>
              <a:rPr lang="fr-FR" b="1" dirty="0" smtClean="0"/>
            </a:br>
            <a:r>
              <a:rPr lang="fr-FR" b="1" dirty="0" smtClean="0"/>
              <a:t>une </a:t>
            </a:r>
            <a:r>
              <a:rPr lang="fr-FR" b="1" dirty="0" smtClean="0"/>
              <a:t>invention romaine</a:t>
            </a:r>
            <a:endParaRPr lang="fr-FR" dirty="0"/>
          </a:p>
        </p:txBody>
      </p:sp>
      <p:pic>
        <p:nvPicPr>
          <p:cNvPr id="3074" name="Picture 2" descr="http://idata.over-blog.com/0/44/42/51/antiquit-/gaulois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8115630" cy="397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2038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97346"/>
            <a:ext cx="8306989" cy="1200329"/>
          </a:xfrm>
          <a:prstGeom prst="rect">
            <a:avLst/>
          </a:prstGeom>
        </p:spPr>
        <p:txBody>
          <a:bodyPr wrap="square">
            <a:spAutoFit/>
          </a:bodyPr>
          <a:lstStyle/>
          <a:p>
            <a:r>
              <a:rPr lang="fr-FR" b="1" dirty="0" smtClean="0"/>
              <a:t>Peut-on parler d'un art gaulois ?</a:t>
            </a:r>
          </a:p>
          <a:p>
            <a:r>
              <a:rPr lang="fr-FR" dirty="0" smtClean="0"/>
              <a:t>Longtemps, l'art gaulois a été méconnu ou méprisé, car il ne répondait pas aux critères esthétiques gréco-romains. </a:t>
            </a:r>
            <a:r>
              <a:rPr lang="fr-FR" b="1" dirty="0" smtClean="0"/>
              <a:t>Les Gaulois ne cherchaient pas, en effet, à représenter la réalité, encore moins à la magnifier.</a:t>
            </a:r>
            <a:r>
              <a:rPr lang="fr-FR" dirty="0" smtClean="0"/>
              <a:t> </a:t>
            </a:r>
          </a:p>
        </p:txBody>
      </p:sp>
      <p:pic>
        <p:nvPicPr>
          <p:cNvPr id="31746" name="Picture 2" descr="http://antique.mrugala.net/Celte/Or%20gaulois/Gaulois%20-%20Casque%20en%20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028" y="1353380"/>
            <a:ext cx="4002135" cy="52081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2292" y="1556792"/>
            <a:ext cx="4138746" cy="4801314"/>
          </a:xfrm>
          <a:prstGeom prst="rect">
            <a:avLst/>
          </a:prstGeom>
        </p:spPr>
        <p:txBody>
          <a:bodyPr wrap="square">
            <a:spAutoFit/>
          </a:bodyPr>
          <a:lstStyle/>
          <a:p>
            <a:r>
              <a:rPr lang="fr-FR" dirty="0" smtClean="0"/>
              <a:t>L'art celtique est non figuratif : ses motifs abstraits, stylisés, symboliques sont faits de courbes et d'infinis entrelacements conçus comme un langage sacré rapprochant les hommes du divin. </a:t>
            </a:r>
          </a:p>
          <a:p>
            <a:r>
              <a:rPr lang="fr-FR" dirty="0" smtClean="0"/>
              <a:t>Les Gaulois exerçaient donc leur art sur des supports portatifs, que ce peuple de semi-nomades pouvait emporter partout avec lui : armement (casques, poignards), bijoux (gros colliers, bracelets, pendentifs, boucles de ceinture) ou objets de la vie quotidienne (rasoirs, miroirs...).</a:t>
            </a:r>
            <a:br>
              <a:rPr lang="fr-FR" dirty="0" smtClean="0"/>
            </a:br>
            <a:r>
              <a:rPr lang="fr-FR" b="1" dirty="0" smtClean="0"/>
              <a:t>Les sources grecques ou romaines notent aussi la grande place faite à la musique dans la société gauloise.</a:t>
            </a:r>
            <a:r>
              <a:rPr lang="fr-FR" dirty="0" smtClean="0"/>
              <a:t> Religieuse ou militaire, elle accompagnait tous les rassemblements populaires.</a:t>
            </a:r>
            <a:endParaRPr lang="fr-FR" dirty="0"/>
          </a:p>
        </p:txBody>
      </p:sp>
    </p:spTree>
    <p:extLst>
      <p:ext uri="{BB962C8B-B14F-4D97-AF65-F5344CB8AC3E}">
        <p14:creationId xmlns:p14="http://schemas.microsoft.com/office/powerpoint/2010/main" val="48631319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ppt_w</p:attrName>
                                        </p:attrNameLst>
                                      </p:cBhvr>
                                      <p:tavLst>
                                        <p:tav tm="0">
                                          <p:val>
                                            <p:fltVal val="0"/>
                                          </p:val>
                                        </p:tav>
                                        <p:tav tm="100000">
                                          <p:val>
                                            <p:strVal val="#ppt_w"/>
                                          </p:val>
                                        </p:tav>
                                      </p:tavLst>
                                    </p:anim>
                                    <p:anim calcmode="lin" valueType="num">
                                      <p:cBhvr>
                                        <p:cTn id="8" dur="1000" fill="hold"/>
                                        <p:tgtEl>
                                          <p:spTgt spid="31746"/>
                                        </p:tgtEl>
                                        <p:attrNameLst>
                                          <p:attrName>ppt_h</p:attrName>
                                        </p:attrNameLst>
                                      </p:cBhvr>
                                      <p:tavLst>
                                        <p:tav tm="0">
                                          <p:val>
                                            <p:fltVal val="0"/>
                                          </p:val>
                                        </p:tav>
                                        <p:tav tm="100000">
                                          <p:val>
                                            <p:strVal val="#ppt_h"/>
                                          </p:val>
                                        </p:tav>
                                      </p:tavLst>
                                    </p:anim>
                                    <p:anim calcmode="lin" valueType="num">
                                      <p:cBhvr>
                                        <p:cTn id="9" dur="1000" fill="hold"/>
                                        <p:tgtEl>
                                          <p:spTgt spid="31746"/>
                                        </p:tgtEl>
                                        <p:attrNameLst>
                                          <p:attrName>style.rotation</p:attrName>
                                        </p:attrNameLst>
                                      </p:cBhvr>
                                      <p:tavLst>
                                        <p:tav tm="0">
                                          <p:val>
                                            <p:fltVal val="90"/>
                                          </p:val>
                                        </p:tav>
                                        <p:tav tm="100000">
                                          <p:val>
                                            <p:fltVal val="0"/>
                                          </p:val>
                                        </p:tav>
                                      </p:tavLst>
                                    </p:anim>
                                    <p:animEffect transition="in" filter="fade">
                                      <p:cBhvr>
                                        <p:cTn id="10" dur="1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8352928" cy="2308324"/>
          </a:xfrm>
          <a:prstGeom prst="rect">
            <a:avLst/>
          </a:prstGeom>
        </p:spPr>
        <p:txBody>
          <a:bodyPr wrap="square">
            <a:spAutoFit/>
          </a:bodyPr>
          <a:lstStyle/>
          <a:p>
            <a:r>
              <a:rPr lang="fr-FR" b="1" dirty="0" smtClean="0"/>
              <a:t>Les Gaulois avaient-ils des pratiques scientifiques ? </a:t>
            </a:r>
          </a:p>
          <a:p>
            <a:r>
              <a:rPr lang="fr-FR" dirty="0" smtClean="0"/>
              <a:t>Les Gaulois ont démontré un intérêt notoire pour le calcul, la géométrie ou l'astrologie, mais les connaissances scientifiques étaient le domaine réservé des druides. </a:t>
            </a:r>
          </a:p>
          <a:p>
            <a:r>
              <a:rPr lang="fr-FR" b="1" dirty="0" smtClean="0"/>
              <a:t>Les rares traces d'écriture gauloise révèlent aussi une vraie passion pour les nombres, qui s'exerça d'abord dans la comptabilité</a:t>
            </a:r>
            <a:r>
              <a:rPr lang="fr-FR" dirty="0" smtClean="0"/>
              <a:t> (recensement des populations, gestion financière, etc.). Des calendriers d'une grande complexité étaient également établis grâce à une pratique poussée de l'astronomie, qui permettait également de déterminer les lieux propices au culte. </a:t>
            </a:r>
            <a:endParaRPr lang="fr-FR" dirty="0"/>
          </a:p>
        </p:txBody>
      </p:sp>
      <p:pic>
        <p:nvPicPr>
          <p:cNvPr id="32770"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540" y="2875709"/>
            <a:ext cx="6244706" cy="36999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5536" y="5620739"/>
            <a:ext cx="1872207" cy="923330"/>
          </a:xfrm>
          <a:prstGeom prst="rect">
            <a:avLst/>
          </a:prstGeom>
        </p:spPr>
        <p:txBody>
          <a:bodyPr wrap="square">
            <a:spAutoFit/>
          </a:bodyPr>
          <a:lstStyle/>
          <a:p>
            <a:pPr algn="r"/>
            <a:r>
              <a:rPr lang="fr-FR" i="1" dirty="0" smtClean="0"/>
              <a:t>Ecriture Gauloise, Musée </a:t>
            </a:r>
            <a:r>
              <a:rPr lang="fr-FR" i="1" dirty="0" err="1" smtClean="0"/>
              <a:t>Fenaille</a:t>
            </a:r>
            <a:r>
              <a:rPr lang="fr-FR" i="1" dirty="0" smtClean="0"/>
              <a:t> à Rodez</a:t>
            </a:r>
            <a:endParaRPr lang="fr-FR" i="1" dirty="0"/>
          </a:p>
        </p:txBody>
      </p:sp>
    </p:spTree>
    <p:extLst>
      <p:ext uri="{BB962C8B-B14F-4D97-AF65-F5344CB8AC3E}">
        <p14:creationId xmlns:p14="http://schemas.microsoft.com/office/powerpoint/2010/main" val="41295591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ppt_w</p:attrName>
                                        </p:attrNameLst>
                                      </p:cBhvr>
                                      <p:tavLst>
                                        <p:tav tm="0">
                                          <p:val>
                                            <p:fltVal val="0"/>
                                          </p:val>
                                        </p:tav>
                                        <p:tav tm="100000">
                                          <p:val>
                                            <p:strVal val="#ppt_w"/>
                                          </p:val>
                                        </p:tav>
                                      </p:tavLst>
                                    </p:anim>
                                    <p:anim calcmode="lin" valueType="num">
                                      <p:cBhvr>
                                        <p:cTn id="8" dur="1000" fill="hold"/>
                                        <p:tgtEl>
                                          <p:spTgt spid="32770"/>
                                        </p:tgtEl>
                                        <p:attrNameLst>
                                          <p:attrName>ppt_h</p:attrName>
                                        </p:attrNameLst>
                                      </p:cBhvr>
                                      <p:tavLst>
                                        <p:tav tm="0">
                                          <p:val>
                                            <p:fltVal val="0"/>
                                          </p:val>
                                        </p:tav>
                                        <p:tav tm="100000">
                                          <p:val>
                                            <p:strVal val="#ppt_h"/>
                                          </p:val>
                                        </p:tav>
                                      </p:tavLst>
                                    </p:anim>
                                    <p:anim calcmode="lin" valueType="num">
                                      <p:cBhvr>
                                        <p:cTn id="9" dur="1000" fill="hold"/>
                                        <p:tgtEl>
                                          <p:spTgt spid="32770"/>
                                        </p:tgtEl>
                                        <p:attrNameLst>
                                          <p:attrName>style.rotation</p:attrName>
                                        </p:attrNameLst>
                                      </p:cBhvr>
                                      <p:tavLst>
                                        <p:tav tm="0">
                                          <p:val>
                                            <p:fltVal val="90"/>
                                          </p:val>
                                        </p:tav>
                                        <p:tav tm="100000">
                                          <p:val>
                                            <p:fltVal val="0"/>
                                          </p:val>
                                        </p:tav>
                                      </p:tavLst>
                                    </p:anim>
                                    <p:animEffect transition="in" filter="fade">
                                      <p:cBhvr>
                                        <p:cTn id="10" dur="1000"/>
                                        <p:tgtEl>
                                          <p:spTgt spid="32770"/>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476672"/>
            <a:ext cx="7772400" cy="1470025"/>
          </a:xfrm>
        </p:spPr>
        <p:txBody>
          <a:bodyPr/>
          <a:lstStyle/>
          <a:p>
            <a:r>
              <a:rPr lang="fr-FR" b="1" dirty="0" smtClean="0"/>
              <a:t>Les inventions gauloises</a:t>
            </a:r>
            <a:endParaRPr lang="fr-FR" dirty="0"/>
          </a:p>
        </p:txBody>
      </p:sp>
      <p:pic>
        <p:nvPicPr>
          <p:cNvPr id="4" name="Picture 2" descr="http://jdelord.free.fr/An2001/lamain_latoile2/latin/Puechf/tonneau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997" y="3501008"/>
            <a:ext cx="8136487" cy="2459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990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3" y="404664"/>
            <a:ext cx="8136487" cy="1754326"/>
          </a:xfrm>
          <a:prstGeom prst="rect">
            <a:avLst/>
          </a:prstGeom>
        </p:spPr>
        <p:txBody>
          <a:bodyPr wrap="square">
            <a:spAutoFit/>
          </a:bodyPr>
          <a:lstStyle/>
          <a:p>
            <a:r>
              <a:rPr lang="fr-FR" b="1" dirty="0" smtClean="0"/>
              <a:t>La cervoise et son tonneau</a:t>
            </a:r>
          </a:p>
          <a:p>
            <a:r>
              <a:rPr lang="fr-FR" dirty="0" smtClean="0"/>
              <a:t>Dérivé du latin "</a:t>
            </a:r>
            <a:r>
              <a:rPr lang="fr-FR" dirty="0" err="1" smtClean="0"/>
              <a:t>cervisia</a:t>
            </a:r>
            <a:r>
              <a:rPr lang="fr-FR" dirty="0" smtClean="0"/>
              <a:t>", la </a:t>
            </a:r>
            <a:r>
              <a:rPr lang="fr-FR" dirty="0" smtClean="0">
                <a:hlinkClick r:id="rId2"/>
              </a:rPr>
              <a:t>cervoise</a:t>
            </a:r>
            <a:r>
              <a:rPr lang="fr-FR" dirty="0" smtClean="0"/>
              <a:t> est un vin d'orge gaulois, un ancêtre de la bière, partie intégrante de l'alimentation gauloise. </a:t>
            </a:r>
            <a:r>
              <a:rPr lang="fr-FR" b="1" dirty="0" smtClean="0"/>
              <a:t>Sa popularité s'explique en partie par des raisons sanitaires car elle pouvait présenter moins de risque que l'eau.</a:t>
            </a:r>
            <a:r>
              <a:rPr lang="fr-FR" dirty="0" smtClean="0"/>
              <a:t> </a:t>
            </a:r>
            <a:endParaRPr lang="fr-FR" dirty="0" smtClean="0"/>
          </a:p>
          <a:p>
            <a:r>
              <a:rPr lang="fr-FR" dirty="0" smtClean="0"/>
              <a:t>Pour </a:t>
            </a:r>
            <a:r>
              <a:rPr lang="fr-FR" dirty="0" smtClean="0"/>
              <a:t>remplacer les amphores en terre et garantir la conservation et le transport du vin, les Gaulois auraient inventé les tonneaux en bois. </a:t>
            </a:r>
            <a:endParaRPr lang="fr-FR" dirty="0"/>
          </a:p>
        </p:txBody>
      </p:sp>
      <p:pic>
        <p:nvPicPr>
          <p:cNvPr id="22532" name="Picture 4" descr="http://www.cuisinealafrancaise.com/img/uploaded/invention_du_tonneau_wiki_d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318" y="2276872"/>
            <a:ext cx="6488374" cy="4192488"/>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bp0.blogger.com/_FsZpVvBFAbQ/RYaxYUijV5I/AAAAAAAAAA8/jVnT7S7StxI/s320/Gauloi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80" y="4688181"/>
            <a:ext cx="1988618" cy="174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7109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1000" fill="hold"/>
                                        <p:tgtEl>
                                          <p:spTgt spid="22532"/>
                                        </p:tgtEl>
                                        <p:attrNameLst>
                                          <p:attrName>ppt_w</p:attrName>
                                        </p:attrNameLst>
                                      </p:cBhvr>
                                      <p:tavLst>
                                        <p:tav tm="0">
                                          <p:val>
                                            <p:fltVal val="0"/>
                                          </p:val>
                                        </p:tav>
                                        <p:tav tm="100000">
                                          <p:val>
                                            <p:strVal val="#ppt_w"/>
                                          </p:val>
                                        </p:tav>
                                      </p:tavLst>
                                    </p:anim>
                                    <p:anim calcmode="lin" valueType="num">
                                      <p:cBhvr>
                                        <p:cTn id="8" dur="1000" fill="hold"/>
                                        <p:tgtEl>
                                          <p:spTgt spid="22532"/>
                                        </p:tgtEl>
                                        <p:attrNameLst>
                                          <p:attrName>ppt_h</p:attrName>
                                        </p:attrNameLst>
                                      </p:cBhvr>
                                      <p:tavLst>
                                        <p:tav tm="0">
                                          <p:val>
                                            <p:fltVal val="0"/>
                                          </p:val>
                                        </p:tav>
                                        <p:tav tm="100000">
                                          <p:val>
                                            <p:strVal val="#ppt_h"/>
                                          </p:val>
                                        </p:tav>
                                      </p:tavLst>
                                    </p:anim>
                                    <p:anim calcmode="lin" valueType="num">
                                      <p:cBhvr>
                                        <p:cTn id="9" dur="1000" fill="hold"/>
                                        <p:tgtEl>
                                          <p:spTgt spid="22532"/>
                                        </p:tgtEl>
                                        <p:attrNameLst>
                                          <p:attrName>style.rotation</p:attrName>
                                        </p:attrNameLst>
                                      </p:cBhvr>
                                      <p:tavLst>
                                        <p:tav tm="0">
                                          <p:val>
                                            <p:fltVal val="90"/>
                                          </p:val>
                                        </p:tav>
                                        <p:tav tm="100000">
                                          <p:val>
                                            <p:fltVal val="0"/>
                                          </p:val>
                                        </p:tav>
                                      </p:tavLst>
                                    </p:anim>
                                    <p:animEffect transition="in" filter="fade">
                                      <p:cBhvr>
                                        <p:cTn id="10" dur="1000"/>
                                        <p:tgtEl>
                                          <p:spTgt spid="2253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2534"/>
                                        </p:tgtEl>
                                        <p:attrNameLst>
                                          <p:attrName>style.visibility</p:attrName>
                                        </p:attrNameLst>
                                      </p:cBhvr>
                                      <p:to>
                                        <p:strVal val="visible"/>
                                      </p:to>
                                    </p:set>
                                    <p:anim calcmode="lin" valueType="num">
                                      <p:cBhvr>
                                        <p:cTn id="15" dur="500" fill="hold"/>
                                        <p:tgtEl>
                                          <p:spTgt spid="22534"/>
                                        </p:tgtEl>
                                        <p:attrNameLst>
                                          <p:attrName>ppt_w</p:attrName>
                                        </p:attrNameLst>
                                      </p:cBhvr>
                                      <p:tavLst>
                                        <p:tav tm="0">
                                          <p:val>
                                            <p:fltVal val="0"/>
                                          </p:val>
                                        </p:tav>
                                        <p:tav tm="100000">
                                          <p:val>
                                            <p:strVal val="#ppt_w"/>
                                          </p:val>
                                        </p:tav>
                                      </p:tavLst>
                                    </p:anim>
                                    <p:anim calcmode="lin" valueType="num">
                                      <p:cBhvr>
                                        <p:cTn id="16" dur="500" fill="hold"/>
                                        <p:tgtEl>
                                          <p:spTgt spid="22534"/>
                                        </p:tgtEl>
                                        <p:attrNameLst>
                                          <p:attrName>ppt_h</p:attrName>
                                        </p:attrNameLst>
                                      </p:cBhvr>
                                      <p:tavLst>
                                        <p:tav tm="0">
                                          <p:val>
                                            <p:fltVal val="0"/>
                                          </p:val>
                                        </p:tav>
                                        <p:tav tm="100000">
                                          <p:val>
                                            <p:strVal val="#ppt_h"/>
                                          </p:val>
                                        </p:tav>
                                      </p:tavLst>
                                    </p:anim>
                                    <p:animEffect transition="in" filter="fade">
                                      <p:cBhvr>
                                        <p:cTn id="17"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456" y="476672"/>
            <a:ext cx="3488472" cy="2308324"/>
          </a:xfrm>
          <a:prstGeom prst="rect">
            <a:avLst/>
          </a:prstGeom>
        </p:spPr>
        <p:txBody>
          <a:bodyPr wrap="square">
            <a:spAutoFit/>
          </a:bodyPr>
          <a:lstStyle/>
          <a:p>
            <a:r>
              <a:rPr lang="fr-FR" b="1" dirty="0" smtClean="0"/>
              <a:t>Le savon lustrant</a:t>
            </a:r>
          </a:p>
          <a:p>
            <a:r>
              <a:rPr lang="fr-FR" dirty="0" smtClean="0"/>
              <a:t>Ce produit de nettoyage était fabriqué à partir de cendres et de suif. </a:t>
            </a:r>
          </a:p>
          <a:p>
            <a:r>
              <a:rPr lang="fr-FR" dirty="0" smtClean="0"/>
              <a:t>Les Gaulois sont avant tout connus pour avoir exploité les vertus hygiéniques du savon pour lustrer leur longue chevelure. </a:t>
            </a:r>
            <a:endParaRPr lang="fr-FR" dirty="0"/>
          </a:p>
        </p:txBody>
      </p:sp>
      <p:pic>
        <p:nvPicPr>
          <p:cNvPr id="4098" name="Picture 2" descr="http://img.over-blog-kiwi.com/1/39/44/96/20150103/ob_e75c36_791b1-publicite-de-savon-utilisant-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291131"/>
            <a:ext cx="4144376" cy="621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2678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04664"/>
            <a:ext cx="8424936" cy="1477328"/>
          </a:xfrm>
          <a:prstGeom prst="rect">
            <a:avLst/>
          </a:prstGeom>
        </p:spPr>
        <p:txBody>
          <a:bodyPr wrap="square">
            <a:spAutoFit/>
          </a:bodyPr>
          <a:lstStyle/>
          <a:p>
            <a:r>
              <a:rPr lang="fr-FR" b="1" dirty="0" smtClean="0"/>
              <a:t>La moissonneuse des champs</a:t>
            </a:r>
          </a:p>
          <a:p>
            <a:r>
              <a:rPr lang="fr-FR" dirty="0" smtClean="0"/>
              <a:t>Alors que les Romains se servaient d'une faucille, les Gaulois utilisaient la moissonneuse pour leurs travaux des champs. </a:t>
            </a:r>
          </a:p>
          <a:p>
            <a:r>
              <a:rPr lang="fr-FR" b="1" dirty="0" smtClean="0"/>
              <a:t>L'ancêtre des machines agricoles était en fait une grande caisse à roues dentelées.</a:t>
            </a:r>
            <a:r>
              <a:rPr lang="fr-FR" dirty="0" smtClean="0"/>
              <a:t> Elle était tractée dans les champs par un bœuf, les épis arrachés tombant dans la caisse. </a:t>
            </a:r>
            <a:endParaRPr lang="fr-FR" dirty="0"/>
          </a:p>
        </p:txBody>
      </p:sp>
      <p:pic>
        <p:nvPicPr>
          <p:cNvPr id="29698" name="Picture 2" descr="http://antique.mrugala.net/Celte/Images/Gaule,%20Moissonne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68491"/>
            <a:ext cx="6238875"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810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fltVal val="0"/>
                                          </p:val>
                                        </p:tav>
                                        <p:tav tm="100000">
                                          <p:val>
                                            <p:strVal val="#ppt_w"/>
                                          </p:val>
                                        </p:tav>
                                      </p:tavLst>
                                    </p:anim>
                                    <p:anim calcmode="lin" valueType="num">
                                      <p:cBhvr>
                                        <p:cTn id="8" dur="1000" fill="hold"/>
                                        <p:tgtEl>
                                          <p:spTgt spid="29698"/>
                                        </p:tgtEl>
                                        <p:attrNameLst>
                                          <p:attrName>ppt_h</p:attrName>
                                        </p:attrNameLst>
                                      </p:cBhvr>
                                      <p:tavLst>
                                        <p:tav tm="0">
                                          <p:val>
                                            <p:fltVal val="0"/>
                                          </p:val>
                                        </p:tav>
                                        <p:tav tm="100000">
                                          <p:val>
                                            <p:strVal val="#ppt_h"/>
                                          </p:val>
                                        </p:tav>
                                      </p:tavLst>
                                    </p:anim>
                                    <p:anim calcmode="lin" valueType="num">
                                      <p:cBhvr>
                                        <p:cTn id="9" dur="1000" fill="hold"/>
                                        <p:tgtEl>
                                          <p:spTgt spid="29698"/>
                                        </p:tgtEl>
                                        <p:attrNameLst>
                                          <p:attrName>style.rotation</p:attrName>
                                        </p:attrNameLst>
                                      </p:cBhvr>
                                      <p:tavLst>
                                        <p:tav tm="0">
                                          <p:val>
                                            <p:fltVal val="90"/>
                                          </p:val>
                                        </p:tav>
                                        <p:tav tm="100000">
                                          <p:val>
                                            <p:fltVal val="0"/>
                                          </p:val>
                                        </p:tav>
                                      </p:tavLst>
                                    </p:anim>
                                    <p:animEffect transition="in" filter="fade">
                                      <p:cBhvr>
                                        <p:cTn id="10" dur="1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20861"/>
            <a:ext cx="8208912" cy="1477328"/>
          </a:xfrm>
          <a:prstGeom prst="rect">
            <a:avLst/>
          </a:prstGeom>
        </p:spPr>
        <p:txBody>
          <a:bodyPr wrap="square">
            <a:spAutoFit/>
          </a:bodyPr>
          <a:lstStyle/>
          <a:p>
            <a:r>
              <a:rPr lang="fr-FR" b="1" dirty="0" smtClean="0"/>
              <a:t>Le pantalon</a:t>
            </a:r>
          </a:p>
          <a:p>
            <a:r>
              <a:rPr lang="fr-FR" dirty="0" smtClean="0"/>
              <a:t>Les Gaulois furent les premiers à adopter cette tenue appelée "</a:t>
            </a:r>
            <a:r>
              <a:rPr lang="fr-FR" dirty="0" smtClean="0">
                <a:hlinkClick r:id="rId2"/>
              </a:rPr>
              <a:t>braies</a:t>
            </a:r>
            <a:r>
              <a:rPr lang="fr-FR" dirty="0" smtClean="0"/>
              <a:t>". </a:t>
            </a:r>
          </a:p>
          <a:p>
            <a:r>
              <a:rPr lang="fr-FR" dirty="0" smtClean="0"/>
              <a:t>La principale partie de ce costume, le pantalon, était large et flottant, à plis pour certaines tribus gauloises, étroit et collant chez d'autres. </a:t>
            </a:r>
            <a:r>
              <a:rPr lang="fr-FR" b="1" dirty="0" smtClean="0"/>
              <a:t>Il descendait en général jusqu'à la cheville, où il était attaché.</a:t>
            </a:r>
            <a:r>
              <a:rPr lang="fr-FR" dirty="0" smtClean="0"/>
              <a:t> </a:t>
            </a:r>
            <a:endParaRPr lang="fr-FR" dirty="0"/>
          </a:p>
        </p:txBody>
      </p:sp>
      <p:pic>
        <p:nvPicPr>
          <p:cNvPr id="34820" name="Picture 4" descr="http://data0.eklablog.com/dona-rodrigue/mod_article4191101_1.jpg?31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756782"/>
            <a:ext cx="3312368" cy="4836058"/>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http://www.arbre-celtique.com/etude/02-societe/organisation/homme1b.jpg"/>
          <p:cNvPicPr>
            <a:picLocks noChangeAspect="1" noChangeArrowheads="1"/>
          </p:cNvPicPr>
          <p:nvPr/>
        </p:nvPicPr>
        <p:blipFill rotWithShape="1">
          <a:blip r:embed="rId4">
            <a:extLst>
              <a:ext uri="{28A0092B-C50C-407E-A947-70E740481C1C}">
                <a14:useLocalDpi xmlns:a14="http://schemas.microsoft.com/office/drawing/2010/main" val="0"/>
              </a:ext>
            </a:extLst>
          </a:blip>
          <a:srcRect b="4383"/>
          <a:stretch/>
        </p:blipFill>
        <p:spPr bwMode="auto">
          <a:xfrm>
            <a:off x="456204" y="2065794"/>
            <a:ext cx="2099572" cy="4537051"/>
          </a:xfrm>
          <a:prstGeom prst="rect">
            <a:avLst/>
          </a:prstGeom>
          <a:noFill/>
          <a:extLst>
            <a:ext uri="{909E8E84-426E-40DD-AFC4-6F175D3DCCD1}">
              <a14:hiddenFill xmlns:a14="http://schemas.microsoft.com/office/drawing/2010/main">
                <a:solidFill>
                  <a:srgbClr val="FFFFFF"/>
                </a:solidFill>
              </a14:hiddenFill>
            </a:ext>
          </a:extLst>
        </p:spPr>
      </p:pic>
      <p:pic>
        <p:nvPicPr>
          <p:cNvPr id="34824" name="Picture 8" descr="http://netia59a.ac-lille.fr/arago-lille/IMG/jpg/gaulois_guerri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1918179"/>
            <a:ext cx="2422004" cy="46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2350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p:cTn id="7" dur="1000" fill="hold"/>
                                        <p:tgtEl>
                                          <p:spTgt spid="34822"/>
                                        </p:tgtEl>
                                        <p:attrNameLst>
                                          <p:attrName>ppt_w</p:attrName>
                                        </p:attrNameLst>
                                      </p:cBhvr>
                                      <p:tavLst>
                                        <p:tav tm="0">
                                          <p:val>
                                            <p:fltVal val="0"/>
                                          </p:val>
                                        </p:tav>
                                        <p:tav tm="100000">
                                          <p:val>
                                            <p:strVal val="#ppt_w"/>
                                          </p:val>
                                        </p:tav>
                                      </p:tavLst>
                                    </p:anim>
                                    <p:anim calcmode="lin" valueType="num">
                                      <p:cBhvr>
                                        <p:cTn id="8" dur="1000" fill="hold"/>
                                        <p:tgtEl>
                                          <p:spTgt spid="34822"/>
                                        </p:tgtEl>
                                        <p:attrNameLst>
                                          <p:attrName>ppt_h</p:attrName>
                                        </p:attrNameLst>
                                      </p:cBhvr>
                                      <p:tavLst>
                                        <p:tav tm="0">
                                          <p:val>
                                            <p:fltVal val="0"/>
                                          </p:val>
                                        </p:tav>
                                        <p:tav tm="100000">
                                          <p:val>
                                            <p:strVal val="#ppt_h"/>
                                          </p:val>
                                        </p:tav>
                                      </p:tavLst>
                                    </p:anim>
                                    <p:anim calcmode="lin" valueType="num">
                                      <p:cBhvr>
                                        <p:cTn id="9" dur="1000" fill="hold"/>
                                        <p:tgtEl>
                                          <p:spTgt spid="34822"/>
                                        </p:tgtEl>
                                        <p:attrNameLst>
                                          <p:attrName>style.rotation</p:attrName>
                                        </p:attrNameLst>
                                      </p:cBhvr>
                                      <p:tavLst>
                                        <p:tav tm="0">
                                          <p:val>
                                            <p:fltVal val="90"/>
                                          </p:val>
                                        </p:tav>
                                        <p:tav tm="100000">
                                          <p:val>
                                            <p:fltVal val="0"/>
                                          </p:val>
                                        </p:tav>
                                      </p:tavLst>
                                    </p:anim>
                                    <p:animEffect transition="in" filter="fade">
                                      <p:cBhvr>
                                        <p:cTn id="10" dur="1000"/>
                                        <p:tgtEl>
                                          <p:spTgt spid="348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4824"/>
                                        </p:tgtEl>
                                        <p:attrNameLst>
                                          <p:attrName>style.visibility</p:attrName>
                                        </p:attrNameLst>
                                      </p:cBhvr>
                                      <p:to>
                                        <p:strVal val="visible"/>
                                      </p:to>
                                    </p:set>
                                    <p:anim calcmode="lin" valueType="num">
                                      <p:cBhvr>
                                        <p:cTn id="15" dur="1000" fill="hold"/>
                                        <p:tgtEl>
                                          <p:spTgt spid="34824"/>
                                        </p:tgtEl>
                                        <p:attrNameLst>
                                          <p:attrName>ppt_w</p:attrName>
                                        </p:attrNameLst>
                                      </p:cBhvr>
                                      <p:tavLst>
                                        <p:tav tm="0">
                                          <p:val>
                                            <p:fltVal val="0"/>
                                          </p:val>
                                        </p:tav>
                                        <p:tav tm="100000">
                                          <p:val>
                                            <p:strVal val="#ppt_w"/>
                                          </p:val>
                                        </p:tav>
                                      </p:tavLst>
                                    </p:anim>
                                    <p:anim calcmode="lin" valueType="num">
                                      <p:cBhvr>
                                        <p:cTn id="16" dur="1000" fill="hold"/>
                                        <p:tgtEl>
                                          <p:spTgt spid="34824"/>
                                        </p:tgtEl>
                                        <p:attrNameLst>
                                          <p:attrName>ppt_h</p:attrName>
                                        </p:attrNameLst>
                                      </p:cBhvr>
                                      <p:tavLst>
                                        <p:tav tm="0">
                                          <p:val>
                                            <p:fltVal val="0"/>
                                          </p:val>
                                        </p:tav>
                                        <p:tav tm="100000">
                                          <p:val>
                                            <p:strVal val="#ppt_h"/>
                                          </p:val>
                                        </p:tav>
                                      </p:tavLst>
                                    </p:anim>
                                    <p:anim calcmode="lin" valueType="num">
                                      <p:cBhvr>
                                        <p:cTn id="17" dur="1000" fill="hold"/>
                                        <p:tgtEl>
                                          <p:spTgt spid="34824"/>
                                        </p:tgtEl>
                                        <p:attrNameLst>
                                          <p:attrName>style.rotation</p:attrName>
                                        </p:attrNameLst>
                                      </p:cBhvr>
                                      <p:tavLst>
                                        <p:tav tm="0">
                                          <p:val>
                                            <p:fltVal val="90"/>
                                          </p:val>
                                        </p:tav>
                                        <p:tav tm="100000">
                                          <p:val>
                                            <p:fltVal val="0"/>
                                          </p:val>
                                        </p:tav>
                                      </p:tavLst>
                                    </p:anim>
                                    <p:animEffect transition="in" filter="fade">
                                      <p:cBhvr>
                                        <p:cTn id="18" dur="1000"/>
                                        <p:tgtEl>
                                          <p:spTgt spid="3482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4820"/>
                                        </p:tgtEl>
                                        <p:attrNameLst>
                                          <p:attrName>style.visibility</p:attrName>
                                        </p:attrNameLst>
                                      </p:cBhvr>
                                      <p:to>
                                        <p:strVal val="visible"/>
                                      </p:to>
                                    </p:set>
                                    <p:anim calcmode="lin" valueType="num">
                                      <p:cBhvr>
                                        <p:cTn id="23" dur="1000" fill="hold"/>
                                        <p:tgtEl>
                                          <p:spTgt spid="34820"/>
                                        </p:tgtEl>
                                        <p:attrNameLst>
                                          <p:attrName>ppt_w</p:attrName>
                                        </p:attrNameLst>
                                      </p:cBhvr>
                                      <p:tavLst>
                                        <p:tav tm="0">
                                          <p:val>
                                            <p:fltVal val="0"/>
                                          </p:val>
                                        </p:tav>
                                        <p:tav tm="100000">
                                          <p:val>
                                            <p:strVal val="#ppt_w"/>
                                          </p:val>
                                        </p:tav>
                                      </p:tavLst>
                                    </p:anim>
                                    <p:anim calcmode="lin" valueType="num">
                                      <p:cBhvr>
                                        <p:cTn id="24" dur="1000" fill="hold"/>
                                        <p:tgtEl>
                                          <p:spTgt spid="34820"/>
                                        </p:tgtEl>
                                        <p:attrNameLst>
                                          <p:attrName>ppt_h</p:attrName>
                                        </p:attrNameLst>
                                      </p:cBhvr>
                                      <p:tavLst>
                                        <p:tav tm="0">
                                          <p:val>
                                            <p:fltVal val="0"/>
                                          </p:val>
                                        </p:tav>
                                        <p:tav tm="100000">
                                          <p:val>
                                            <p:strVal val="#ppt_h"/>
                                          </p:val>
                                        </p:tav>
                                      </p:tavLst>
                                    </p:anim>
                                    <p:anim calcmode="lin" valueType="num">
                                      <p:cBhvr>
                                        <p:cTn id="25" dur="1000" fill="hold"/>
                                        <p:tgtEl>
                                          <p:spTgt spid="34820"/>
                                        </p:tgtEl>
                                        <p:attrNameLst>
                                          <p:attrName>style.rotation</p:attrName>
                                        </p:attrNameLst>
                                      </p:cBhvr>
                                      <p:tavLst>
                                        <p:tav tm="0">
                                          <p:val>
                                            <p:fltVal val="90"/>
                                          </p:val>
                                        </p:tav>
                                        <p:tav tm="100000">
                                          <p:val>
                                            <p:fltVal val="0"/>
                                          </p:val>
                                        </p:tav>
                                      </p:tavLst>
                                    </p:anim>
                                    <p:animEffect transition="in" filter="fade">
                                      <p:cBhvr>
                                        <p:cTn id="26" dur="1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91364"/>
            <a:ext cx="3744416" cy="2308324"/>
          </a:xfrm>
          <a:prstGeom prst="rect">
            <a:avLst/>
          </a:prstGeom>
        </p:spPr>
        <p:txBody>
          <a:bodyPr wrap="square">
            <a:spAutoFit/>
          </a:bodyPr>
          <a:lstStyle/>
          <a:p>
            <a:r>
              <a:rPr lang="fr-FR" b="1" dirty="0" smtClean="0"/>
              <a:t>La cotte de maille</a:t>
            </a:r>
          </a:p>
          <a:p>
            <a:r>
              <a:rPr lang="fr-FR" dirty="0" smtClean="0"/>
              <a:t>Les Gaulois maîtrisaient la technique compliquée d'extraction du fer. </a:t>
            </a:r>
          </a:p>
          <a:p>
            <a:r>
              <a:rPr lang="fr-FR" b="1" dirty="0" smtClean="0"/>
              <a:t>Avec le fer, ils fabriquaient des clous, fibules, couteaux, ciseaux, haches et casques.</a:t>
            </a:r>
            <a:r>
              <a:rPr lang="fr-FR" dirty="0" smtClean="0"/>
              <a:t> Ils auraient inventé la cotte de maille des cavaliers, vers le IIIe siècle av. J.-C. </a:t>
            </a:r>
            <a:endParaRPr lang="fr-FR" dirty="0"/>
          </a:p>
        </p:txBody>
      </p:sp>
      <p:pic>
        <p:nvPicPr>
          <p:cNvPr id="35842" name="Picture 2" descr="Noble Guerrier Gauloi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60501"/>
            <a:ext cx="4140849" cy="608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3937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ppt_w</p:attrName>
                                        </p:attrNameLst>
                                      </p:cBhvr>
                                      <p:tavLst>
                                        <p:tav tm="0">
                                          <p:val>
                                            <p:fltVal val="0"/>
                                          </p:val>
                                        </p:tav>
                                        <p:tav tm="100000">
                                          <p:val>
                                            <p:strVal val="#ppt_w"/>
                                          </p:val>
                                        </p:tav>
                                      </p:tavLst>
                                    </p:anim>
                                    <p:anim calcmode="lin" valueType="num">
                                      <p:cBhvr>
                                        <p:cTn id="8" dur="1000" fill="hold"/>
                                        <p:tgtEl>
                                          <p:spTgt spid="35842"/>
                                        </p:tgtEl>
                                        <p:attrNameLst>
                                          <p:attrName>ppt_h</p:attrName>
                                        </p:attrNameLst>
                                      </p:cBhvr>
                                      <p:tavLst>
                                        <p:tav tm="0">
                                          <p:val>
                                            <p:fltVal val="0"/>
                                          </p:val>
                                        </p:tav>
                                        <p:tav tm="100000">
                                          <p:val>
                                            <p:strVal val="#ppt_h"/>
                                          </p:val>
                                        </p:tav>
                                      </p:tavLst>
                                    </p:anim>
                                    <p:anim calcmode="lin" valueType="num">
                                      <p:cBhvr>
                                        <p:cTn id="9" dur="1000" fill="hold"/>
                                        <p:tgtEl>
                                          <p:spTgt spid="35842"/>
                                        </p:tgtEl>
                                        <p:attrNameLst>
                                          <p:attrName>style.rotation</p:attrName>
                                        </p:attrNameLst>
                                      </p:cBhvr>
                                      <p:tavLst>
                                        <p:tav tm="0">
                                          <p:val>
                                            <p:fltVal val="90"/>
                                          </p:val>
                                        </p:tav>
                                        <p:tav tm="100000">
                                          <p:val>
                                            <p:fltVal val="0"/>
                                          </p:val>
                                        </p:tav>
                                      </p:tavLst>
                                    </p:anim>
                                    <p:animEffect transition="in" filter="fade">
                                      <p:cBhvr>
                                        <p:cTn id="10" dur="1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315975"/>
            <a:ext cx="7772400" cy="1470025"/>
          </a:xfrm>
        </p:spPr>
        <p:txBody>
          <a:bodyPr/>
          <a:lstStyle/>
          <a:p>
            <a:r>
              <a:rPr lang="fr-FR" b="1" dirty="0" smtClean="0"/>
              <a:t>En quoi croyaient les Gaulois ?</a:t>
            </a:r>
            <a:endParaRPr lang="fr-FR" dirty="0"/>
          </a:p>
        </p:txBody>
      </p:sp>
      <p:pic>
        <p:nvPicPr>
          <p:cNvPr id="6146" name="Picture 2" descr="http://www.lyon-passionnement.com/sorties/toutatis/dieu-gaulo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86000"/>
            <a:ext cx="6192688" cy="464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04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208" y="364449"/>
            <a:ext cx="3816423" cy="2862322"/>
          </a:xfrm>
          <a:prstGeom prst="rect">
            <a:avLst/>
          </a:prstGeom>
        </p:spPr>
        <p:txBody>
          <a:bodyPr wrap="square">
            <a:spAutoFit/>
          </a:bodyPr>
          <a:lstStyle/>
          <a:p>
            <a:r>
              <a:rPr lang="fr-FR" b="1" dirty="0" smtClean="0"/>
              <a:t>Religion riche en croyances et rites élaborés</a:t>
            </a:r>
            <a:r>
              <a:rPr lang="fr-FR" dirty="0" smtClean="0"/>
              <a:t>, structure la vie des Gaulois. </a:t>
            </a:r>
          </a:p>
          <a:p>
            <a:r>
              <a:rPr lang="fr-FR" dirty="0" smtClean="0"/>
              <a:t>Le personnel religieux gaulois est composé de </a:t>
            </a:r>
            <a:r>
              <a:rPr lang="fr-FR" dirty="0" smtClean="0">
                <a:hlinkClick r:id="rId2"/>
              </a:rPr>
              <a:t>druides</a:t>
            </a:r>
            <a:r>
              <a:rPr lang="fr-FR" dirty="0" smtClean="0"/>
              <a:t>, de </a:t>
            </a:r>
            <a:r>
              <a:rPr lang="fr-FR" dirty="0" smtClean="0">
                <a:hlinkClick r:id="rId3"/>
              </a:rPr>
              <a:t>bardes</a:t>
            </a:r>
            <a:r>
              <a:rPr lang="fr-FR" dirty="0" smtClean="0"/>
              <a:t> et de </a:t>
            </a:r>
            <a:r>
              <a:rPr lang="fr-FR" u="sng" dirty="0" err="1" smtClean="0">
                <a:solidFill>
                  <a:srgbClr val="0070C0"/>
                </a:solidFill>
              </a:rPr>
              <a:t>vates</a:t>
            </a:r>
            <a:r>
              <a:rPr lang="fr-FR" u="sng" dirty="0" smtClean="0">
                <a:solidFill>
                  <a:srgbClr val="0070C0"/>
                </a:solidFill>
              </a:rPr>
              <a:t> (</a:t>
            </a:r>
            <a:r>
              <a:rPr lang="fr-FR" dirty="0" smtClean="0"/>
              <a:t>maîtres du sacrifice et de la divination).</a:t>
            </a:r>
          </a:p>
          <a:p>
            <a:r>
              <a:rPr lang="fr-FR" b="1" dirty="0" smtClean="0"/>
              <a:t>Ces gardiens de la mémoire gauloise, louent les exploits des hommes et des dieux</a:t>
            </a:r>
            <a:r>
              <a:rPr lang="fr-FR" dirty="0" smtClean="0"/>
              <a:t>, accompagnés d'un instrument proche de la lyre. </a:t>
            </a:r>
            <a:endParaRPr lang="fr-FR" b="1" dirty="0"/>
          </a:p>
        </p:txBody>
      </p:sp>
      <p:pic>
        <p:nvPicPr>
          <p:cNvPr id="3" name="Picture 2" descr="http://i-cms.linternaute.com/image_cms/original/1722126-en-quoi-croyaient-les-gaulo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5" y="361459"/>
            <a:ext cx="4353272" cy="609458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www.otoradio.com/wp-content/uploads/2009/05/assurancetourix.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3159947"/>
            <a:ext cx="3048000"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3737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anim calcmode="lin" valueType="num">
                                      <p:cBhvr>
                                        <p:cTn id="15" dur="500" fill="hold"/>
                                        <p:tgtEl>
                                          <p:spTgt spid="10242"/>
                                        </p:tgtEl>
                                        <p:attrNameLst>
                                          <p:attrName>ppt_w</p:attrName>
                                        </p:attrNameLst>
                                      </p:cBhvr>
                                      <p:tavLst>
                                        <p:tav tm="0">
                                          <p:val>
                                            <p:fltVal val="0"/>
                                          </p:val>
                                        </p:tav>
                                        <p:tav tm="100000">
                                          <p:val>
                                            <p:strVal val="#ppt_w"/>
                                          </p:val>
                                        </p:tav>
                                      </p:tavLst>
                                    </p:anim>
                                    <p:anim calcmode="lin" valueType="num">
                                      <p:cBhvr>
                                        <p:cTn id="16" dur="500" fill="hold"/>
                                        <p:tgtEl>
                                          <p:spTgt spid="10242"/>
                                        </p:tgtEl>
                                        <p:attrNameLst>
                                          <p:attrName>ppt_h</p:attrName>
                                        </p:attrNameLst>
                                      </p:cBhvr>
                                      <p:tavLst>
                                        <p:tav tm="0">
                                          <p:val>
                                            <p:fltVal val="0"/>
                                          </p:val>
                                        </p:tav>
                                        <p:tav tm="100000">
                                          <p:val>
                                            <p:strVal val="#ppt_h"/>
                                          </p:val>
                                        </p:tav>
                                      </p:tavLst>
                                    </p:anim>
                                    <p:animEffect transition="in" filter="fade">
                                      <p:cBhvr>
                                        <p:cTn id="1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88327"/>
            <a:ext cx="8235280" cy="1200329"/>
          </a:xfrm>
          <a:prstGeom prst="rect">
            <a:avLst/>
          </a:prstGeom>
        </p:spPr>
        <p:txBody>
          <a:bodyPr wrap="square">
            <a:spAutoFit/>
          </a:bodyPr>
          <a:lstStyle/>
          <a:p>
            <a:r>
              <a:rPr lang="fr-FR" b="1" dirty="0" smtClean="0"/>
              <a:t>Les Gaulois, descendants des Celtes</a:t>
            </a:r>
          </a:p>
          <a:p>
            <a:r>
              <a:rPr lang="fr-FR" dirty="0" smtClean="0"/>
              <a:t>C'est sous la plume des Grecs puis des Romains que la "Gaule" fait son apparition. </a:t>
            </a:r>
            <a:endParaRPr lang="fr-FR" dirty="0" smtClean="0"/>
          </a:p>
          <a:p>
            <a:r>
              <a:rPr lang="fr-FR" dirty="0" smtClean="0"/>
              <a:t>Ils </a:t>
            </a:r>
            <a:r>
              <a:rPr lang="fr-FR" dirty="0" smtClean="0"/>
              <a:t>utilisent le terme "Gallia" pour désigner un territoire à conquérir, compris entre les Pyrénées, les Alpes et le Rhin. </a:t>
            </a:r>
          </a:p>
        </p:txBody>
      </p:sp>
      <p:pic>
        <p:nvPicPr>
          <p:cNvPr id="4102" name="Picture 6" descr="http://ressources-cla.univ-fcomte.fr/motsculture/connaissances/faitsHistoriques/gaule1.jpg"/>
          <p:cNvPicPr>
            <a:picLocks noChangeAspect="1" noChangeArrowheads="1"/>
          </p:cNvPicPr>
          <p:nvPr/>
        </p:nvPicPr>
        <p:blipFill>
          <a:blip r:embed="rId2">
            <a:clrChange>
              <a:clrFrom>
                <a:srgbClr val="FFFFFB"/>
              </a:clrFrom>
              <a:clrTo>
                <a:srgbClr val="FFFFFB">
                  <a:alpha val="0"/>
                </a:srgbClr>
              </a:clrTo>
            </a:clrChange>
            <a:extLst>
              <a:ext uri="{28A0092B-C50C-407E-A947-70E740481C1C}">
                <a14:useLocalDpi xmlns:a14="http://schemas.microsoft.com/office/drawing/2010/main" val="0"/>
              </a:ext>
            </a:extLst>
          </a:blip>
          <a:srcRect/>
          <a:stretch>
            <a:fillRect/>
          </a:stretch>
        </p:blipFill>
        <p:spPr bwMode="auto">
          <a:xfrm>
            <a:off x="2195736" y="1340768"/>
            <a:ext cx="6219056" cy="46021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5705" y="5862337"/>
            <a:ext cx="7920880" cy="646331"/>
          </a:xfrm>
          <a:prstGeom prst="rect">
            <a:avLst/>
          </a:prstGeom>
        </p:spPr>
        <p:txBody>
          <a:bodyPr wrap="square">
            <a:spAutoFit/>
          </a:bodyPr>
          <a:lstStyle/>
          <a:p>
            <a:r>
              <a:rPr lang="fr-FR" dirty="0" smtClean="0"/>
              <a:t>Sur ce territoire "gaulois" vivent plus de 60 communautés aux mœurs et chefs bien distincts, qui s'affrontent régulièrement. </a:t>
            </a:r>
          </a:p>
        </p:txBody>
      </p:sp>
    </p:spTree>
    <p:extLst>
      <p:ext uri="{BB962C8B-B14F-4D97-AF65-F5344CB8AC3E}">
        <p14:creationId xmlns:p14="http://schemas.microsoft.com/office/powerpoint/2010/main" val="232314647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1000" fill="hold"/>
                                        <p:tgtEl>
                                          <p:spTgt spid="4102"/>
                                        </p:tgtEl>
                                        <p:attrNameLst>
                                          <p:attrName>ppt_w</p:attrName>
                                        </p:attrNameLst>
                                      </p:cBhvr>
                                      <p:tavLst>
                                        <p:tav tm="0">
                                          <p:val>
                                            <p:fltVal val="0"/>
                                          </p:val>
                                        </p:tav>
                                        <p:tav tm="100000">
                                          <p:val>
                                            <p:strVal val="#ppt_w"/>
                                          </p:val>
                                        </p:tav>
                                      </p:tavLst>
                                    </p:anim>
                                    <p:anim calcmode="lin" valueType="num">
                                      <p:cBhvr>
                                        <p:cTn id="8" dur="1000" fill="hold"/>
                                        <p:tgtEl>
                                          <p:spTgt spid="4102"/>
                                        </p:tgtEl>
                                        <p:attrNameLst>
                                          <p:attrName>ppt_h</p:attrName>
                                        </p:attrNameLst>
                                      </p:cBhvr>
                                      <p:tavLst>
                                        <p:tav tm="0">
                                          <p:val>
                                            <p:fltVal val="0"/>
                                          </p:val>
                                        </p:tav>
                                        <p:tav tm="100000">
                                          <p:val>
                                            <p:strVal val="#ppt_h"/>
                                          </p:val>
                                        </p:tav>
                                      </p:tavLst>
                                    </p:anim>
                                    <p:anim calcmode="lin" valueType="num">
                                      <p:cBhvr>
                                        <p:cTn id="9" dur="1000" fill="hold"/>
                                        <p:tgtEl>
                                          <p:spTgt spid="4102"/>
                                        </p:tgtEl>
                                        <p:attrNameLst>
                                          <p:attrName>style.rotation</p:attrName>
                                        </p:attrNameLst>
                                      </p:cBhvr>
                                      <p:tavLst>
                                        <p:tav tm="0">
                                          <p:val>
                                            <p:fltVal val="90"/>
                                          </p:val>
                                        </p:tav>
                                        <p:tav tm="100000">
                                          <p:val>
                                            <p:fltVal val="0"/>
                                          </p:val>
                                        </p:tav>
                                      </p:tavLst>
                                    </p:anim>
                                    <p:animEffect transition="in" filter="fade">
                                      <p:cBhvr>
                                        <p:cTn id="10" dur="1000"/>
                                        <p:tgtEl>
                                          <p:spTgt spid="410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47119"/>
            <a:ext cx="8280920" cy="1477328"/>
          </a:xfrm>
          <a:prstGeom prst="rect">
            <a:avLst/>
          </a:prstGeom>
        </p:spPr>
        <p:txBody>
          <a:bodyPr wrap="square">
            <a:spAutoFit/>
          </a:bodyPr>
          <a:lstStyle/>
          <a:p>
            <a:r>
              <a:rPr lang="fr-FR" b="1" dirty="0" smtClean="0"/>
              <a:t>Sacrifice et divination</a:t>
            </a:r>
          </a:p>
          <a:p>
            <a:r>
              <a:rPr lang="fr-FR" dirty="0" smtClean="0"/>
              <a:t>Pour amadouer les dieux, on leur présente toutes sortes d'offrandes, animaux, bijoux, or, fruits, sans oublier les sacrifices humains, rares mais pratiqués. </a:t>
            </a:r>
          </a:p>
          <a:p>
            <a:r>
              <a:rPr lang="fr-FR" dirty="0" smtClean="0"/>
              <a:t>Les Gaulois s'adonnent aussi à la divination en lisant dans les songes, le vol des oiseaux mais surtout dans les nombres.</a:t>
            </a:r>
            <a:endParaRPr lang="fr-FR" dirty="0"/>
          </a:p>
        </p:txBody>
      </p:sp>
      <p:sp>
        <p:nvSpPr>
          <p:cNvPr id="4" name="Rectangle 3"/>
          <p:cNvSpPr/>
          <p:nvPr/>
        </p:nvSpPr>
        <p:spPr>
          <a:xfrm>
            <a:off x="467544" y="1988840"/>
            <a:ext cx="2232248" cy="4247317"/>
          </a:xfrm>
          <a:prstGeom prst="rect">
            <a:avLst/>
          </a:prstGeom>
        </p:spPr>
        <p:txBody>
          <a:bodyPr wrap="square">
            <a:spAutoFit/>
          </a:bodyPr>
          <a:lstStyle/>
          <a:p>
            <a:r>
              <a:rPr lang="fr-FR" b="1" dirty="0" smtClean="0"/>
              <a:t>Lieux de culte</a:t>
            </a:r>
          </a:p>
          <a:p>
            <a:r>
              <a:rPr lang="fr-FR" dirty="0" smtClean="0"/>
              <a:t>Ces cérémonies se déroulent dans des sanctuaires clos, sortes de temples généralement localisés sur des points élevés, éloignés des habitations mais facilement repérables. Aucune cérémonie dans les arbres donc, comme le veut la légende.</a:t>
            </a:r>
            <a:endParaRPr lang="fr-FR" dirty="0"/>
          </a:p>
        </p:txBody>
      </p:sp>
      <p:pic>
        <p:nvPicPr>
          <p:cNvPr id="36868" name="Picture 4" descr="http://mon-aigle.netau.net/97-sabbatique/22-24-lorraine-alsace/970607-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203" y="2263838"/>
            <a:ext cx="5792829" cy="3997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08120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anim calcmode="lin" valueType="num">
                                      <p:cBhvr>
                                        <p:cTn id="9" dur="1000" fill="hold"/>
                                        <p:tgtEl>
                                          <p:spTgt spid="36868"/>
                                        </p:tgtEl>
                                        <p:attrNameLst>
                                          <p:attrName>style.rotation</p:attrName>
                                        </p:attrNameLst>
                                      </p:cBhvr>
                                      <p:tavLst>
                                        <p:tav tm="0">
                                          <p:val>
                                            <p:fltVal val="90"/>
                                          </p:val>
                                        </p:tav>
                                        <p:tav tm="100000">
                                          <p:val>
                                            <p:fltVal val="0"/>
                                          </p:val>
                                        </p:tav>
                                      </p:tavLst>
                                    </p:anim>
                                    <p:animEffect transition="in" filter="fade">
                                      <p:cBhvr>
                                        <p:cTn id="10" dur="1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8064896" cy="2031325"/>
          </a:xfrm>
          <a:prstGeom prst="rect">
            <a:avLst/>
          </a:prstGeom>
        </p:spPr>
        <p:txBody>
          <a:bodyPr wrap="square">
            <a:spAutoFit/>
          </a:bodyPr>
          <a:lstStyle/>
          <a:p>
            <a:r>
              <a:rPr lang="fr-FR" b="1" dirty="0" smtClean="0"/>
              <a:t>Les fêtes religieuses</a:t>
            </a:r>
          </a:p>
          <a:p>
            <a:r>
              <a:rPr lang="fr-FR" dirty="0" smtClean="0"/>
              <a:t>Quatre grandes fêtes celtiques introduisent les saisons : l'</a:t>
            </a:r>
            <a:r>
              <a:rPr lang="fr-FR" dirty="0" err="1" smtClean="0"/>
              <a:t>Imbolc</a:t>
            </a:r>
            <a:r>
              <a:rPr lang="fr-FR" dirty="0" smtClean="0"/>
              <a:t> le 1er février, le </a:t>
            </a:r>
            <a:r>
              <a:rPr lang="fr-FR" dirty="0" err="1" smtClean="0"/>
              <a:t>Belteine</a:t>
            </a:r>
            <a:r>
              <a:rPr lang="fr-FR" dirty="0" smtClean="0"/>
              <a:t> le 1er mai , le </a:t>
            </a:r>
            <a:r>
              <a:rPr lang="fr-FR" dirty="0" err="1" smtClean="0"/>
              <a:t>Lugnasad</a:t>
            </a:r>
            <a:r>
              <a:rPr lang="fr-FR" dirty="0" smtClean="0"/>
              <a:t> le 1er août, le Samain le 1er novembre. </a:t>
            </a:r>
          </a:p>
          <a:p>
            <a:r>
              <a:rPr lang="fr-FR" b="1" dirty="0" smtClean="0"/>
              <a:t>Les Gaulois vénéraient des divinités protectrices variées mais ne les représentaient pas sous des traits humains.</a:t>
            </a:r>
            <a:r>
              <a:rPr lang="fr-FR" dirty="0" smtClean="0"/>
              <a:t> </a:t>
            </a:r>
            <a:endParaRPr lang="fr-FR" dirty="0"/>
          </a:p>
          <a:p>
            <a:r>
              <a:rPr lang="fr-FR" dirty="0" smtClean="0"/>
              <a:t>Toutatis, ou Teutatès, dieux protecteur de la tribu. </a:t>
            </a:r>
          </a:p>
          <a:p>
            <a:r>
              <a:rPr lang="fr-FR" dirty="0" smtClean="0"/>
              <a:t>Les dieux ne sont pas les mêmes selon les peuples. </a:t>
            </a:r>
            <a:endParaRPr lang="fr-FR" dirty="0"/>
          </a:p>
        </p:txBody>
      </p:sp>
      <p:pic>
        <p:nvPicPr>
          <p:cNvPr id="37892" name="Picture 4" descr="http://jfbradu.free.fr/celtes/les-celtes/chaudron-%20gundestru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57" y="2469406"/>
            <a:ext cx="6048672" cy="40116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01029" y="5557738"/>
            <a:ext cx="2141984" cy="923330"/>
          </a:xfrm>
          <a:prstGeom prst="rect">
            <a:avLst/>
          </a:prstGeom>
        </p:spPr>
        <p:txBody>
          <a:bodyPr wrap="square">
            <a:spAutoFit/>
          </a:bodyPr>
          <a:lstStyle/>
          <a:p>
            <a:r>
              <a:rPr lang="fr-FR" b="1" i="1" dirty="0" err="1"/>
              <a:t>Taranis</a:t>
            </a:r>
            <a:r>
              <a:rPr lang="fr-FR" i="1" dirty="0"/>
              <a:t> avec la roue, symbole de l'univers céleste.</a:t>
            </a:r>
          </a:p>
        </p:txBody>
      </p:sp>
    </p:spTree>
    <p:extLst>
      <p:ext uri="{BB962C8B-B14F-4D97-AF65-F5344CB8AC3E}">
        <p14:creationId xmlns:p14="http://schemas.microsoft.com/office/powerpoint/2010/main" val="77193878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1000" fill="hold"/>
                                        <p:tgtEl>
                                          <p:spTgt spid="37892"/>
                                        </p:tgtEl>
                                        <p:attrNameLst>
                                          <p:attrName>ppt_w</p:attrName>
                                        </p:attrNameLst>
                                      </p:cBhvr>
                                      <p:tavLst>
                                        <p:tav tm="0">
                                          <p:val>
                                            <p:fltVal val="0"/>
                                          </p:val>
                                        </p:tav>
                                        <p:tav tm="100000">
                                          <p:val>
                                            <p:strVal val="#ppt_w"/>
                                          </p:val>
                                        </p:tav>
                                      </p:tavLst>
                                    </p:anim>
                                    <p:anim calcmode="lin" valueType="num">
                                      <p:cBhvr>
                                        <p:cTn id="8" dur="1000" fill="hold"/>
                                        <p:tgtEl>
                                          <p:spTgt spid="37892"/>
                                        </p:tgtEl>
                                        <p:attrNameLst>
                                          <p:attrName>ppt_h</p:attrName>
                                        </p:attrNameLst>
                                      </p:cBhvr>
                                      <p:tavLst>
                                        <p:tav tm="0">
                                          <p:val>
                                            <p:fltVal val="0"/>
                                          </p:val>
                                        </p:tav>
                                        <p:tav tm="100000">
                                          <p:val>
                                            <p:strVal val="#ppt_h"/>
                                          </p:val>
                                        </p:tav>
                                      </p:tavLst>
                                    </p:anim>
                                    <p:anim calcmode="lin" valueType="num">
                                      <p:cBhvr>
                                        <p:cTn id="9" dur="1000" fill="hold"/>
                                        <p:tgtEl>
                                          <p:spTgt spid="37892"/>
                                        </p:tgtEl>
                                        <p:attrNameLst>
                                          <p:attrName>style.rotation</p:attrName>
                                        </p:attrNameLst>
                                      </p:cBhvr>
                                      <p:tavLst>
                                        <p:tav tm="0">
                                          <p:val>
                                            <p:fltVal val="90"/>
                                          </p:val>
                                        </p:tav>
                                        <p:tav tm="100000">
                                          <p:val>
                                            <p:fltVal val="0"/>
                                          </p:val>
                                        </p:tav>
                                      </p:tavLst>
                                    </p:anim>
                                    <p:animEffect transition="in" filter="fade">
                                      <p:cBhvr>
                                        <p:cTn id="10" dur="1000"/>
                                        <p:tgtEl>
                                          <p:spTgt spid="37892"/>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04664"/>
            <a:ext cx="8352928" cy="1754326"/>
          </a:xfrm>
          <a:prstGeom prst="rect">
            <a:avLst/>
          </a:prstGeom>
        </p:spPr>
        <p:txBody>
          <a:bodyPr wrap="square">
            <a:spAutoFit/>
          </a:bodyPr>
          <a:lstStyle/>
          <a:p>
            <a:r>
              <a:rPr lang="fr-FR" b="1" dirty="0" smtClean="0"/>
              <a:t>Croyances</a:t>
            </a:r>
          </a:p>
          <a:p>
            <a:r>
              <a:rPr lang="fr-FR" dirty="0" smtClean="0"/>
              <a:t>C'est finalement le système de croyances très élaboré des Gaulois qui les unit le mieux. </a:t>
            </a:r>
          </a:p>
          <a:p>
            <a:r>
              <a:rPr lang="fr-FR" b="1" dirty="0" smtClean="0"/>
              <a:t>Ils croient en la fin du monde, en la vie éternelle et en la réincarnation des âmes</a:t>
            </a:r>
            <a:r>
              <a:rPr lang="fr-FR" dirty="0" smtClean="0"/>
              <a:t>. L'univers est quant à lui conçu comme une sorte de construction pyramidale divisée en trois parties, abysses infernales, terre, et ciel, ce dernier apparaissant comme une voûte fragile et inquiétante sur laquelle s'appuie l'univers. </a:t>
            </a:r>
            <a:endParaRPr lang="fr-FR" dirty="0"/>
          </a:p>
        </p:txBody>
      </p:sp>
      <p:pic>
        <p:nvPicPr>
          <p:cNvPr id="38914" name="Picture 2" descr="http://www.af.ca/halifax/sciences/histoire/LesGaulois/Gundestrup/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356620"/>
            <a:ext cx="8136904" cy="41027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25715" y="6274691"/>
            <a:ext cx="3297826" cy="369332"/>
          </a:xfrm>
          <a:prstGeom prst="rect">
            <a:avLst/>
          </a:prstGeom>
          <a:solidFill>
            <a:schemeClr val="bg1"/>
          </a:solidFill>
        </p:spPr>
        <p:txBody>
          <a:bodyPr wrap="none">
            <a:spAutoFit/>
          </a:bodyPr>
          <a:lstStyle/>
          <a:p>
            <a:r>
              <a:rPr lang="fr-FR" i="1" dirty="0" smtClean="0"/>
              <a:t>Le dieu </a:t>
            </a:r>
            <a:r>
              <a:rPr lang="fr-FR" i="1" dirty="0" err="1" smtClean="0"/>
              <a:t>Cerrunus</a:t>
            </a:r>
            <a:r>
              <a:rPr lang="fr-FR" i="1" dirty="0" smtClean="0"/>
              <a:t> aux bois de cerf </a:t>
            </a:r>
            <a:endParaRPr lang="fr-FR" i="1" dirty="0"/>
          </a:p>
        </p:txBody>
      </p:sp>
    </p:spTree>
    <p:extLst>
      <p:ext uri="{BB962C8B-B14F-4D97-AF65-F5344CB8AC3E}">
        <p14:creationId xmlns:p14="http://schemas.microsoft.com/office/powerpoint/2010/main" val="217826335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fltVal val="0"/>
                                          </p:val>
                                        </p:tav>
                                        <p:tav tm="100000">
                                          <p:val>
                                            <p:strVal val="#ppt_w"/>
                                          </p:val>
                                        </p:tav>
                                      </p:tavLst>
                                    </p:anim>
                                    <p:anim calcmode="lin" valueType="num">
                                      <p:cBhvr>
                                        <p:cTn id="8" dur="1000" fill="hold"/>
                                        <p:tgtEl>
                                          <p:spTgt spid="38914"/>
                                        </p:tgtEl>
                                        <p:attrNameLst>
                                          <p:attrName>ppt_h</p:attrName>
                                        </p:attrNameLst>
                                      </p:cBhvr>
                                      <p:tavLst>
                                        <p:tav tm="0">
                                          <p:val>
                                            <p:fltVal val="0"/>
                                          </p:val>
                                        </p:tav>
                                        <p:tav tm="100000">
                                          <p:val>
                                            <p:strVal val="#ppt_h"/>
                                          </p:val>
                                        </p:tav>
                                      </p:tavLst>
                                    </p:anim>
                                    <p:anim calcmode="lin" valueType="num">
                                      <p:cBhvr>
                                        <p:cTn id="9" dur="1000" fill="hold"/>
                                        <p:tgtEl>
                                          <p:spTgt spid="38914"/>
                                        </p:tgtEl>
                                        <p:attrNameLst>
                                          <p:attrName>style.rotation</p:attrName>
                                        </p:attrNameLst>
                                      </p:cBhvr>
                                      <p:tavLst>
                                        <p:tav tm="0">
                                          <p:val>
                                            <p:fltVal val="90"/>
                                          </p:val>
                                        </p:tav>
                                        <p:tav tm="100000">
                                          <p:val>
                                            <p:fltVal val="0"/>
                                          </p:val>
                                        </p:tav>
                                      </p:tavLst>
                                    </p:anim>
                                    <p:animEffect transition="in" filter="fade">
                                      <p:cBhvr>
                                        <p:cTn id="10" dur="1000"/>
                                        <p:tgtEl>
                                          <p:spTgt spid="38914"/>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20688"/>
            <a:ext cx="7772400" cy="1470025"/>
          </a:xfrm>
        </p:spPr>
        <p:txBody>
          <a:bodyPr>
            <a:normAutofit/>
          </a:bodyPr>
          <a:lstStyle/>
          <a:p>
            <a:r>
              <a:rPr lang="fr-FR" b="1" dirty="0" smtClean="0"/>
              <a:t>Vercingétorix et la conquête des Gaules</a:t>
            </a:r>
            <a:endParaRPr lang="fr-FR" dirty="0"/>
          </a:p>
        </p:txBody>
      </p:sp>
      <p:pic>
        <p:nvPicPr>
          <p:cNvPr id="39938" name="Picture 2" descr="http://img.xooimage.com/files48/7/c/5/vercingetorix-asterix--e1a0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3" y="2276872"/>
            <a:ext cx="8314655" cy="411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17657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753" y="476672"/>
            <a:ext cx="3988223" cy="3139321"/>
          </a:xfrm>
          <a:prstGeom prst="rect">
            <a:avLst/>
          </a:prstGeom>
        </p:spPr>
        <p:txBody>
          <a:bodyPr wrap="square">
            <a:spAutoFit/>
          </a:bodyPr>
          <a:lstStyle/>
          <a:p>
            <a:r>
              <a:rPr lang="fr-FR" b="1" dirty="0" smtClean="0"/>
              <a:t>Vercingétorix : </a:t>
            </a:r>
            <a:r>
              <a:rPr lang="fr-FR" dirty="0" smtClean="0"/>
              <a:t>"grand roi des guerriers«  est né aux environs de 82 av. J.C, à Gergovie. </a:t>
            </a:r>
          </a:p>
          <a:p>
            <a:r>
              <a:rPr lang="fr-FR" b="1" dirty="0" smtClean="0"/>
              <a:t>C'est un noble issu d'une des plus grandes et des plus puissantes familles de la tribu des Arvernes qui a suivi l'enseignement des druides .</a:t>
            </a:r>
            <a:r>
              <a:rPr lang="fr-FR" dirty="0" smtClean="0"/>
              <a:t> </a:t>
            </a:r>
          </a:p>
          <a:p>
            <a:endParaRPr lang="fr-FR" dirty="0" smtClean="0"/>
          </a:p>
          <a:p>
            <a:r>
              <a:rPr lang="fr-FR" dirty="0" smtClean="0"/>
              <a:t>Pour </a:t>
            </a:r>
            <a:r>
              <a:rPr lang="fr-FR" dirty="0" smtClean="0"/>
              <a:t>contrer l'invasion romaine, il parvient à organiser une grande coalition gauloise, dès 52 av. J.-C. </a:t>
            </a:r>
            <a:endParaRPr lang="fr-FR" dirty="0"/>
          </a:p>
        </p:txBody>
      </p:sp>
      <p:pic>
        <p:nvPicPr>
          <p:cNvPr id="1026" name="Picture 2" descr="http://www.cndp.fr/archive-musagora/gaulois/images/032_vercibgetorix_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76671"/>
            <a:ext cx="4053829" cy="6091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1074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97346"/>
            <a:ext cx="8568952" cy="923330"/>
          </a:xfrm>
          <a:prstGeom prst="rect">
            <a:avLst/>
          </a:prstGeom>
        </p:spPr>
        <p:txBody>
          <a:bodyPr wrap="square">
            <a:spAutoFit/>
          </a:bodyPr>
          <a:lstStyle/>
          <a:p>
            <a:r>
              <a:rPr lang="fr-FR" b="1" dirty="0" smtClean="0"/>
              <a:t>La guerre des Gaules</a:t>
            </a:r>
          </a:p>
          <a:p>
            <a:r>
              <a:rPr lang="fr-FR" dirty="0" smtClean="0"/>
              <a:t>A partir du début du IIIe siècle av J.-C, les </a:t>
            </a:r>
            <a:r>
              <a:rPr lang="fr-FR" dirty="0" smtClean="0"/>
              <a:t>Romains commencent </a:t>
            </a:r>
            <a:r>
              <a:rPr lang="fr-FR" dirty="0" smtClean="0"/>
              <a:t>à conquérir la partie méridionale de la Gaule, dite transalpine. </a:t>
            </a:r>
            <a:endParaRPr lang="fr-FR" dirty="0" smtClean="0"/>
          </a:p>
        </p:txBody>
      </p:sp>
      <p:pic>
        <p:nvPicPr>
          <p:cNvPr id="2050" name="Picture 2" descr="http://planetejeanjaures.free.fr/histoire/gaule/images/romain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434" y="1263066"/>
            <a:ext cx="4888063" cy="52139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5536" y="1263066"/>
            <a:ext cx="3600400" cy="5355312"/>
          </a:xfrm>
          <a:prstGeom prst="rect">
            <a:avLst/>
          </a:prstGeom>
        </p:spPr>
        <p:txBody>
          <a:bodyPr wrap="square">
            <a:spAutoFit/>
          </a:bodyPr>
          <a:lstStyle/>
          <a:p>
            <a:r>
              <a:rPr lang="fr-FR" dirty="0"/>
              <a:t>En -120, le sud de la Gaule, désormais appelée la "Province", est annexé.</a:t>
            </a:r>
            <a:r>
              <a:rPr lang="fr-FR" b="1" dirty="0"/>
              <a:t> </a:t>
            </a:r>
          </a:p>
          <a:p>
            <a:r>
              <a:rPr lang="fr-FR" b="1" dirty="0"/>
              <a:t>La conquête se poursuit peu à peu, en dépit de la résistance de certaines tribus gauloises.</a:t>
            </a:r>
            <a:r>
              <a:rPr lang="fr-FR" dirty="0"/>
              <a:t> </a:t>
            </a:r>
          </a:p>
          <a:p>
            <a:endParaRPr lang="fr-FR" dirty="0" smtClean="0"/>
          </a:p>
          <a:p>
            <a:r>
              <a:rPr lang="fr-FR" dirty="0" smtClean="0"/>
              <a:t>César </a:t>
            </a:r>
            <a:r>
              <a:rPr lang="fr-FR" dirty="0"/>
              <a:t>envahit d'abord le nord de la Gaule puis le contours atlantique, dans le but d'assoir sa domination militaire mais aussi afin d'ouvrir de nouvelles routes commerciales.</a:t>
            </a:r>
            <a:br>
              <a:rPr lang="fr-FR" dirty="0"/>
            </a:br>
            <a:r>
              <a:rPr lang="fr-FR" dirty="0"/>
              <a:t>La plus grande insurrection est menée par Vercingétorix, qui réussit à battre les Romains à Gergovie, capitale des Arvernes, en -52. </a:t>
            </a:r>
          </a:p>
          <a:p>
            <a:endParaRPr lang="fr-FR" dirty="0" smtClean="0"/>
          </a:p>
          <a:p>
            <a:r>
              <a:rPr lang="fr-FR" dirty="0" smtClean="0"/>
              <a:t>Le </a:t>
            </a:r>
            <a:r>
              <a:rPr lang="fr-FR" dirty="0"/>
              <a:t>succès de Gergovie entraîne de nouvelles tribus gauloise au combat. </a:t>
            </a:r>
            <a:endParaRPr lang="fr-FR" dirty="0"/>
          </a:p>
        </p:txBody>
      </p:sp>
    </p:spTree>
    <p:extLst>
      <p:ext uri="{BB962C8B-B14F-4D97-AF65-F5344CB8AC3E}">
        <p14:creationId xmlns:p14="http://schemas.microsoft.com/office/powerpoint/2010/main" val="42544862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04664"/>
            <a:ext cx="8280920" cy="1200329"/>
          </a:xfrm>
          <a:prstGeom prst="rect">
            <a:avLst/>
          </a:prstGeom>
        </p:spPr>
        <p:txBody>
          <a:bodyPr wrap="square">
            <a:spAutoFit/>
          </a:bodyPr>
          <a:lstStyle/>
          <a:p>
            <a:r>
              <a:rPr lang="fr-FR" b="1" dirty="0" smtClean="0"/>
              <a:t>La bataille finale d'Alésia</a:t>
            </a:r>
          </a:p>
          <a:p>
            <a:r>
              <a:rPr lang="fr-FR" dirty="0" smtClean="0"/>
              <a:t>C'est à Alésia que se joue l'ultime bataille de la guerre des Gaules. </a:t>
            </a:r>
            <a:r>
              <a:rPr lang="fr-FR" b="1" dirty="0"/>
              <a:t>Vercingétorix</a:t>
            </a:r>
            <a:r>
              <a:rPr lang="fr-FR" dirty="0"/>
              <a:t> ordonne alors à ses armées de poursuivre l’ennemi, mais il doit se réfugier dans la ville d’</a:t>
            </a:r>
            <a:r>
              <a:rPr lang="fr-FR" b="1" dirty="0"/>
              <a:t>Alésia</a:t>
            </a:r>
            <a:r>
              <a:rPr lang="fr-FR" dirty="0" smtClean="0"/>
              <a:t>. </a:t>
            </a:r>
            <a:r>
              <a:rPr lang="fr-FR" dirty="0"/>
              <a:t>Plutôt que d’attaquer la ville, </a:t>
            </a:r>
            <a:r>
              <a:rPr lang="fr-FR" b="1" dirty="0"/>
              <a:t>César</a:t>
            </a:r>
            <a:r>
              <a:rPr lang="fr-FR" dirty="0"/>
              <a:t> décide d’en faire le </a:t>
            </a:r>
            <a:r>
              <a:rPr lang="fr-FR" b="1" dirty="0"/>
              <a:t>siège</a:t>
            </a:r>
            <a:r>
              <a:rPr lang="fr-FR" dirty="0" smtClean="0"/>
              <a:t>.</a:t>
            </a:r>
            <a:endParaRPr lang="fr-FR" dirty="0"/>
          </a:p>
        </p:txBody>
      </p:sp>
      <p:sp>
        <p:nvSpPr>
          <p:cNvPr id="7" name="Rectangle 6"/>
          <p:cNvSpPr/>
          <p:nvPr/>
        </p:nvSpPr>
        <p:spPr>
          <a:xfrm>
            <a:off x="467544" y="1922427"/>
            <a:ext cx="2160240" cy="2585323"/>
          </a:xfrm>
          <a:prstGeom prst="rect">
            <a:avLst/>
          </a:prstGeom>
        </p:spPr>
        <p:txBody>
          <a:bodyPr wrap="square">
            <a:spAutoFit/>
          </a:bodyPr>
          <a:lstStyle/>
          <a:p>
            <a:r>
              <a:rPr lang="fr-FR" dirty="0"/>
              <a:t>Il fait construire une double fortification autour de la place-forte : une ligne de travaux défensifs et de larges fossés sont édifiés pour empêcher les assiégés de sortir. </a:t>
            </a:r>
          </a:p>
        </p:txBody>
      </p:sp>
      <p:pic>
        <p:nvPicPr>
          <p:cNvPr id="8" name="Picture 2" descr="http://soutien67.free.fr/histoire/pages/antiquite/gaule/alesia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035" y="1772816"/>
            <a:ext cx="6217911" cy="470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677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outien67.free.fr/histoire/pages/antiquite/gaule/alesia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18" y="260648"/>
            <a:ext cx="4617221" cy="25017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outien67.free.fr/histoire/pages/antiquite/gaule/alesia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02" y="2771557"/>
            <a:ext cx="8724900" cy="38862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8253" y="1628800"/>
            <a:ext cx="3910746" cy="923330"/>
          </a:xfrm>
          <a:prstGeom prst="rect">
            <a:avLst/>
          </a:prstGeom>
        </p:spPr>
        <p:txBody>
          <a:bodyPr wrap="square">
            <a:spAutoFit/>
          </a:bodyPr>
          <a:lstStyle/>
          <a:p>
            <a:r>
              <a:rPr lang="fr-FR" dirty="0"/>
              <a:t>Dans </a:t>
            </a:r>
            <a:r>
              <a:rPr lang="fr-FR" b="1" dirty="0"/>
              <a:t>Alésia</a:t>
            </a:r>
            <a:r>
              <a:rPr lang="fr-FR" dirty="0"/>
              <a:t>, on meurt de faim et c’est finalement sans combattre que </a:t>
            </a:r>
            <a:r>
              <a:rPr lang="fr-FR" b="1" dirty="0"/>
              <a:t>Vercingétorix</a:t>
            </a:r>
            <a:r>
              <a:rPr lang="fr-FR" dirty="0"/>
              <a:t> devra se rendre à </a:t>
            </a:r>
            <a:r>
              <a:rPr lang="fr-FR" b="1" dirty="0"/>
              <a:t>César</a:t>
            </a:r>
            <a:r>
              <a:rPr lang="fr-FR" dirty="0"/>
              <a:t>.</a:t>
            </a:r>
            <a:endParaRPr lang="fr-FR" dirty="0"/>
          </a:p>
        </p:txBody>
      </p:sp>
    </p:spTree>
    <p:extLst>
      <p:ext uri="{BB962C8B-B14F-4D97-AF65-F5344CB8AC3E}">
        <p14:creationId xmlns:p14="http://schemas.microsoft.com/office/powerpoint/2010/main" val="246402875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pload.wikimedia.org/wikipedia/commons/thumb/9/93/Siege-alesia-vercingetorix-jules-cesar.jpg/350px-Siege-alesia-vercingetorix-jules-ces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37976"/>
            <a:ext cx="6480720" cy="48697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3527" y="260648"/>
            <a:ext cx="8597239" cy="1477328"/>
          </a:xfrm>
          <a:prstGeom prst="rect">
            <a:avLst/>
          </a:prstGeom>
        </p:spPr>
        <p:txBody>
          <a:bodyPr wrap="square">
            <a:spAutoFit/>
          </a:bodyPr>
          <a:lstStyle/>
          <a:p>
            <a:r>
              <a:rPr lang="fr-FR" b="1" dirty="0"/>
              <a:t>Malgré une armée de secours, Vercingétorix est contraint d'admettre sa défaite et rend les armes.</a:t>
            </a:r>
            <a:r>
              <a:rPr lang="fr-FR" dirty="0"/>
              <a:t> Il est mené en captivité à Rome puis meurt à la prison du Tullianum, sans doute étranglé. En -51, la Gaule est donc entièrement soumise. </a:t>
            </a:r>
          </a:p>
          <a:p>
            <a:r>
              <a:rPr lang="fr-FR" b="1" dirty="0"/>
              <a:t>La politique d'assimilation et d'acculturation qu'impose partout les Romains transforme petit à petit le territoire, faisant bientôt des Gaulois, des Gallo-romains.</a:t>
            </a:r>
            <a:r>
              <a:rPr lang="fr-FR" dirty="0"/>
              <a:t> </a:t>
            </a:r>
            <a:endParaRPr lang="fr-FR" dirty="0"/>
          </a:p>
        </p:txBody>
      </p:sp>
    </p:spTree>
    <p:extLst>
      <p:ext uri="{BB962C8B-B14F-4D97-AF65-F5344CB8AC3E}">
        <p14:creationId xmlns:p14="http://schemas.microsoft.com/office/powerpoint/2010/main" val="19164300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66162" cy="1754326"/>
          </a:xfrm>
          <a:prstGeom prst="rect">
            <a:avLst/>
          </a:prstGeom>
        </p:spPr>
        <p:txBody>
          <a:bodyPr wrap="square">
            <a:spAutoFit/>
          </a:bodyPr>
          <a:lstStyle/>
          <a:p>
            <a:r>
              <a:rPr lang="fr-FR" b="1" dirty="0" smtClean="0"/>
              <a:t>Les Gaules</a:t>
            </a:r>
          </a:p>
          <a:p>
            <a:r>
              <a:rPr lang="fr-FR" dirty="0" smtClean="0"/>
              <a:t>Sur le territoire décrit, les Romains distinguent quatre régions : </a:t>
            </a:r>
            <a:br>
              <a:rPr lang="fr-FR" dirty="0" smtClean="0"/>
            </a:br>
            <a:r>
              <a:rPr lang="fr-FR" dirty="0" smtClean="0"/>
              <a:t>- La partie méditerranéenne, dite "la Province",</a:t>
            </a:r>
            <a:br>
              <a:rPr lang="fr-FR" dirty="0" smtClean="0"/>
            </a:br>
            <a:r>
              <a:rPr lang="fr-FR" dirty="0" smtClean="0"/>
              <a:t>- L'Aquitaine près des Pyrénées,</a:t>
            </a:r>
            <a:br>
              <a:rPr lang="fr-FR" dirty="0" smtClean="0"/>
            </a:br>
            <a:r>
              <a:rPr lang="fr-FR" dirty="0" smtClean="0"/>
              <a:t>- La "Gaule celtique" au centre,</a:t>
            </a:r>
            <a:br>
              <a:rPr lang="fr-FR" dirty="0" smtClean="0"/>
            </a:br>
            <a:r>
              <a:rPr lang="fr-FR" dirty="0" smtClean="0"/>
              <a:t>- La "Gaule Belgique" au nord-est. </a:t>
            </a:r>
            <a:endParaRPr lang="fr-FR" dirty="0"/>
          </a:p>
        </p:txBody>
      </p:sp>
      <p:pic>
        <p:nvPicPr>
          <p:cNvPr id="5122" name="Picture 2" descr="http://photos1.blogger.com/blogger/3908/963/1600/gaulois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086982"/>
            <a:ext cx="7242026" cy="442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48358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8352928" cy="2031325"/>
          </a:xfrm>
          <a:prstGeom prst="rect">
            <a:avLst/>
          </a:prstGeom>
        </p:spPr>
        <p:txBody>
          <a:bodyPr wrap="square">
            <a:spAutoFit/>
          </a:bodyPr>
          <a:lstStyle/>
          <a:p>
            <a:r>
              <a:rPr lang="fr-FR" b="1" dirty="0" smtClean="0"/>
              <a:t>Mais les Gaulois, eux, n'ont pas la conception d'un pays qui leur est propre, doté de frontières et de capitales.</a:t>
            </a:r>
            <a:r>
              <a:rPr lang="fr-FR" dirty="0" smtClean="0"/>
              <a:t> </a:t>
            </a:r>
          </a:p>
          <a:p>
            <a:r>
              <a:rPr lang="fr-FR" dirty="0" smtClean="0"/>
              <a:t>Semi-nomades, leur notion de territoire est avant tout celle d'un espace vital : ils se déplacent en fonction de leurs besoins. </a:t>
            </a:r>
          </a:p>
          <a:p>
            <a:r>
              <a:rPr lang="fr-FR" dirty="0" smtClean="0"/>
              <a:t>Avec le temps, leurs migrations deviennent de moins en moins fréquentes, mais l'habitat reste dispersé, avec de rares villages (les premiers apparaissent au IIe siècle avant J.-C.) et quelques ébauches de fortifications, dit oppidum.</a:t>
            </a:r>
            <a:endParaRPr lang="fr-FR" dirty="0"/>
          </a:p>
        </p:txBody>
      </p:sp>
      <p:pic>
        <p:nvPicPr>
          <p:cNvPr id="6146" name="Picture 2" descr="http://kitchenlife.cuisinella.com/wp-content/uploads/2013/06/gaulo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436158"/>
            <a:ext cx="6312449" cy="421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80628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92696"/>
            <a:ext cx="2088232" cy="3970318"/>
          </a:xfrm>
          <a:prstGeom prst="rect">
            <a:avLst/>
          </a:prstGeom>
        </p:spPr>
        <p:txBody>
          <a:bodyPr wrap="square">
            <a:spAutoFit/>
          </a:bodyPr>
          <a:lstStyle/>
          <a:p>
            <a:r>
              <a:rPr lang="fr-FR" dirty="0"/>
              <a:t>Les </a:t>
            </a:r>
            <a:r>
              <a:rPr lang="fr-FR" b="1" dirty="0"/>
              <a:t>Celtes</a:t>
            </a:r>
            <a:r>
              <a:rPr lang="fr-FR" dirty="0"/>
              <a:t> s’installent alors sur tout le </a:t>
            </a:r>
            <a:r>
              <a:rPr lang="fr-FR" dirty="0" smtClean="0"/>
              <a:t>territoire, ils </a:t>
            </a:r>
            <a:r>
              <a:rPr lang="fr-FR" dirty="0"/>
              <a:t>sont divisés en de nombreuses </a:t>
            </a:r>
            <a:r>
              <a:rPr lang="fr-FR" b="1" dirty="0"/>
              <a:t>tribus</a:t>
            </a:r>
            <a:r>
              <a:rPr lang="fr-FR" dirty="0"/>
              <a:t> qui se font souvent la guerre. </a:t>
            </a:r>
          </a:p>
          <a:p>
            <a:endParaRPr lang="fr-FR" dirty="0" smtClean="0"/>
          </a:p>
          <a:p>
            <a:r>
              <a:rPr lang="fr-FR" dirty="0" smtClean="0"/>
              <a:t>Ils </a:t>
            </a:r>
            <a:r>
              <a:rPr lang="fr-FR" dirty="0"/>
              <a:t>habitent dans des villes dressées sur des hauteurs et entourées de remparts : les</a:t>
            </a:r>
            <a:r>
              <a:rPr lang="fr-FR" b="1" dirty="0"/>
              <a:t> oppidums</a:t>
            </a:r>
            <a:r>
              <a:rPr lang="fr-FR" dirty="0"/>
              <a:t>. </a:t>
            </a:r>
          </a:p>
        </p:txBody>
      </p:sp>
      <p:pic>
        <p:nvPicPr>
          <p:cNvPr id="3" name="Picture 4" descr="http://p9.storage.canalblog.com/91/11/443895/24088185.jpg"/>
          <p:cNvPicPr>
            <a:picLocks noChangeAspect="1" noChangeArrowheads="1"/>
          </p:cNvPicPr>
          <p:nvPr/>
        </p:nvPicPr>
        <p:blipFill rotWithShape="1">
          <a:blip r:embed="rId2">
            <a:extLst>
              <a:ext uri="{28A0092B-C50C-407E-A947-70E740481C1C}">
                <a14:useLocalDpi xmlns:a14="http://schemas.microsoft.com/office/drawing/2010/main" val="0"/>
              </a:ext>
            </a:extLst>
          </a:blip>
          <a:srcRect b="20174"/>
          <a:stretch/>
        </p:blipFill>
        <p:spPr bwMode="auto">
          <a:xfrm>
            <a:off x="2483768" y="548680"/>
            <a:ext cx="6392867"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1191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76672"/>
            <a:ext cx="7772400" cy="1470025"/>
          </a:xfrm>
        </p:spPr>
        <p:txBody>
          <a:bodyPr/>
          <a:lstStyle/>
          <a:p>
            <a:r>
              <a:rPr lang="fr-FR" b="1" dirty="0" smtClean="0"/>
              <a:t>La société gauloise</a:t>
            </a:r>
            <a:endParaRPr lang="fr-FR" dirty="0"/>
          </a:p>
        </p:txBody>
      </p:sp>
      <p:pic>
        <p:nvPicPr>
          <p:cNvPr id="7170" name="Picture 2" descr="http://cdn.im6.fr/01D300FA03026642-c1-photo-asterix-le-gaulo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89651"/>
            <a:ext cx="7704856" cy="412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87663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977" y="466647"/>
            <a:ext cx="3707983" cy="6186309"/>
          </a:xfrm>
          <a:prstGeom prst="rect">
            <a:avLst/>
          </a:prstGeom>
        </p:spPr>
        <p:txBody>
          <a:bodyPr wrap="square">
            <a:spAutoFit/>
          </a:bodyPr>
          <a:lstStyle/>
          <a:p>
            <a:r>
              <a:rPr lang="fr-FR" b="1" dirty="0" smtClean="0"/>
              <a:t>La tribu gauloise</a:t>
            </a:r>
          </a:p>
          <a:p>
            <a:r>
              <a:rPr lang="fr-FR" dirty="0" smtClean="0"/>
              <a:t>Jusqu'à la conquête romaine, les Gaulois repoussent toute forme d'autorité unique. </a:t>
            </a:r>
            <a:r>
              <a:rPr lang="fr-FR" b="1" dirty="0" smtClean="0"/>
              <a:t>L'entité de base est la tribu</a:t>
            </a:r>
            <a:r>
              <a:rPr lang="fr-FR" dirty="0" smtClean="0"/>
              <a:t>, un ensemble de familles issues d'une origine commune, souvent très ancienne, regroupant quelques dizaines ou des milliers d'individus. </a:t>
            </a:r>
          </a:p>
          <a:p>
            <a:r>
              <a:rPr lang="fr-FR" dirty="0" smtClean="0"/>
              <a:t>Ces tribus s'organisent à partir d'assemblées politiques dans lesquelles chaque individu intervient en fonction de son statut social. </a:t>
            </a:r>
          </a:p>
          <a:p>
            <a:r>
              <a:rPr lang="fr-FR" dirty="0" smtClean="0"/>
              <a:t>Les règles sociales imposaient que certains individus de position sociale modeste se mettent sous les ordres et la protection de personnes d'influence. Celles-ci leur assuraient sécurité et aide matérielle en échanges de services. Ce lien social se transmettait généralement de générations en générations. </a:t>
            </a:r>
          </a:p>
        </p:txBody>
      </p:sp>
      <p:pic>
        <p:nvPicPr>
          <p:cNvPr id="8194" name="Picture 2" descr="http://www.museehercule.com/sites/default/files/3620735670_0d03d66e0a_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681322"/>
            <a:ext cx="4483636" cy="470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57965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90"/>
                                          </p:val>
                                        </p:tav>
                                        <p:tav tm="100000">
                                          <p:val>
                                            <p:fltVal val="0"/>
                                          </p:val>
                                        </p:tav>
                                      </p:tavLst>
                                    </p:anim>
                                    <p:animEffect transition="in" filter="fade">
                                      <p:cBhvr>
                                        <p:cTn id="10"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1671</Words>
  <Application>Microsoft Office PowerPoint</Application>
  <PresentationFormat>Affichage à l'écran (4:3)</PresentationFormat>
  <Paragraphs>143</Paragraphs>
  <Slides>48</Slides>
  <Notes>0</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Thème Office</vt:lpstr>
      <vt:lpstr>Les Gaulois : histoire et vérité sur nos "ancêtres"</vt:lpstr>
      <vt:lpstr>Présentation PowerPoint</vt:lpstr>
      <vt:lpstr>Les Gaulois,  une invention romaine</vt:lpstr>
      <vt:lpstr>Présentation PowerPoint</vt:lpstr>
      <vt:lpstr>Présentation PowerPoint</vt:lpstr>
      <vt:lpstr>Présentation PowerPoint</vt:lpstr>
      <vt:lpstr>Présentation PowerPoint</vt:lpstr>
      <vt:lpstr>La société gauloise</vt:lpstr>
      <vt:lpstr>Présentation PowerPoint</vt:lpstr>
      <vt:lpstr>Présentation PowerPoint</vt:lpstr>
      <vt:lpstr>Présentation PowerPoint</vt:lpstr>
      <vt:lpstr>Présentation PowerPoint</vt:lpstr>
      <vt:lpstr>Présentation PowerPoint</vt:lpstr>
      <vt:lpstr>De quoi vivaient les Gaulois ?</vt:lpstr>
      <vt:lpstr>Présentation PowerPoint</vt:lpstr>
      <vt:lpstr>Présentation PowerPoint</vt:lpstr>
      <vt:lpstr>Présentation PowerPoint</vt:lpstr>
      <vt:lpstr>Présentation PowerPoint</vt:lpstr>
      <vt:lpstr>Présentation PowerPoint</vt:lpstr>
      <vt:lpstr>La vie quotidienne des Gaulois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culture gauloise</vt:lpstr>
      <vt:lpstr>Présentation PowerPoint</vt:lpstr>
      <vt:lpstr>Présentation PowerPoint</vt:lpstr>
      <vt:lpstr>Présentation PowerPoint</vt:lpstr>
      <vt:lpstr>Les inventions gauloises</vt:lpstr>
      <vt:lpstr>Présentation PowerPoint</vt:lpstr>
      <vt:lpstr>Présentation PowerPoint</vt:lpstr>
      <vt:lpstr>Présentation PowerPoint</vt:lpstr>
      <vt:lpstr>Présentation PowerPoint</vt:lpstr>
      <vt:lpstr>Présentation PowerPoint</vt:lpstr>
      <vt:lpstr>En quoi croyaient les Gaulois ?</vt:lpstr>
      <vt:lpstr>Présentation PowerPoint</vt:lpstr>
      <vt:lpstr>Présentation PowerPoint</vt:lpstr>
      <vt:lpstr>Présentation PowerPoint</vt:lpstr>
      <vt:lpstr>Présentation PowerPoint</vt:lpstr>
      <vt:lpstr>Vercingétorix et la conquête des Gaules</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Gaulois : histoire et vérité sur nos "ancêtres"</dc:title>
  <dc:creator>Véronique</dc:creator>
  <cp:lastModifiedBy>Véronique</cp:lastModifiedBy>
  <cp:revision>24</cp:revision>
  <dcterms:created xsi:type="dcterms:W3CDTF">2015-03-15T07:45:14Z</dcterms:created>
  <dcterms:modified xsi:type="dcterms:W3CDTF">2015-03-15T14:40:56Z</dcterms:modified>
</cp:coreProperties>
</file>