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76CB9BEB-5222-C550-4ABF-5896E7BA27E3}">
  <a:tblStyle styleId="{76CB9BEB-5222-C550-4ABF-5896E7BA27E3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 /><Relationship Id="rId13" Type="http://schemas.openxmlformats.org/officeDocument/2006/relationships/tableStyles" Target="tableStyles.xml" /><Relationship Id="rId14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" userDrawn="1">
  <p:cSld name="Diapositive de titr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fr-FR"/>
              <a:t>Modifiez le style des sous-titres du masque</a:t>
            </a:r>
            <a:endParaRPr lang="fr-FR"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x" userDrawn="1">
  <p:cSld name="Titre et texte vertical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texte vertical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vertTitleAndTx" userDrawn="1">
  <p:cSld name="Titre vertical et text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vertical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texte vertical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800" cy="5851525"/>
          </a:xfrm>
        </p:spPr>
        <p:txBody>
          <a:bodyPr vert="eaVert"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" userDrawn="1">
  <p:cSld name="Titre et contenu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contenu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secHead" userDrawn="1">
  <p:cSld name="Titre de sec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texte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Obj" userDrawn="1">
  <p:cSld name="Deux contenus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contenu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u contenu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e la date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8" name="Espace réservé du pied de page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woTxTwoObj" userDrawn="1">
  <p:cSld name="Compara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texte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6" name="Espace réservé du contenu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7" name="Espace réservé du texte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8" name="Espace réservé du contenu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9" name="Espace réservé de la date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10" name="Espace réservé du pied de page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11" name="Espace réservé du numéro de diapositive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titleOnly" userDrawn="1">
  <p:cSld name="Titre seul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e la date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6" name="Espace réservé du pied de page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blank" userDrawn="1">
  <p:cSld name="V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5" name="Espace réservé du pied de page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objTx" userDrawn="1">
  <p:cSld name="Contenu avec légen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contenu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u texte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Espace réservé de la date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8" name="Espace réservé du pied de page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type="picTx" userDrawn="1">
  <p:cSld name="Image avec légen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pour une image 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texte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</p:txBody>
      </p:sp>
      <p:sp>
        <p:nvSpPr>
          <p:cNvPr id="7" name="Espace réservé de la date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8" name="Espace réservé du pied de page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titr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fr-FR"/>
              <a:t>Modifiez le style du titre</a:t>
            </a:r>
            <a:endParaRPr lang="fr-FR"/>
          </a:p>
        </p:txBody>
      </p:sp>
      <p:sp>
        <p:nvSpPr>
          <p:cNvPr id="5" name="Espace réservé du texte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fr-FR"/>
          </a:p>
        </p:txBody>
      </p:sp>
      <p:sp>
        <p:nvSpPr>
          <p:cNvPr id="6" name="Espace réservé de la date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C495175-8D67-4259-BCCA-46103FCCAF4C}" type="datetimeFigureOut">
              <a:rPr lang="fr-FR"/>
              <a:t/>
            </a:fld>
            <a:endParaRPr lang="fr-FR"/>
          </a:p>
        </p:txBody>
      </p:sp>
      <p:sp>
        <p:nvSpPr>
          <p:cNvPr id="7" name="Espace réservé du pied de page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8" name="Espace réservé du numéro de diapositive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CFE8BA8-5826-4E69-A08A-58584A973B3D}" type="slidenum">
              <a:rPr lang="fr-FR"/>
              <a:t/>
            </a:fld>
            <a:endParaRPr lang="fr-FR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>
        <a:spcBef>
          <a:spcPts val="0"/>
        </a:spcBef>
        <a:buNone/>
        <a:defRPr sz="44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accent5">
            <a:lumMod val="20000"/>
            <a:lumOff val="80000"/>
          </a:scheme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r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332656"/>
            <a:ext cx="7772400" cy="1470025"/>
          </a:xfrm>
        </p:spPr>
        <p:txBody>
          <a:bodyPr/>
          <a:lstStyle/>
          <a:p>
            <a:pPr>
              <a:defRPr/>
            </a:pPr>
            <a:r>
              <a:rPr lang="fr-FR"/>
              <a:t>L’affectation </a:t>
            </a:r>
            <a:r>
              <a:rPr lang="fr-FR"/>
              <a:t>en 6</a:t>
            </a:r>
            <a:r>
              <a:rPr lang="fr-FR" baseline="30000"/>
              <a:t>ème</a:t>
            </a:r>
            <a:endParaRPr lang="fr-FR" baseline="30000"/>
          </a:p>
        </p:txBody>
      </p:sp>
      <p:sp>
        <p:nvSpPr>
          <p:cNvPr id="5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2195736" y="1988840"/>
            <a:ext cx="5608712" cy="3528392"/>
          </a:xfrm>
        </p:spPr>
        <p:txBody>
          <a:bodyPr/>
          <a:lstStyle/>
          <a:p>
            <a:pPr algn="l">
              <a:defRPr/>
            </a:pPr>
            <a:r>
              <a:rPr lang="fr-FR"/>
              <a:t>Principe de l’affectation </a:t>
            </a:r>
            <a:r>
              <a:rPr lang="fr-FR"/>
              <a:t>en 6</a:t>
            </a:r>
            <a:r>
              <a:rPr lang="fr-FR" baseline="30000"/>
              <a:t>ème</a:t>
            </a:r>
            <a:endParaRPr lang="fr-FR" baseline="30000"/>
          </a:p>
          <a:p>
            <a:pPr algn="l">
              <a:defRPr/>
            </a:pPr>
            <a:r>
              <a:rPr lang="fr-FR"/>
              <a:t>Déroulement des opérations</a:t>
            </a:r>
            <a:endParaRPr/>
          </a:p>
          <a:p>
            <a:pPr algn="l">
              <a:defRPr/>
            </a:pPr>
            <a:r>
              <a:rPr lang="fr-FR"/>
              <a:t>Les demandes de dérogations</a:t>
            </a:r>
            <a:endParaRPr/>
          </a:p>
          <a:p>
            <a:pPr algn="l">
              <a:defRPr/>
            </a:pPr>
            <a:r>
              <a:rPr lang="fr-FR"/>
              <a:t>Les motifs de dérogation</a:t>
            </a:r>
            <a:endParaRPr/>
          </a:p>
          <a:p>
            <a:pPr algn="l">
              <a:defRPr/>
            </a:pPr>
            <a:r>
              <a:rPr lang="fr-FR"/>
              <a:t>Les formations proposées</a:t>
            </a:r>
            <a:endParaRPr/>
          </a:p>
          <a:p>
            <a:pPr>
              <a:defRPr/>
            </a:pP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rgbClr val="FFC000">
            <a:alpha val="39000"/>
          </a:srgb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2123728" y="404664"/>
            <a:ext cx="5256584" cy="648072"/>
          </a:xfrm>
        </p:spPr>
        <p:txBody>
          <a:bodyPr/>
          <a:lstStyle/>
          <a:p>
            <a:pPr>
              <a:defRPr/>
            </a:pPr>
            <a:r>
              <a:rPr lang="fr-FR" sz="3000">
                <a:solidFill>
                  <a:schemeClr val="tx1"/>
                </a:solidFill>
              </a:rPr>
              <a:t>Principe de l’affectation en 6</a:t>
            </a:r>
            <a:r>
              <a:rPr lang="fr-FR" sz="3000" baseline="30000">
                <a:solidFill>
                  <a:schemeClr val="tx1"/>
                </a:solidFill>
              </a:rPr>
              <a:t>eme</a:t>
            </a:r>
            <a:endParaRPr sz="3000"/>
          </a:p>
          <a:p>
            <a:pPr>
              <a:defRPr/>
            </a:pPr>
            <a:endParaRPr lang="fr-FR" sz="3000"/>
          </a:p>
          <a:p>
            <a:pPr>
              <a:defRPr/>
            </a:pPr>
            <a:endParaRPr lang="fr-FR" sz="3000"/>
          </a:p>
        </p:txBody>
      </p:sp>
      <p:sp>
        <p:nvSpPr>
          <p:cNvPr id="5" name="ZoneTexte 5" hidden="0"/>
          <p:cNvSpPr>
            <a:spLocks noAdjustHandles="0" noChangeArrowheads="0"/>
          </p:cNvSpPr>
          <p:nvPr isPhoto="0" userDrawn="0"/>
        </p:nvSpPr>
        <p:spPr bwMode="auto">
          <a:xfrm>
            <a:off x="611560" y="1196752"/>
            <a:ext cx="8064896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1) Chaque élève </a:t>
            </a:r>
            <a:r>
              <a:rPr lang="fr-FR" sz="2000"/>
              <a:t>a </a:t>
            </a:r>
            <a:r>
              <a:rPr lang="fr-FR" sz="2000"/>
              <a:t>un collège de secteur en fonction de son adresse. </a:t>
            </a:r>
            <a:endParaRPr/>
          </a:p>
          <a:p>
            <a:pPr>
              <a:defRPr/>
            </a:pPr>
            <a:r>
              <a:rPr lang="fr-FR" sz="2000"/>
              <a:t>Dans le Val d’Oise, à chaque adresse correspond un collège de secteur unique.</a:t>
            </a:r>
            <a:endParaRPr lang="fr-FR" sz="2000"/>
          </a:p>
        </p:txBody>
      </p:sp>
      <p:sp>
        <p:nvSpPr>
          <p:cNvPr id="6" name="ZoneTexte 6" hidden="0"/>
          <p:cNvSpPr>
            <a:spLocks noAdjustHandles="0" noChangeArrowheads="0"/>
          </p:cNvSpPr>
          <p:nvPr isPhoto="0" userDrawn="0"/>
        </p:nvSpPr>
        <p:spPr bwMode="auto">
          <a:xfrm>
            <a:off x="611560" y="2358715"/>
            <a:ext cx="8064896" cy="163121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2) Les responsables de l’enfant peuvent : </a:t>
            </a:r>
            <a:endParaRPr/>
          </a:p>
          <a:p>
            <a:pPr marL="285750" indent="-285750">
              <a:buFontTx/>
              <a:buChar char="-"/>
              <a:defRPr/>
            </a:pPr>
            <a:r>
              <a:rPr lang="fr-FR" sz="2000"/>
              <a:t>demander une sixième ordinaire dans le collège de secteur,</a:t>
            </a:r>
            <a:endParaRPr/>
          </a:p>
          <a:p>
            <a:pPr algn="ctr">
              <a:defRPr/>
            </a:pPr>
            <a:r>
              <a:rPr lang="fr-FR" sz="2000"/>
              <a:t> </a:t>
            </a:r>
            <a:r>
              <a:rPr lang="fr-FR" sz="2000"/>
              <a:t>ou bien demander une dérogation :</a:t>
            </a:r>
            <a:endParaRPr/>
          </a:p>
          <a:p>
            <a:pPr marL="285750" indent="-285750">
              <a:buFontTx/>
              <a:buChar char="-"/>
              <a:defRPr/>
            </a:pPr>
            <a:r>
              <a:rPr lang="fr-FR" sz="2000"/>
              <a:t>un </a:t>
            </a:r>
            <a:r>
              <a:rPr lang="fr-FR" sz="2000"/>
              <a:t>collège différent du collège de </a:t>
            </a:r>
            <a:r>
              <a:rPr lang="fr-FR" sz="2000"/>
              <a:t>secteur</a:t>
            </a:r>
            <a:r>
              <a:rPr lang="fr-FR" sz="2000"/>
              <a:t>,</a:t>
            </a:r>
            <a:endParaRPr lang="fr-FR" sz="2000"/>
          </a:p>
          <a:p>
            <a:pPr marL="285750" indent="-285750">
              <a:buFontTx/>
              <a:buChar char="-"/>
              <a:defRPr/>
            </a:pPr>
            <a:r>
              <a:rPr lang="fr-FR" sz="2000"/>
              <a:t>une sixième particulière (</a:t>
            </a:r>
            <a:r>
              <a:rPr lang="fr-FR" sz="1600"/>
              <a:t>collège de secteur ou autre</a:t>
            </a:r>
            <a:r>
              <a:rPr lang="fr-FR" sz="2000"/>
              <a:t>)</a:t>
            </a:r>
            <a:endParaRPr lang="fr-FR"/>
          </a:p>
        </p:txBody>
      </p:sp>
      <p:sp>
        <p:nvSpPr>
          <p:cNvPr id="7" name="ZoneTexte 8" hidden="0"/>
          <p:cNvSpPr>
            <a:spLocks noAdjustHandles="0" noChangeArrowheads="0"/>
          </p:cNvSpPr>
          <p:nvPr isPhoto="0" userDrawn="0"/>
        </p:nvSpPr>
        <p:spPr bwMode="auto">
          <a:xfrm>
            <a:off x="597471" y="4129336"/>
            <a:ext cx="806489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3) C’est le directeur d’école qui recueille les vœux des familles,</a:t>
            </a:r>
            <a:endParaRPr/>
          </a:p>
          <a:p>
            <a:pPr>
              <a:defRPr/>
            </a:pPr>
            <a:r>
              <a:rPr lang="fr-FR" sz="2000"/>
              <a:t> il les saisit dans l’application Affelnet 6.</a:t>
            </a:r>
            <a:endParaRPr lang="fr-FR" sz="2000"/>
          </a:p>
        </p:txBody>
      </p:sp>
      <p:sp>
        <p:nvSpPr>
          <p:cNvPr id="8" name="ZoneTexte 10" hidden="0"/>
          <p:cNvSpPr>
            <a:spLocks noAdjustHandles="0" noChangeArrowheads="0"/>
          </p:cNvSpPr>
          <p:nvPr isPhoto="0" userDrawn="0"/>
        </p:nvSpPr>
        <p:spPr bwMode="auto">
          <a:xfrm>
            <a:off x="611560" y="4941168"/>
            <a:ext cx="8064896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4) L’affectation est faite par </a:t>
            </a:r>
            <a:r>
              <a:rPr lang="fr-FR" sz="2000"/>
              <a:t>la Directrice </a:t>
            </a:r>
            <a:r>
              <a:rPr lang="fr-FR" sz="2000"/>
              <a:t>A</a:t>
            </a:r>
            <a:r>
              <a:rPr lang="fr-FR" sz="2000"/>
              <a:t>cadémique.</a:t>
            </a:r>
            <a:endParaRPr lang="fr-FR" sz="2000"/>
          </a:p>
        </p:txBody>
      </p:sp>
      <p:sp>
        <p:nvSpPr>
          <p:cNvPr id="9" name="ZoneTexte 11" hidden="0"/>
          <p:cNvSpPr>
            <a:spLocks noAdjustHandles="0" noChangeArrowheads="0"/>
          </p:cNvSpPr>
          <p:nvPr isPhoto="0" userDrawn="0"/>
        </p:nvSpPr>
        <p:spPr bwMode="auto">
          <a:xfrm>
            <a:off x="611560" y="5445224"/>
            <a:ext cx="806489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5) Le principal du collège édite et transmet aux familles les avis d’affectation en 6</a:t>
            </a:r>
            <a:r>
              <a:rPr lang="fr-FR" sz="2000" baseline="30000"/>
              <a:t>eme</a:t>
            </a:r>
            <a:r>
              <a:rPr lang="fr-FR" sz="2000"/>
              <a:t>.</a:t>
            </a:r>
            <a:endParaRPr lang="fr-FR" sz="20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accent3">
            <a:lumMod val="40000"/>
            <a:lumOff val="60000"/>
          </a:scheme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691680" y="404664"/>
            <a:ext cx="5608712" cy="576064"/>
          </a:xfrm>
        </p:spPr>
        <p:txBody>
          <a:bodyPr/>
          <a:lstStyle/>
          <a:p>
            <a:pPr>
              <a:lnSpc>
                <a:spcPct val="104999"/>
              </a:lnSpc>
              <a:defRPr/>
            </a:pPr>
            <a:r>
              <a:rPr lang="fr-FR">
                <a:solidFill>
                  <a:schemeClr val="tx1"/>
                </a:solidFill>
              </a:rPr>
              <a:t>Déroulement des opérations</a:t>
            </a:r>
            <a:endParaRPr/>
          </a:p>
          <a:p>
            <a:pPr>
              <a:lnSpc>
                <a:spcPct val="104999"/>
              </a:lnSpc>
              <a:defRPr/>
            </a:pPr>
            <a:endParaRPr lang="fr-FR"/>
          </a:p>
          <a:p>
            <a:pPr>
              <a:lnSpc>
                <a:spcPct val="104999"/>
              </a:lnSpc>
              <a:defRPr/>
            </a:pPr>
            <a:endParaRPr lang="fr-FR"/>
          </a:p>
        </p:txBody>
      </p:sp>
      <p:sp>
        <p:nvSpPr>
          <p:cNvPr id="5" name="ZoneTexte 6" hidden="0"/>
          <p:cNvSpPr>
            <a:spLocks noAdjustHandles="0" noChangeArrowheads="0"/>
          </p:cNvSpPr>
          <p:nvPr isPhoto="0" userDrawn="0"/>
        </p:nvSpPr>
        <p:spPr bwMode="auto">
          <a:xfrm>
            <a:off x="539552" y="4285545"/>
            <a:ext cx="8064896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4) Dans l’application </a:t>
            </a:r>
            <a:r>
              <a:rPr lang="fr-FR" sz="2000"/>
              <a:t>Affelnet</a:t>
            </a:r>
            <a:r>
              <a:rPr lang="fr-FR" sz="2000"/>
              <a:t> 6, le directeur met à jour les renseignements modifiés sur le volet 1. Le collège de secteur est déterminé automatiquement. Le directeur édite le volet 2 et le transmet aux familles.</a:t>
            </a:r>
            <a:endParaRPr lang="fr-FR" sz="2000"/>
          </a:p>
        </p:txBody>
      </p:sp>
      <p:sp>
        <p:nvSpPr>
          <p:cNvPr id="6" name="ZoneTexte 7" hidden="0"/>
          <p:cNvSpPr>
            <a:spLocks noAdjustHandles="0" noChangeArrowheads="0"/>
          </p:cNvSpPr>
          <p:nvPr isPhoto="0" userDrawn="0"/>
        </p:nvSpPr>
        <p:spPr bwMode="auto">
          <a:xfrm>
            <a:off x="539552" y="5385410"/>
            <a:ext cx="806489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5) Les responsables indiquent sur le volet 2 les vœux pour la sixième (formation et collège).</a:t>
            </a:r>
            <a:endParaRPr lang="fr-FR" sz="2000"/>
          </a:p>
        </p:txBody>
      </p:sp>
      <p:sp>
        <p:nvSpPr>
          <p:cNvPr id="7" name="ZoneTexte 8" hidden="0"/>
          <p:cNvSpPr>
            <a:spLocks noAdjustHandles="0" noChangeArrowheads="0"/>
          </p:cNvSpPr>
          <p:nvPr isPhoto="0" userDrawn="0"/>
        </p:nvSpPr>
        <p:spPr bwMode="auto">
          <a:xfrm>
            <a:off x="539552" y="6197242"/>
            <a:ext cx="8064896" cy="40011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6) Le directeur saisit les vœux des familles dans l’application.</a:t>
            </a:r>
            <a:endParaRPr lang="fr-FR" sz="2000"/>
          </a:p>
        </p:txBody>
      </p:sp>
      <p:sp>
        <p:nvSpPr>
          <p:cNvPr id="8" name="ZoneTexte 9" hidden="0"/>
          <p:cNvSpPr>
            <a:spLocks noAdjustHandles="0" noChangeArrowheads="0"/>
          </p:cNvSpPr>
          <p:nvPr isPhoto="0" userDrawn="0"/>
        </p:nvSpPr>
        <p:spPr bwMode="auto">
          <a:xfrm>
            <a:off x="553385" y="1713475"/>
            <a:ext cx="8064931" cy="10058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2</a:t>
            </a:r>
            <a:r>
              <a:rPr lang="fr-FR" sz="2000"/>
              <a:t>) Dans Affelnet </a:t>
            </a:r>
            <a:r>
              <a:rPr lang="fr-FR" sz="2000"/>
              <a:t>6, le </a:t>
            </a:r>
            <a:r>
              <a:rPr lang="fr-FR" sz="2000"/>
              <a:t>directeur d’école ajoute s’il y en a les élèves pour lesquels un passage au collège est pressenti. (passage anticipé ou élève d’ULIS en </a:t>
            </a:r>
            <a:r>
              <a:rPr lang="fr-FR" sz="2000"/>
              <a:t>âge</a:t>
            </a:r>
            <a:r>
              <a:rPr lang="fr-FR" sz="2000"/>
              <a:t> </a:t>
            </a:r>
            <a:r>
              <a:rPr lang="fr-FR" sz="2000"/>
              <a:t>de passer au collège dans une classe autre que le CM2)</a:t>
            </a:r>
            <a:endParaRPr lang="fr-FR" sz="2000"/>
          </a:p>
        </p:txBody>
      </p:sp>
      <p:sp>
        <p:nvSpPr>
          <p:cNvPr id="9" name="ZoneTexte 10" hidden="0"/>
          <p:cNvSpPr>
            <a:spLocks noAdjustHandles="0" noChangeArrowheads="0"/>
          </p:cNvSpPr>
          <p:nvPr isPhoto="0" userDrawn="0"/>
        </p:nvSpPr>
        <p:spPr bwMode="auto">
          <a:xfrm>
            <a:off x="553386" y="920914"/>
            <a:ext cx="806489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1</a:t>
            </a:r>
            <a:r>
              <a:rPr lang="fr-FR" sz="2000"/>
              <a:t>) </a:t>
            </a:r>
            <a:r>
              <a:rPr lang="fr-FR" sz="2000"/>
              <a:t>Les dossiers </a:t>
            </a:r>
            <a:r>
              <a:rPr lang="fr-FR" sz="2000"/>
              <a:t>des élèves de CM2 </a:t>
            </a:r>
            <a:r>
              <a:rPr lang="fr-FR" sz="2000"/>
              <a:t>sont transférés de Onde à l’application </a:t>
            </a:r>
            <a:r>
              <a:rPr lang="fr-FR" sz="2000"/>
              <a:t>Affelnet 6.</a:t>
            </a:r>
            <a:endParaRPr lang="fr-FR" sz="2000"/>
          </a:p>
        </p:txBody>
      </p:sp>
      <p:sp>
        <p:nvSpPr>
          <p:cNvPr id="10" name="ZoneTexte 11" hidden="0"/>
          <p:cNvSpPr>
            <a:spLocks noAdjustHandles="0" noChangeArrowheads="0"/>
          </p:cNvSpPr>
          <p:nvPr isPhoto="0" userDrawn="0"/>
        </p:nvSpPr>
        <p:spPr bwMode="auto">
          <a:xfrm>
            <a:off x="559017" y="2852936"/>
            <a:ext cx="806489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3) Le directeur imprime le volet 1 et le donne à vérifier et à signer aux responsables de l’élève. </a:t>
            </a:r>
            <a:r>
              <a:rPr lang="fr-FR" sz="2000" b="1"/>
              <a:t>Cette étape permet aux familles de vérifier l’exactitude des renseignements </a:t>
            </a:r>
            <a:r>
              <a:rPr lang="fr-FR" sz="2000" b="1" u="sng"/>
              <a:t>et notamment l’adresse à la rentrée suivante. 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1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679787" y="476672"/>
            <a:ext cx="7871115" cy="5690385"/>
          </a:xfrm>
          <a:prstGeom prst="rect">
            <a:avLst/>
          </a:prstGeom>
        </p:spPr>
      </p:pic>
      <p:grpSp>
        <p:nvGrpSpPr>
          <p:cNvPr id="5" name="Groupe 5" hidden="0"/>
          <p:cNvGrpSpPr/>
          <p:nvPr isPhoto="0" userDrawn="0"/>
        </p:nvGrpSpPr>
        <p:grpSpPr bwMode="auto">
          <a:xfrm>
            <a:off x="5724128" y="1196752"/>
            <a:ext cx="2852879" cy="1728192"/>
            <a:chOff x="5724128" y="1196752"/>
            <a:chExt cx="2852879" cy="1728192"/>
          </a:xfrm>
        </p:grpSpPr>
        <p:sp>
          <p:nvSpPr>
            <p:cNvPr id="6" name="Bulle ronde 3" hidden="0"/>
            <p:cNvSpPr/>
            <p:nvPr isPhoto="0" userDrawn="0"/>
          </p:nvSpPr>
          <p:spPr bwMode="auto">
            <a:xfrm>
              <a:off x="5724128" y="1196752"/>
              <a:ext cx="2808312" cy="1728192"/>
            </a:xfrm>
            <a:prstGeom prst="wedgeEllipseCallout">
              <a:avLst>
                <a:gd name="adj1" fmla="val -126294"/>
                <a:gd name="adj2" fmla="val -17569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7" name="ZoneTexte 4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6128735" y="1399128"/>
              <a:ext cx="244827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La famille vérifie l’exactitude de toutes les informations concernant l’élève</a:t>
              </a:r>
              <a:endParaRPr lang="fr-FR" sz="2000"/>
            </a:p>
          </p:txBody>
        </p:sp>
      </p:grpSp>
      <p:grpSp>
        <p:nvGrpSpPr>
          <p:cNvPr id="8" name="Groupe 7" hidden="0"/>
          <p:cNvGrpSpPr/>
          <p:nvPr isPhoto="0" userDrawn="0"/>
        </p:nvGrpSpPr>
        <p:grpSpPr bwMode="auto">
          <a:xfrm>
            <a:off x="5851527" y="3127320"/>
            <a:ext cx="3110314" cy="1767099"/>
            <a:chOff x="9659448" y="2106471"/>
            <a:chExt cx="2820982" cy="1251459"/>
          </a:xfrm>
        </p:grpSpPr>
        <p:sp>
          <p:nvSpPr>
            <p:cNvPr id="9" name="Bulle ronde 8" hidden="0"/>
            <p:cNvSpPr/>
            <p:nvPr isPhoto="0" userDrawn="0"/>
          </p:nvSpPr>
          <p:spPr bwMode="auto">
            <a:xfrm>
              <a:off x="9659448" y="2106471"/>
              <a:ext cx="2808312" cy="1251459"/>
            </a:xfrm>
            <a:prstGeom prst="wedgeEllipseCallout">
              <a:avLst>
                <a:gd name="adj1" fmla="val -67540"/>
                <a:gd name="adj2" fmla="val 4221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ZoneTexte 9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10032158" y="2263570"/>
              <a:ext cx="2448272" cy="9372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La famille </a:t>
              </a:r>
              <a:r>
                <a:rPr lang="fr-FR" sz="2000" b="1"/>
                <a:t>indique une nouvelle adresse pour la rentrée </a:t>
              </a:r>
              <a:r>
                <a:rPr lang="fr-FR" sz="2000" b="1"/>
                <a:t>2021 </a:t>
              </a:r>
              <a:r>
                <a:rPr lang="fr-FR" sz="2000" b="1"/>
                <a:t>s’il y a lieu.</a:t>
              </a:r>
              <a:endParaRPr lang="fr-FR" sz="2000"/>
            </a:p>
          </p:txBody>
        </p:sp>
      </p:grpSp>
      <p:grpSp>
        <p:nvGrpSpPr>
          <p:cNvPr id="11" name="Groupe 10" hidden="0"/>
          <p:cNvGrpSpPr/>
          <p:nvPr isPhoto="0" userDrawn="0"/>
        </p:nvGrpSpPr>
        <p:grpSpPr bwMode="auto">
          <a:xfrm>
            <a:off x="2484690" y="4725144"/>
            <a:ext cx="2808312" cy="1152128"/>
            <a:chOff x="5724128" y="1196752"/>
            <a:chExt cx="2808312" cy="1152128"/>
          </a:xfrm>
        </p:grpSpPr>
        <p:sp>
          <p:nvSpPr>
            <p:cNvPr id="12" name="Bulle ronde 11" hidden="0"/>
            <p:cNvSpPr/>
            <p:nvPr isPhoto="0" userDrawn="0"/>
          </p:nvSpPr>
          <p:spPr bwMode="auto">
            <a:xfrm>
              <a:off x="5724128" y="1196752"/>
              <a:ext cx="2808312" cy="1152128"/>
            </a:xfrm>
            <a:prstGeom prst="wedgeEllipseCallout">
              <a:avLst>
                <a:gd name="adj1" fmla="val 96150"/>
                <a:gd name="adj2" fmla="val 65883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ZoneTexte 12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6081789" y="1407999"/>
              <a:ext cx="244827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Le volet 1 est signé et retourné au directeur</a:t>
              </a:r>
              <a:endParaRPr lang="fr-FR" sz="2000"/>
            </a:p>
          </p:txBody>
        </p:sp>
      </p:grpSp>
      <p:sp>
        <p:nvSpPr>
          <p:cNvPr id="14" name="Rectangle 2" hidden="0"/>
          <p:cNvSpPr/>
          <p:nvPr isPhoto="0" userDrawn="0"/>
        </p:nvSpPr>
        <p:spPr bwMode="auto">
          <a:xfrm>
            <a:off x="4788024" y="1124744"/>
            <a:ext cx="720080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ZoneTexte 6" hidden="0"/>
          <p:cNvSpPr>
            <a:spLocks noAdjustHandles="0" noChangeArrowheads="0"/>
          </p:cNvSpPr>
          <p:nvPr isPhoto="0" userDrawn="0"/>
        </p:nvSpPr>
        <p:spPr bwMode="auto">
          <a:xfrm>
            <a:off x="4688431" y="1042795"/>
            <a:ext cx="10635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200"/>
              <a:t>2021-2022</a:t>
            </a:r>
            <a:endParaRPr lang="fr-FR" sz="12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1" hidden="0"/>
          <p:cNvPicPr>
            <a:picLocks noChangeAspect="1" noGrp="1"/>
          </p:cNvPicPr>
          <p:nvPr isPhoto="0" userDrawn="0">
            <p:ph idx="1" hasCustomPrompt="0"/>
          </p:nvPr>
        </p:nvPicPr>
        <p:blipFill>
          <a:blip r:embed="rId2"/>
          <a:stretch/>
        </p:blipFill>
        <p:spPr bwMode="auto">
          <a:xfrm>
            <a:off x="442574" y="460948"/>
            <a:ext cx="8449905" cy="5665215"/>
          </a:xfrm>
          <a:prstGeom prst="rect">
            <a:avLst/>
          </a:prstGeom>
        </p:spPr>
      </p:pic>
      <p:grpSp>
        <p:nvGrpSpPr>
          <p:cNvPr id="5" name="Groupe 5" hidden="0"/>
          <p:cNvGrpSpPr/>
          <p:nvPr isPhoto="0" userDrawn="0"/>
        </p:nvGrpSpPr>
        <p:grpSpPr bwMode="auto">
          <a:xfrm>
            <a:off x="539552" y="1124744"/>
            <a:ext cx="2808312" cy="1152128"/>
            <a:chOff x="5724128" y="1196752"/>
            <a:chExt cx="2808312" cy="1152128"/>
          </a:xfrm>
        </p:grpSpPr>
        <p:sp>
          <p:nvSpPr>
            <p:cNvPr id="6" name="Bulle ronde 6" hidden="0"/>
            <p:cNvSpPr/>
            <p:nvPr isPhoto="0" userDrawn="0"/>
          </p:nvSpPr>
          <p:spPr bwMode="auto">
            <a:xfrm>
              <a:off x="5724128" y="1196752"/>
              <a:ext cx="2808312" cy="1152128"/>
            </a:xfrm>
            <a:prstGeom prst="wedgeEllipseCallout">
              <a:avLst>
                <a:gd name="adj1" fmla="val -14782"/>
                <a:gd name="adj2" fmla="val 139758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7" name="ZoneTexte 7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6084168" y="1385481"/>
              <a:ext cx="244827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Le collège de secteur est déjà indiqué</a:t>
              </a:r>
              <a:endParaRPr lang="fr-FR" sz="2000"/>
            </a:p>
          </p:txBody>
        </p:sp>
      </p:grpSp>
      <p:grpSp>
        <p:nvGrpSpPr>
          <p:cNvPr id="8" name="Groupe 10" hidden="0"/>
          <p:cNvGrpSpPr/>
          <p:nvPr isPhoto="0" userDrawn="0"/>
        </p:nvGrpSpPr>
        <p:grpSpPr bwMode="auto">
          <a:xfrm>
            <a:off x="1547664" y="3284984"/>
            <a:ext cx="2808312" cy="1152128"/>
            <a:chOff x="3419872" y="3567216"/>
            <a:chExt cx="2808312" cy="1152128"/>
          </a:xfrm>
        </p:grpSpPr>
        <p:sp>
          <p:nvSpPr>
            <p:cNvPr id="9" name="Bulle ronde 11" hidden="0"/>
            <p:cNvSpPr/>
            <p:nvPr isPhoto="0" userDrawn="0"/>
          </p:nvSpPr>
          <p:spPr bwMode="auto">
            <a:xfrm>
              <a:off x="3419872" y="3567216"/>
              <a:ext cx="2808312" cy="1152128"/>
            </a:xfrm>
            <a:prstGeom prst="wedgeEllipseCallout">
              <a:avLst>
                <a:gd name="adj1" fmla="val -57140"/>
                <a:gd name="adj2" fmla="val 88485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0" name="ZoneTexte 12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3635896" y="3881386"/>
              <a:ext cx="244827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Le plus souvent 6eme</a:t>
              </a:r>
              <a:endParaRPr lang="fr-FR" sz="2000"/>
            </a:p>
          </p:txBody>
        </p:sp>
      </p:grpSp>
      <p:grpSp>
        <p:nvGrpSpPr>
          <p:cNvPr id="11" name="Groupe 16" hidden="0"/>
          <p:cNvGrpSpPr/>
          <p:nvPr isPhoto="0" userDrawn="0"/>
        </p:nvGrpSpPr>
        <p:grpSpPr bwMode="auto">
          <a:xfrm>
            <a:off x="4388454" y="2276873"/>
            <a:ext cx="3783947" cy="2045416"/>
            <a:chOff x="3419872" y="3567216"/>
            <a:chExt cx="2919425" cy="1181744"/>
          </a:xfrm>
        </p:grpSpPr>
        <p:sp>
          <p:nvSpPr>
            <p:cNvPr id="12" name="Bulle ronde 17" hidden="0"/>
            <p:cNvSpPr/>
            <p:nvPr isPhoto="0" userDrawn="0"/>
          </p:nvSpPr>
          <p:spPr bwMode="auto">
            <a:xfrm>
              <a:off x="3419872" y="3567216"/>
              <a:ext cx="2808312" cy="1152128"/>
            </a:xfrm>
            <a:prstGeom prst="wedgeEllipseCallout">
              <a:avLst>
                <a:gd name="adj1" fmla="val -55535"/>
                <a:gd name="adj2" fmla="val 84038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3" name="ZoneTexte 18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3891025" y="3692024"/>
              <a:ext cx="2448272" cy="1056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fr-FR" sz="2000"/>
                <a:t>Les projets de 6eme particulières se préparent longtemps à l’avance. </a:t>
              </a:r>
              <a:endParaRPr/>
            </a:p>
            <a:p>
              <a:pPr>
                <a:defRPr/>
              </a:pPr>
              <a:r>
                <a:rPr lang="fr-FR" sz="2000"/>
                <a:t>Se renseigner auprès des collèges concernés</a:t>
              </a:r>
              <a:endParaRPr lang="fr-FR" sz="2000"/>
            </a:p>
          </p:txBody>
        </p:sp>
      </p:grpSp>
      <p:sp>
        <p:nvSpPr>
          <p:cNvPr id="14" name="Rectangle 2" hidden="0"/>
          <p:cNvSpPr/>
          <p:nvPr isPhoto="0" userDrawn="0"/>
        </p:nvSpPr>
        <p:spPr bwMode="auto">
          <a:xfrm>
            <a:off x="4644008" y="980728"/>
            <a:ext cx="720080" cy="2029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5" name="ZoneTexte 3" hidden="0"/>
          <p:cNvSpPr>
            <a:spLocks noAdjustHandles="0" noChangeArrowheads="0"/>
          </p:cNvSpPr>
          <p:nvPr isPhoto="0" userDrawn="0"/>
        </p:nvSpPr>
        <p:spPr bwMode="auto">
          <a:xfrm>
            <a:off x="4572000" y="937286"/>
            <a:ext cx="10130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/>
              <a:t>2021-2022</a:t>
            </a:r>
            <a:endParaRPr lang="fr-FR" sz="1400"/>
          </a:p>
        </p:txBody>
      </p:sp>
      <p:grpSp>
        <p:nvGrpSpPr>
          <p:cNvPr id="16" name="Groupe 13" hidden="0"/>
          <p:cNvGrpSpPr/>
          <p:nvPr isPhoto="0" userDrawn="0"/>
        </p:nvGrpSpPr>
        <p:grpSpPr bwMode="auto">
          <a:xfrm>
            <a:off x="3599891" y="412848"/>
            <a:ext cx="5904656" cy="2872136"/>
            <a:chOff x="3403469" y="3569128"/>
            <a:chExt cx="2850310" cy="1152128"/>
          </a:xfrm>
        </p:grpSpPr>
        <p:sp>
          <p:nvSpPr>
            <p:cNvPr id="17" name="Bulle ronde 14" hidden="0"/>
            <p:cNvSpPr/>
            <p:nvPr isPhoto="0" userDrawn="0"/>
          </p:nvSpPr>
          <p:spPr bwMode="auto">
            <a:xfrm>
              <a:off x="3403469" y="3569128"/>
              <a:ext cx="2808312" cy="1152128"/>
            </a:xfrm>
            <a:prstGeom prst="wedgeEllipseCallout">
              <a:avLst>
                <a:gd name="adj1" fmla="val -39167"/>
                <a:gd name="adj2" fmla="val 91870"/>
              </a:avLst>
            </a:prstGeom>
            <a:solidFill>
              <a:srgbClr val="F7FBC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fr-FR"/>
            </a:p>
          </p:txBody>
        </p:sp>
        <p:sp>
          <p:nvSpPr>
            <p:cNvPr id="18" name="ZoneTexte 15" hidden="0"/>
            <p:cNvSpPr>
              <a:spLocks noAdjustHandles="0" noChangeArrowheads="0"/>
            </p:cNvSpPr>
            <p:nvPr isPhoto="0" userDrawn="0"/>
          </p:nvSpPr>
          <p:spPr bwMode="auto">
            <a:xfrm>
              <a:off x="3409211" y="3679819"/>
              <a:ext cx="2844567" cy="7778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fr-FR" sz="2000"/>
                <a:t>Cocher selon le cas :</a:t>
              </a:r>
              <a:endParaRPr/>
            </a:p>
            <a:p>
              <a:pPr algn="ctr">
                <a:defRPr/>
              </a:pPr>
              <a:r>
                <a:rPr lang="fr-FR" sz="2000"/>
                <a:t>« Oui » pour collège de secteur,</a:t>
              </a:r>
              <a:endParaRPr/>
            </a:p>
            <a:p>
              <a:pPr algn="ctr">
                <a:defRPr/>
              </a:pPr>
              <a:r>
                <a:rPr lang="fr-FR" sz="2000"/>
                <a:t>« Non » pour une </a:t>
              </a:r>
              <a:r>
                <a:rPr lang="fr-FR" sz="2000"/>
                <a:t>dérogation </a:t>
              </a:r>
              <a:endParaRPr/>
            </a:p>
            <a:p>
              <a:pPr algn="ctr">
                <a:defRPr/>
              </a:pPr>
              <a:r>
                <a:rPr lang="fr-FR" sz="2000"/>
                <a:t>dans un collège public du Val d’Oise, </a:t>
              </a:r>
              <a:r>
                <a:rPr lang="fr-FR" sz="2000"/>
                <a:t>un déménagement hors département, un collège privé,</a:t>
              </a:r>
              <a:endParaRPr/>
            </a:p>
            <a:p>
              <a:pPr algn="ctr">
                <a:defRPr/>
              </a:pPr>
              <a:r>
                <a:rPr lang="fr-FR" sz="2000"/>
                <a:t> ou un élève domicilié dans un autre département </a:t>
              </a:r>
              <a:endParaRPr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2">
            <a:lumMod val="90000"/>
          </a:scheme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691680" y="404664"/>
            <a:ext cx="5608712" cy="576064"/>
          </a:xfrm>
        </p:spPr>
        <p:txBody>
          <a:bodyPr/>
          <a:lstStyle/>
          <a:p>
            <a:pPr>
              <a:lnSpc>
                <a:spcPct val="104999"/>
              </a:lnSpc>
              <a:defRPr/>
            </a:pPr>
            <a:r>
              <a:rPr lang="fr-FR">
                <a:solidFill>
                  <a:schemeClr val="tx1"/>
                </a:solidFill>
              </a:rPr>
              <a:t>Les demandes de dérogation</a:t>
            </a:r>
            <a:endParaRPr/>
          </a:p>
          <a:p>
            <a:pPr>
              <a:lnSpc>
                <a:spcPct val="104999"/>
              </a:lnSpc>
              <a:defRPr/>
            </a:pPr>
            <a:endParaRPr lang="fr-FR"/>
          </a:p>
          <a:p>
            <a:pPr>
              <a:lnSpc>
                <a:spcPct val="104999"/>
              </a:lnSpc>
              <a:defRPr/>
            </a:pPr>
            <a:endParaRPr lang="fr-FR"/>
          </a:p>
        </p:txBody>
      </p:sp>
      <p:sp>
        <p:nvSpPr>
          <p:cNvPr id="5" name="ZoneTexte 3" hidden="0"/>
          <p:cNvSpPr>
            <a:spLocks noAdjustHandles="0" noChangeArrowheads="0"/>
          </p:cNvSpPr>
          <p:nvPr isPhoto="0" userDrawn="0"/>
        </p:nvSpPr>
        <p:spPr bwMode="auto">
          <a:xfrm>
            <a:off x="539552" y="1124744"/>
            <a:ext cx="806489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1</a:t>
            </a:r>
            <a:r>
              <a:rPr lang="fr-FR" sz="2000"/>
              <a:t>)</a:t>
            </a:r>
            <a:r>
              <a:rPr lang="fr-FR" sz="2000">
                <a:solidFill>
                  <a:srgbClr val="00B0F0"/>
                </a:solidFill>
              </a:rPr>
              <a:t> </a:t>
            </a:r>
            <a:r>
              <a:rPr lang="fr-FR" sz="2000" b="1">
                <a:solidFill>
                  <a:srgbClr val="00B0F0"/>
                </a:solidFill>
              </a:rPr>
              <a:t>Une seule </a:t>
            </a:r>
            <a:r>
              <a:rPr lang="fr-FR" sz="2000">
                <a:solidFill>
                  <a:srgbClr val="00B0F0"/>
                </a:solidFill>
              </a:rPr>
              <a:t>demande </a:t>
            </a:r>
            <a:r>
              <a:rPr lang="fr-FR" sz="2000"/>
              <a:t>de dérogation peut être formulée. La demande de dérogation peut porter sur le secteur (autre collège), la formation (6</a:t>
            </a:r>
            <a:r>
              <a:rPr lang="fr-FR" sz="2000" baseline="30000"/>
              <a:t>ème</a:t>
            </a:r>
            <a:r>
              <a:rPr lang="fr-FR" sz="2000"/>
              <a:t> particulière) ou les deux à la fois. Si la dérogation n’est pas obtenue l’élève sera affecté en 6</a:t>
            </a:r>
            <a:r>
              <a:rPr lang="fr-FR" sz="2000" baseline="30000"/>
              <a:t>eme</a:t>
            </a:r>
            <a:r>
              <a:rPr lang="fr-FR" sz="2000"/>
              <a:t> ordinaire dans le collège de secteur.</a:t>
            </a:r>
            <a:endParaRPr lang="fr-FR" sz="2000"/>
          </a:p>
        </p:txBody>
      </p:sp>
      <p:sp>
        <p:nvSpPr>
          <p:cNvPr id="6" name="ZoneTexte 9" hidden="0"/>
          <p:cNvSpPr>
            <a:spLocks noAdjustHandles="0" noChangeArrowheads="0"/>
          </p:cNvSpPr>
          <p:nvPr isPhoto="0" userDrawn="0"/>
        </p:nvSpPr>
        <p:spPr bwMode="auto">
          <a:xfrm>
            <a:off x="539551" y="2577677"/>
            <a:ext cx="8064967" cy="13106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2</a:t>
            </a:r>
            <a:r>
              <a:rPr lang="fr-FR" sz="2000"/>
              <a:t>) Pour toute demande de dérogation, un motif doit être indiqué et justifié par des documents à fournir. La liste des motifs et pièces à joindre est indiquée dans la note remise aux familles en même temps que le volet 2 au moment de faire ce choix.</a:t>
            </a:r>
            <a:endParaRPr lang="fr-FR" sz="2000"/>
          </a:p>
        </p:txBody>
      </p:sp>
      <p:sp>
        <p:nvSpPr>
          <p:cNvPr id="7" name="ZoneTexte 11" hidden="0"/>
          <p:cNvSpPr>
            <a:spLocks noAdjustHandles="0" noChangeArrowheads="0"/>
          </p:cNvSpPr>
          <p:nvPr isPhoto="0" userDrawn="0"/>
        </p:nvSpPr>
        <p:spPr bwMode="auto">
          <a:xfrm>
            <a:off x="539552" y="4028871"/>
            <a:ext cx="8064896" cy="132343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2000"/>
              <a:t>3</a:t>
            </a:r>
            <a:r>
              <a:rPr lang="fr-FR" sz="2000"/>
              <a:t>) Les dérogations sont accordées en fonction des places disponibles. Les critères de dérogation sont traités dans l’ordre (de 1 à 7). </a:t>
            </a:r>
            <a:r>
              <a:rPr lang="fr-FR" sz="2000">
                <a:solidFill>
                  <a:srgbClr val="00B0F0"/>
                </a:solidFill>
              </a:rPr>
              <a:t>Un seul critère peut être invoqué. Quand il y en a plusieurs possibles, il vaut mieux indiquer le mieux placé (le plus haut dans le tableau).</a:t>
            </a:r>
            <a:endParaRPr lang="fr-FR" sz="2000">
              <a:solidFill>
                <a:srgbClr val="00B0F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691680" y="404664"/>
            <a:ext cx="5608712" cy="576064"/>
          </a:xfrm>
        </p:spPr>
        <p:txBody>
          <a:bodyPr/>
          <a:lstStyle/>
          <a:p>
            <a:pPr>
              <a:lnSpc>
                <a:spcPct val="104999"/>
              </a:lnSpc>
              <a:defRPr/>
            </a:pPr>
            <a:r>
              <a:rPr lang="fr-FR">
                <a:solidFill>
                  <a:schemeClr val="tx1"/>
                </a:solidFill>
              </a:rPr>
              <a:t>Les motifs de dérogation</a:t>
            </a:r>
            <a:endParaRPr/>
          </a:p>
          <a:p>
            <a:pPr>
              <a:lnSpc>
                <a:spcPct val="104999"/>
              </a:lnSpc>
              <a:defRPr/>
            </a:pPr>
            <a:endParaRPr lang="fr-FR"/>
          </a:p>
          <a:p>
            <a:pPr>
              <a:lnSpc>
                <a:spcPct val="104999"/>
              </a:lnSpc>
              <a:defRPr/>
            </a:pPr>
            <a:endParaRPr lang="fr-FR"/>
          </a:p>
        </p:txBody>
      </p:sp>
      <p:graphicFrame>
        <p:nvGraphicFramePr>
          <p:cNvPr id="5" name="Tableau 1" hidden="0"/>
          <p:cNvGraphicFramePr>
            <a:graphicFrameLocks xmlns:a="http://schemas.openxmlformats.org/drawingml/2006/main" noGrp="1"/>
          </p:cNvGraphicFramePr>
          <p:nvPr isPhoto="0" userDrawn="0"/>
        </p:nvGraphicFramePr>
        <p:xfrm>
          <a:off x="611560" y="1124744"/>
          <a:ext cx="7992888" cy="4464496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{76CB9BEB-5222-C550-4ABF-5896E7BA27E3}</a:tableStyleId>
              </a:tblPr>
              <a:tblGrid>
                <a:gridCol w="3996444"/>
                <a:gridCol w="3996444"/>
              </a:tblGrid>
              <a:tr h="504056"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fr-FR"/>
                        <a:t>Critère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defRPr/>
                      </a:pPr>
                      <a:r>
                        <a:rPr lang="fr-FR"/>
                        <a:t>Pièce à joindre</a:t>
                      </a:r>
                      <a:endParaRPr lang="fr-FR"/>
                    </a:p>
                  </a:txBody>
                  <a:tcPr/>
                </a:tc>
              </a:tr>
              <a:tr h="432048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situation de handicap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Notification de la MDPH</a:t>
                      </a:r>
                      <a:r>
                        <a:rPr lang="fr-FR"/>
                        <a:t> *</a:t>
                      </a:r>
                      <a:endParaRPr lang="fr-FR"/>
                    </a:p>
                  </a:txBody>
                  <a:tcPr/>
                </a:tc>
              </a:tr>
              <a:tr h="648071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nécessitant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prise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charge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médicale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à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proximité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du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collège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sollicité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Certificat médical *</a:t>
                      </a:r>
                      <a:endParaRPr lang="fr-FR"/>
                    </a:p>
                  </a:txBody>
                  <a:tcPr/>
                </a:tc>
              </a:tr>
              <a:tr h="401187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susceptible de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devenir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boursier</a:t>
                      </a:r>
                      <a:endParaRPr lang="fr-FR"/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Avis</a:t>
                      </a:r>
                      <a:r>
                        <a:rPr lang="fr-FR"/>
                        <a:t> d’imposition ou a</a:t>
                      </a:r>
                      <a:r>
                        <a:rPr lang="fr-FR"/>
                        <a:t>ttestation *</a:t>
                      </a:r>
                      <a:endParaRPr lang="fr-FR"/>
                    </a:p>
                  </a:txBody>
                  <a:tcPr/>
                </a:tc>
              </a:tr>
              <a:tr h="648071">
                <a:tc>
                  <a:txBody>
                    <a:bodyPr/>
                    <a:p>
                      <a:pPr>
                        <a:defRPr/>
                      </a:pPr>
                      <a:r>
                        <a:rPr lang="en-US" sz="180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 frère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ou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une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sœur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scolarisé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(e)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dans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collège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sollicité</a:t>
                      </a:r>
                      <a:endParaRPr lang="fr-FR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Certificat</a:t>
                      </a:r>
                      <a:r>
                        <a:rPr lang="fr-FR"/>
                        <a:t> de scolarité *</a:t>
                      </a:r>
                      <a:endParaRPr lang="fr-FR"/>
                    </a:p>
                  </a:txBody>
                  <a:tcPr/>
                </a:tc>
              </a:tr>
              <a:tr h="648071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dont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le domicile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situé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en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limite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de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secteur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du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collège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souhaité</a:t>
                      </a:r>
                      <a:endParaRPr lang="fr-FR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Courrier de la famille *</a:t>
                      </a:r>
                      <a:endParaRPr lang="fr-FR"/>
                    </a:p>
                  </a:txBody>
                  <a:tcPr/>
                </a:tc>
              </a:tr>
              <a:tr h="750941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6. </a:t>
                      </a:r>
                      <a:r>
                        <a:rPr lang="en-US" sz="1800" b="1" i="0" u="none" strike="noStrike" cap="none" spc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</a:rPr>
                        <a:t>É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lève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suivant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un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parcours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scolaire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particulier</a:t>
                      </a:r>
                      <a:endParaRPr lang="fr-FR" sz="180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Courrier de la famille,</a:t>
                      </a:r>
                      <a:r>
                        <a:rPr lang="fr-FR"/>
                        <a:t> justificatif d’inscription … </a:t>
                      </a:r>
                      <a:r>
                        <a:rPr lang="fr-FR"/>
                        <a:t>*</a:t>
                      </a:r>
                      <a:endParaRPr lang="fr-FR"/>
                    </a:p>
                  </a:txBody>
                  <a:tcPr/>
                </a:tc>
              </a:tr>
              <a:tr h="432048">
                <a:tc>
                  <a:txBody>
                    <a:bodyPr/>
                    <a:p>
                      <a:pPr marL="0" marR="0" indent="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r-FR" sz="1800" b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7. Autres motifs</a:t>
                      </a:r>
                      <a:endParaRPr lang="fr-FR" sz="1800" b="1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defRPr/>
                      </a:pPr>
                      <a:r>
                        <a:rPr lang="fr-FR"/>
                        <a:t>Toutes pièces utiles</a:t>
                      </a:r>
                      <a:endParaRPr lang="fr-F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4" hidden="0"/>
          <p:cNvSpPr>
            <a:spLocks noAdjustHandles="0" noChangeArrowheads="0"/>
          </p:cNvSpPr>
          <p:nvPr isPhoto="0" userDrawn="0"/>
        </p:nvSpPr>
        <p:spPr bwMode="auto">
          <a:xfrm>
            <a:off x="3923928" y="5733256"/>
            <a:ext cx="46085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 sz="1400"/>
              <a:t>* Se référer à la note aux familles  et à la note aux directeurs</a:t>
            </a:r>
            <a:endParaRPr lang="fr-FR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 lang="fr-FR"/>
          </a:p>
        </p:txBody>
      </p:sp>
      <p:pic>
        <p:nvPicPr>
          <p:cNvPr id="5" name="Picture 2" hidden="0"/>
          <p:cNvPicPr>
            <a:picLocks noChangeAspect="1" noChangeArrowheads="1"/>
          </p:cNvPicPr>
          <p:nvPr isPhoto="0" userDrawn="0"/>
        </p:nvPicPr>
        <p:blipFill>
          <a:blip r:embed="rId2"/>
          <a:stretch/>
        </p:blipFill>
        <p:spPr bwMode="auto">
          <a:xfrm>
            <a:off x="141520" y="337993"/>
            <a:ext cx="8848725" cy="6162675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Ellipse 4" hidden="0"/>
          <p:cNvSpPr/>
          <p:nvPr isPhoto="0" userDrawn="0"/>
        </p:nvSpPr>
        <p:spPr bwMode="auto">
          <a:xfrm>
            <a:off x="3563888" y="3140968"/>
            <a:ext cx="108012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7" name="Ellipse 6" hidden="0"/>
          <p:cNvSpPr/>
          <p:nvPr isPhoto="0" userDrawn="0"/>
        </p:nvSpPr>
        <p:spPr bwMode="auto">
          <a:xfrm>
            <a:off x="1403648" y="404664"/>
            <a:ext cx="108012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8" name="Ellipse 7" hidden="0"/>
          <p:cNvSpPr/>
          <p:nvPr isPhoto="0" userDrawn="0"/>
        </p:nvSpPr>
        <p:spPr bwMode="auto">
          <a:xfrm>
            <a:off x="4644008" y="3933056"/>
            <a:ext cx="1080120" cy="36004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ZoneTexte 1" hidden="0"/>
          <p:cNvSpPr>
            <a:spLocks noAdjustHandles="0" noChangeArrowheads="0"/>
          </p:cNvSpPr>
          <p:nvPr isPhoto="0" userDrawn="0"/>
        </p:nvSpPr>
        <p:spPr bwMode="auto">
          <a:xfrm>
            <a:off x="3416812" y="35332"/>
            <a:ext cx="1732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fr-FR"/>
              <a:t>Suite du volet 2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bg>
      <p:bgPr shadeToTitle="0">
        <a:solidFill>
          <a:schemeClr val="bg1">
            <a:lumMod val="85000"/>
          </a:schemeClr>
        </a:solid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Sous-titr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691680" y="404664"/>
            <a:ext cx="5608712" cy="576064"/>
          </a:xfrm>
        </p:spPr>
        <p:txBody>
          <a:bodyPr/>
          <a:lstStyle/>
          <a:p>
            <a:pPr>
              <a:lnSpc>
                <a:spcPct val="104999"/>
              </a:lnSpc>
              <a:defRPr/>
            </a:pPr>
            <a:r>
              <a:rPr lang="fr-FR">
                <a:solidFill>
                  <a:schemeClr val="tx1"/>
                </a:solidFill>
              </a:rPr>
              <a:t>Les formations proposées</a:t>
            </a:r>
            <a:endParaRPr/>
          </a:p>
          <a:p>
            <a:pPr>
              <a:lnSpc>
                <a:spcPct val="104999"/>
              </a:lnSpc>
              <a:defRPr/>
            </a:pPr>
            <a:endParaRPr lang="fr-FR"/>
          </a:p>
          <a:p>
            <a:pPr>
              <a:lnSpc>
                <a:spcPct val="104999"/>
              </a:lnSpc>
              <a:defRPr/>
            </a:pPr>
            <a:endParaRPr lang="fr-FR"/>
          </a:p>
        </p:txBody>
      </p:sp>
      <p:sp>
        <p:nvSpPr>
          <p:cNvPr id="5" name="ZoneTexte 3" hidden="0"/>
          <p:cNvSpPr>
            <a:spLocks noAdjustHandles="0" noChangeArrowheads="0"/>
          </p:cNvSpPr>
          <p:nvPr isPhoto="0" userDrawn="0"/>
        </p:nvSpPr>
        <p:spPr bwMode="auto">
          <a:xfrm>
            <a:off x="539552" y="1124744"/>
            <a:ext cx="8064896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/>
              <a:t>Les </a:t>
            </a:r>
            <a:r>
              <a:rPr lang="en-US" b="1"/>
              <a:t>procédures</a:t>
            </a:r>
            <a:r>
              <a:rPr lang="en-US" b="1"/>
              <a:t> </a:t>
            </a:r>
            <a:r>
              <a:rPr lang="en-US" b="1"/>
              <a:t>spécifiques</a:t>
            </a:r>
            <a:r>
              <a:rPr lang="fr-FR" b="1"/>
              <a:t>.</a:t>
            </a:r>
            <a:endParaRPr/>
          </a:p>
          <a:p>
            <a:pPr marL="285750" lvl="0" indent="-285750">
              <a:buFontTx/>
              <a:buChar char="-"/>
              <a:defRPr/>
            </a:pPr>
            <a:r>
              <a:rPr lang="en-US"/>
              <a:t>les </a:t>
            </a:r>
            <a:r>
              <a:rPr lang="en-US"/>
              <a:t>élèves</a:t>
            </a:r>
            <a:r>
              <a:rPr lang="en-US"/>
              <a:t> qui </a:t>
            </a:r>
            <a:r>
              <a:rPr lang="en-US"/>
              <a:t>relèvent</a:t>
            </a:r>
            <a:r>
              <a:rPr lang="en-US"/>
              <a:t> des </a:t>
            </a:r>
            <a:r>
              <a:rPr lang="en-US"/>
              <a:t>enseignements</a:t>
            </a:r>
            <a:r>
              <a:rPr lang="en-US"/>
              <a:t> </a:t>
            </a:r>
            <a:r>
              <a:rPr lang="en-US"/>
              <a:t>adaptés</a:t>
            </a:r>
            <a:r>
              <a:rPr lang="en-US"/>
              <a:t> (</a:t>
            </a:r>
            <a:r>
              <a:rPr lang="en-US" b="1"/>
              <a:t>SEGPA</a:t>
            </a:r>
            <a:r>
              <a:rPr lang="en-US"/>
              <a:t>)</a:t>
            </a:r>
            <a:endParaRPr/>
          </a:p>
          <a:p>
            <a:pPr marL="285750" lvl="0" indent="-285750">
              <a:buFontTx/>
              <a:buChar char="-"/>
              <a:defRPr/>
            </a:pPr>
            <a:r>
              <a:rPr lang="en-US"/>
              <a:t>les </a:t>
            </a:r>
            <a:r>
              <a:rPr lang="en-US"/>
              <a:t>élèves</a:t>
            </a:r>
            <a:r>
              <a:rPr lang="en-US"/>
              <a:t> qui </a:t>
            </a:r>
            <a:r>
              <a:rPr lang="en-US"/>
              <a:t>ont</a:t>
            </a:r>
            <a:r>
              <a:rPr lang="en-US"/>
              <a:t> </a:t>
            </a:r>
            <a:r>
              <a:rPr lang="en-US"/>
              <a:t>obtenu</a:t>
            </a:r>
            <a:r>
              <a:rPr lang="en-US"/>
              <a:t>, suite à </a:t>
            </a:r>
            <a:r>
              <a:rPr lang="en-US"/>
              <a:t>une</a:t>
            </a:r>
            <a:r>
              <a:rPr lang="en-US"/>
              <a:t> notification de la MDPH, </a:t>
            </a:r>
            <a:r>
              <a:rPr lang="en-US"/>
              <a:t>une</a:t>
            </a:r>
            <a:r>
              <a:rPr lang="en-US"/>
              <a:t> </a:t>
            </a:r>
            <a:r>
              <a:rPr lang="en-US"/>
              <a:t>décision</a:t>
            </a:r>
            <a:r>
              <a:rPr lang="en-US"/>
              <a:t> </a:t>
            </a:r>
            <a:r>
              <a:rPr lang="en-US"/>
              <a:t>d’orientation</a:t>
            </a:r>
            <a:r>
              <a:rPr lang="en-US"/>
              <a:t> en </a:t>
            </a:r>
            <a:r>
              <a:rPr lang="en-US" b="1"/>
              <a:t>ULIS</a:t>
            </a:r>
            <a:endParaRPr/>
          </a:p>
          <a:p>
            <a:pPr marL="285750" lvl="0" indent="-285750">
              <a:buFontTx/>
              <a:buChar char="-"/>
              <a:defRPr/>
            </a:pPr>
            <a:r>
              <a:rPr lang="en-US"/>
              <a:t>les </a:t>
            </a:r>
            <a:r>
              <a:rPr lang="en-US"/>
              <a:t>élèves</a:t>
            </a:r>
            <a:r>
              <a:rPr lang="en-US"/>
              <a:t> </a:t>
            </a:r>
            <a:r>
              <a:rPr lang="en-US"/>
              <a:t>nouvellement</a:t>
            </a:r>
            <a:r>
              <a:rPr lang="en-US"/>
              <a:t> </a:t>
            </a:r>
            <a:r>
              <a:rPr lang="en-US"/>
              <a:t>arrivés</a:t>
            </a:r>
            <a:r>
              <a:rPr lang="en-US"/>
              <a:t> en France qui </a:t>
            </a:r>
            <a:r>
              <a:rPr lang="en-US"/>
              <a:t>doivent</a:t>
            </a:r>
            <a:r>
              <a:rPr lang="en-US"/>
              <a:t> </a:t>
            </a:r>
            <a:r>
              <a:rPr lang="en-US"/>
              <a:t>intégrer</a:t>
            </a:r>
            <a:r>
              <a:rPr lang="en-US"/>
              <a:t> </a:t>
            </a:r>
            <a:r>
              <a:rPr lang="en-US"/>
              <a:t>une</a:t>
            </a:r>
            <a:r>
              <a:rPr lang="en-US"/>
              <a:t> </a:t>
            </a:r>
            <a:r>
              <a:rPr lang="en-US" b="1"/>
              <a:t>UPE2A</a:t>
            </a:r>
            <a:r>
              <a:rPr lang="en-US"/>
              <a:t> en </a:t>
            </a:r>
            <a:r>
              <a:rPr lang="en-US"/>
              <a:t>collège</a:t>
            </a:r>
            <a:r>
              <a:rPr lang="en-US"/>
              <a:t>.</a:t>
            </a:r>
            <a:endParaRPr lang="fr-FR"/>
          </a:p>
          <a:p>
            <a:pPr>
              <a:defRPr/>
            </a:pPr>
            <a:r>
              <a:rPr lang="en-US"/>
              <a:t>Ces</a:t>
            </a:r>
            <a:r>
              <a:rPr lang="en-US"/>
              <a:t> </a:t>
            </a:r>
            <a:r>
              <a:rPr lang="en-US"/>
              <a:t>procédures</a:t>
            </a:r>
            <a:r>
              <a:rPr lang="en-US"/>
              <a:t> </a:t>
            </a:r>
            <a:r>
              <a:rPr lang="en-US"/>
              <a:t>spécifiques</a:t>
            </a:r>
            <a:r>
              <a:rPr lang="en-US"/>
              <a:t> ne </a:t>
            </a:r>
            <a:r>
              <a:rPr lang="en-US"/>
              <a:t>sont</a:t>
            </a:r>
            <a:r>
              <a:rPr lang="en-US"/>
              <a:t> pas </a:t>
            </a:r>
            <a:r>
              <a:rPr lang="en-US"/>
              <a:t>dérogatoires</a:t>
            </a:r>
            <a:r>
              <a:rPr lang="en-US"/>
              <a:t>. Les places </a:t>
            </a:r>
            <a:r>
              <a:rPr lang="en-US"/>
              <a:t>disponibles</a:t>
            </a:r>
            <a:r>
              <a:rPr lang="en-US"/>
              <a:t> </a:t>
            </a:r>
            <a:r>
              <a:rPr lang="en-US"/>
              <a:t>sont</a:t>
            </a:r>
            <a:r>
              <a:rPr lang="en-US"/>
              <a:t> </a:t>
            </a:r>
            <a:r>
              <a:rPr lang="en-US"/>
              <a:t>limitées</a:t>
            </a:r>
            <a:r>
              <a:rPr lang="en-US"/>
              <a:t>.</a:t>
            </a:r>
            <a:r>
              <a:rPr lang="en-US"/>
              <a:t> </a:t>
            </a:r>
            <a:r>
              <a:rPr lang="en-US"/>
              <a:t>L</a:t>
            </a:r>
            <a:r>
              <a:rPr lang="en-US"/>
              <a:t>’affectation</a:t>
            </a:r>
            <a:r>
              <a:rPr lang="en-US"/>
              <a:t> se </a:t>
            </a:r>
            <a:r>
              <a:rPr lang="en-US"/>
              <a:t>décide</a:t>
            </a:r>
            <a:r>
              <a:rPr lang="en-US"/>
              <a:t> en commission à la DSDEN.(Direction </a:t>
            </a:r>
            <a:r>
              <a:rPr lang="en-US"/>
              <a:t>académique</a:t>
            </a:r>
            <a:r>
              <a:rPr lang="en-US"/>
              <a:t>)</a:t>
            </a:r>
            <a:endParaRPr lang="fr-FR"/>
          </a:p>
        </p:txBody>
      </p:sp>
      <p:sp>
        <p:nvSpPr>
          <p:cNvPr id="6" name="ZoneTexte 6" hidden="0"/>
          <p:cNvSpPr>
            <a:spLocks noAdjustHandles="0" noChangeArrowheads="0"/>
          </p:cNvSpPr>
          <p:nvPr isPhoto="0" userDrawn="0"/>
        </p:nvSpPr>
        <p:spPr bwMode="auto">
          <a:xfrm>
            <a:off x="518851" y="3573016"/>
            <a:ext cx="8064896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n-US" b="1"/>
              <a:t>Les </a:t>
            </a:r>
            <a:r>
              <a:rPr lang="en-US" b="1"/>
              <a:t>parcours</a:t>
            </a:r>
            <a:r>
              <a:rPr lang="en-US" b="1"/>
              <a:t> </a:t>
            </a:r>
            <a:r>
              <a:rPr lang="en-US" b="1"/>
              <a:t>scolaires</a:t>
            </a:r>
            <a:r>
              <a:rPr lang="en-US" b="1"/>
              <a:t> </a:t>
            </a:r>
            <a:r>
              <a:rPr lang="en-US" b="1"/>
              <a:t>particuliers</a:t>
            </a:r>
            <a:r>
              <a:rPr lang="fr-FR" b="1"/>
              <a:t>.</a:t>
            </a:r>
            <a:endParaRPr/>
          </a:p>
          <a:p>
            <a:pPr>
              <a:defRPr/>
            </a:pPr>
            <a:r>
              <a:rPr lang="fr-FR"/>
              <a:t>Ce critère peut être invoqué pour la continuité de l’enseignement des langues.</a:t>
            </a:r>
            <a:endParaRPr/>
          </a:p>
          <a:p>
            <a:pPr lvl="0">
              <a:defRPr/>
            </a:pPr>
            <a:r>
              <a:rPr lang="en-US"/>
              <a:t>Des formations </a:t>
            </a:r>
            <a:r>
              <a:rPr lang="en-US"/>
              <a:t>particulières</a:t>
            </a:r>
            <a:r>
              <a:rPr lang="en-US"/>
              <a:t> </a:t>
            </a:r>
            <a:r>
              <a:rPr lang="en-US"/>
              <a:t>sont</a:t>
            </a:r>
            <a:r>
              <a:rPr lang="en-US"/>
              <a:t> </a:t>
            </a:r>
            <a:r>
              <a:rPr lang="en-US"/>
              <a:t>aussi</a:t>
            </a:r>
            <a:r>
              <a:rPr lang="en-US"/>
              <a:t> </a:t>
            </a:r>
            <a:r>
              <a:rPr lang="en-US"/>
              <a:t>proposées</a:t>
            </a:r>
            <a:r>
              <a:rPr lang="en-US"/>
              <a:t> </a:t>
            </a:r>
            <a:r>
              <a:rPr lang="en-US"/>
              <a:t>dans</a:t>
            </a:r>
            <a:r>
              <a:rPr lang="en-US"/>
              <a:t> </a:t>
            </a:r>
            <a:r>
              <a:rPr lang="en-US"/>
              <a:t>certains</a:t>
            </a:r>
            <a:r>
              <a:rPr lang="en-US"/>
              <a:t> </a:t>
            </a:r>
            <a:r>
              <a:rPr lang="en-US"/>
              <a:t>collèges</a:t>
            </a:r>
            <a:r>
              <a:rPr lang="en-US"/>
              <a:t>. (sections </a:t>
            </a:r>
            <a:r>
              <a:rPr lang="en-US"/>
              <a:t>internationales</a:t>
            </a:r>
            <a:r>
              <a:rPr lang="en-US"/>
              <a:t>, </a:t>
            </a:r>
            <a:r>
              <a:rPr lang="en-US"/>
              <a:t>horaires</a:t>
            </a:r>
            <a:r>
              <a:rPr lang="en-US"/>
              <a:t> </a:t>
            </a:r>
            <a:r>
              <a:rPr lang="en-US"/>
              <a:t>aménagés</a:t>
            </a:r>
            <a:r>
              <a:rPr lang="en-US"/>
              <a:t> </a:t>
            </a:r>
            <a:r>
              <a:rPr lang="en-US"/>
              <a:t>danse</a:t>
            </a:r>
            <a:r>
              <a:rPr lang="en-US"/>
              <a:t> </a:t>
            </a:r>
            <a:r>
              <a:rPr lang="en-US"/>
              <a:t>ou</a:t>
            </a:r>
            <a:r>
              <a:rPr lang="en-US"/>
              <a:t> </a:t>
            </a:r>
            <a:r>
              <a:rPr lang="en-US"/>
              <a:t>musique</a:t>
            </a:r>
            <a:r>
              <a:rPr lang="en-US"/>
              <a:t>)</a:t>
            </a:r>
            <a:endParaRPr/>
          </a:p>
          <a:p>
            <a:pPr lvl="0">
              <a:defRPr/>
            </a:pPr>
            <a:r>
              <a:rPr lang="fr-FR"/>
              <a:t>L</a:t>
            </a:r>
            <a:r>
              <a:rPr lang="fr-FR"/>
              <a:t>a famille doit se renseigner auprès du collège concerné pour connaître les conditions d’accès à ces formations.</a:t>
            </a:r>
            <a:endParaRPr/>
          </a:p>
          <a:p>
            <a:pPr lvl="0">
              <a:defRPr/>
            </a:pPr>
            <a:r>
              <a:rPr lang="fr-FR"/>
              <a:t>Il existe une liste départementale des parcours scolaires particuliers. Les formations qui ne font pas partie de cette liste ne relèvent pas de ce critère de dérogation.</a:t>
            </a:r>
            <a:endParaRPr lang="fr-FR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ONLYOFFICE/5.6.4.20</Application>
  <DocSecurity>0</DocSecurity>
  <PresentationFormat>Affichage à l'écran (4:3)</PresentationFormat>
  <Paragraphs>0</Paragraphs>
  <Slides>9</Slides>
  <Notes>9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Manager/>
  <Company>DSI-Rectorat de Versailles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L’affectation en 6eme</dc:title>
  <dc:subject/>
  <dc:creator>Bruno Cart</dc:creator>
  <cp:keywords/>
  <dc:description/>
  <dc:identifier/>
  <dc:language/>
  <cp:lastModifiedBy>Anonyme</cp:lastModifiedBy>
  <cp:revision>81</cp:revision>
  <dcterms:created xsi:type="dcterms:W3CDTF">2018-02-07T08:50:23Z</dcterms:created>
  <dcterms:modified xsi:type="dcterms:W3CDTF">2021-02-11T08:50:12Z</dcterms:modified>
  <cp:category/>
  <cp:contentStatus/>
  <cp:version/>
</cp:coreProperties>
</file>