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8" r:id="rId10"/>
    <p:sldId id="296" r:id="rId11"/>
    <p:sldId id="297" r:id="rId12"/>
    <p:sldId id="309" r:id="rId13"/>
    <p:sldId id="299" r:id="rId14"/>
    <p:sldId id="300" r:id="rId15"/>
    <p:sldId id="301" r:id="rId16"/>
    <p:sldId id="304" r:id="rId17"/>
    <p:sldId id="318" r:id="rId18"/>
    <p:sldId id="319" r:id="rId19"/>
    <p:sldId id="302" r:id="rId20"/>
    <p:sldId id="303" r:id="rId21"/>
    <p:sldId id="314" r:id="rId22"/>
    <p:sldId id="310" r:id="rId23"/>
    <p:sldId id="312" r:id="rId24"/>
    <p:sldId id="311" r:id="rId25"/>
    <p:sldId id="313" r:id="rId26"/>
    <p:sldId id="308" r:id="rId27"/>
    <p:sldId id="305" r:id="rId28"/>
    <p:sldId id="320" r:id="rId29"/>
    <p:sldId id="306" r:id="rId30"/>
    <p:sldId id="307" r:id="rId31"/>
    <p:sldId id="315" r:id="rId32"/>
    <p:sldId id="317" r:id="rId33"/>
    <p:sldId id="316" r:id="rId34"/>
    <p:sldId id="322" r:id="rId35"/>
    <p:sldId id="323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992E026-D70B-49EA-8227-D316D5C9FAB9}">
          <p14:sldIdLst>
            <p14:sldId id="256"/>
          </p14:sldIdLst>
        </p14:section>
        <p14:section name="Section sans titre" id="{57E5E563-F046-419B-AA2B-736B699E0E5F}">
          <p14:sldIdLst>
            <p14:sldId id="289"/>
            <p14:sldId id="290"/>
            <p14:sldId id="291"/>
            <p14:sldId id="292"/>
            <p14:sldId id="293"/>
            <p14:sldId id="294"/>
            <p14:sldId id="295"/>
            <p14:sldId id="298"/>
            <p14:sldId id="296"/>
            <p14:sldId id="297"/>
            <p14:sldId id="309"/>
            <p14:sldId id="299"/>
            <p14:sldId id="300"/>
            <p14:sldId id="301"/>
            <p14:sldId id="304"/>
            <p14:sldId id="318"/>
            <p14:sldId id="319"/>
            <p14:sldId id="302"/>
            <p14:sldId id="303"/>
            <p14:sldId id="314"/>
            <p14:sldId id="310"/>
            <p14:sldId id="312"/>
            <p14:sldId id="311"/>
            <p14:sldId id="313"/>
            <p14:sldId id="308"/>
            <p14:sldId id="305"/>
            <p14:sldId id="320"/>
            <p14:sldId id="306"/>
            <p14:sldId id="307"/>
            <p14:sldId id="315"/>
            <p14:sldId id="317"/>
            <p14:sldId id="316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2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64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EE9E8B2-9444-2A83-AF9E-85E1D3C62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7BADC1-1F61-6EB4-140C-A069ABC5DB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68823-A8E9-4B19-844E-F9A5222B26D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9ACC0-1484-3C43-3D37-C03699B497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FA6F9C-E6D7-CD1B-F487-CF6D365DA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35EFD-A800-41C2-9E4D-C3CC4ACDEA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73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0F710-BB34-46E8-8EB6-4E6B25C581C9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94A9B-09BD-42D6-8407-EBD433150BB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37116" y="1556792"/>
            <a:ext cx="664476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7200" dirty="0">
                <a:latin typeface="Neige" pitchFamily="2" charset="0"/>
              </a:rPr>
              <a:t>CLASSE DE NEIGE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Val Cenis- Lanslebourg (73)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Du dimanche 18 </a:t>
            </a:r>
          </a:p>
          <a:p>
            <a:pPr algn="ctr"/>
            <a:r>
              <a:rPr lang="fr-FR" sz="4000" dirty="0"/>
              <a:t>au vendredi 23 janvier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0B4227-0F9D-1514-360F-2DB3A7B5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DE8DA4-9145-B90E-679C-20BAD5F8C0DA}"/>
              </a:ext>
            </a:extLst>
          </p:cNvPr>
          <p:cNvSpPr txBox="1"/>
          <p:nvPr/>
        </p:nvSpPr>
        <p:spPr>
          <a:xfrm>
            <a:off x="4002414" y="494116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 restaurant </a:t>
            </a:r>
          </a:p>
        </p:txBody>
      </p:sp>
      <p:pic>
        <p:nvPicPr>
          <p:cNvPr id="7" name="Image 6" descr="Une image contenant meubles, table, Table de cuisine et de salle à manger, intérieur&#10;&#10;Le contenu généré par l’IA peut être incorrect.">
            <a:extLst>
              <a:ext uri="{FF2B5EF4-FFF2-40B4-BE49-F238E27FC236}">
                <a16:creationId xmlns:a16="http://schemas.microsoft.com/office/drawing/2014/main" id="{92A82AAE-B950-C7D5-A60E-4DDE0F2E4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6" y="476672"/>
            <a:ext cx="814719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0F3ED-CBAF-EAC8-918D-B5AB534D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62A00C-BD92-959F-7B81-35BC28389784}"/>
              </a:ext>
            </a:extLst>
          </p:cNvPr>
          <p:cNvSpPr txBox="1"/>
          <p:nvPr/>
        </p:nvSpPr>
        <p:spPr>
          <a:xfrm>
            <a:off x="755576" y="90872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Une des salles de classe </a:t>
            </a:r>
          </a:p>
        </p:txBody>
      </p:sp>
      <p:pic>
        <p:nvPicPr>
          <p:cNvPr id="4" name="Image 3" descr="Une image contenant intérieur, mur, meubles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BBFB6C82-8E27-63C7-4172-8E98747C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44891"/>
            <a:ext cx="6129275" cy="40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9DC28-2ED8-4AAD-7595-787FEE56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922D83B-E1FC-1AF3-22F9-532A9AD89179}"/>
              </a:ext>
            </a:extLst>
          </p:cNvPr>
          <p:cNvSpPr txBox="1"/>
          <p:nvPr/>
        </p:nvSpPr>
        <p:spPr>
          <a:xfrm>
            <a:off x="179512" y="438145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Quelques-uns des espaces de détente intérieurs</a:t>
            </a:r>
          </a:p>
        </p:txBody>
      </p:sp>
      <p:pic>
        <p:nvPicPr>
          <p:cNvPr id="5" name="Image 4" descr="Une image contenant meubles, Jeux, Jeux et sports d’intérieur, table&#10;&#10;Le contenu généré par l’IA peut être incorrect.">
            <a:extLst>
              <a:ext uri="{FF2B5EF4-FFF2-40B4-BE49-F238E27FC236}">
                <a16:creationId xmlns:a16="http://schemas.microsoft.com/office/drawing/2014/main" id="{E74B3D27-C0E4-9D37-C5FB-9880DA6A1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5799"/>
            <a:ext cx="3055801" cy="4580113"/>
          </a:xfrm>
          <a:prstGeom prst="rect">
            <a:avLst/>
          </a:prstGeom>
        </p:spPr>
      </p:pic>
      <p:pic>
        <p:nvPicPr>
          <p:cNvPr id="7" name="Image 6" descr="Une image contenant mur, intérieur, décoration d’intérieur, table basse&#10;&#10;Le contenu généré par l’IA peut être incorrect.">
            <a:extLst>
              <a:ext uri="{FF2B5EF4-FFF2-40B4-BE49-F238E27FC236}">
                <a16:creationId xmlns:a16="http://schemas.microsoft.com/office/drawing/2014/main" id="{F4D01AC9-1BAB-432B-EA6A-2228E4D9F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3" y="2032034"/>
            <a:ext cx="3664167" cy="1743821"/>
          </a:xfrm>
          <a:prstGeom prst="rect">
            <a:avLst/>
          </a:prstGeom>
        </p:spPr>
      </p:pic>
      <p:pic>
        <p:nvPicPr>
          <p:cNvPr id="9" name="Image 8" descr="Une image contenant intérieur, mur, texte, meubles&#10;&#10;Le contenu généré par l’IA peut être incorrect.">
            <a:extLst>
              <a:ext uri="{FF2B5EF4-FFF2-40B4-BE49-F238E27FC236}">
                <a16:creationId xmlns:a16="http://schemas.microsoft.com/office/drawing/2014/main" id="{D875D1BD-B2C6-6938-D9B8-E871375C3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2071"/>
            <a:ext cx="3771669" cy="18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954F3D-CD4B-75EC-1FB3-774983A63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3AEACA-7DC4-E9AD-A5FB-3DCA7BB7D1BE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236D1B-BDD4-C00A-EBE3-BF8A0286470F}"/>
              </a:ext>
            </a:extLst>
          </p:cNvPr>
          <p:cNvSpPr txBox="1"/>
          <p:nvPr/>
        </p:nvSpPr>
        <p:spPr>
          <a:xfrm>
            <a:off x="323528" y="1225689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		       </a:t>
            </a:r>
          </a:p>
          <a:p>
            <a:r>
              <a:rPr lang="fr-FR" sz="3600" dirty="0"/>
              <a:t>		     2h de ski/ jour</a:t>
            </a:r>
          </a:p>
          <a:p>
            <a:endParaRPr lang="fr-FR" sz="3600" dirty="0"/>
          </a:p>
          <a:p>
            <a:r>
              <a:rPr lang="fr-FR" sz="3600" dirty="0"/>
              <a:t>- Départ et retour à ski depuis le centre</a:t>
            </a:r>
          </a:p>
          <a:p>
            <a:r>
              <a:rPr lang="fr-FR" sz="3600" dirty="0"/>
              <a:t>- Encadrement par des moniteurs de l’Ecole du Ski Français (ESF)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7EE19F-8FF2-0434-B064-122142BA3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826">
            <a:off x="5489457" y="4647118"/>
            <a:ext cx="3061477" cy="18598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4E154E-A337-CBA6-ED0C-A33D3F0A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7084">
            <a:off x="1304013" y="4836248"/>
            <a:ext cx="1860070" cy="18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2C7E49-AF84-17B0-59E8-F0380F46F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77D053D-E795-7F5F-A639-DF1913107342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84DE27-1E5E-54B4-D7DF-ABCADB27BDE9}"/>
              </a:ext>
            </a:extLst>
          </p:cNvPr>
          <p:cNvSpPr txBox="1"/>
          <p:nvPr/>
        </p:nvSpPr>
        <p:spPr>
          <a:xfrm>
            <a:off x="323528" y="1225689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 randonnée en raquettes encadrée par un guide agréé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C2E8C-3B9A-6C06-FE9E-100BFC5D2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17" y="2663785"/>
            <a:ext cx="4785098" cy="32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0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89853-17AE-7EF5-128F-E0A8CF52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F3D54D0-F3D9-7D8B-E4DA-C7A7616DCDDE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9FDF50-ED21-B4B0-8B6B-F405F14767BE}"/>
              </a:ext>
            </a:extLst>
          </p:cNvPr>
          <p:cNvSpPr txBox="1"/>
          <p:nvPr/>
        </p:nvSpPr>
        <p:spPr>
          <a:xfrm>
            <a:off x="323528" y="1225689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Visite d’une coopérative laitière de Beaufort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44C7AA-68FD-77F2-64F2-670CE37C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070" y="2628313"/>
            <a:ext cx="5197825" cy="35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0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D49247-31D3-AC72-DEF1-8B911FFFD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59057D6-F5DB-9BCB-B957-FE5007A39E91}"/>
              </a:ext>
            </a:extLst>
          </p:cNvPr>
          <p:cNvSpPr txBox="1"/>
          <p:nvPr/>
        </p:nvSpPr>
        <p:spPr>
          <a:xfrm>
            <a:off x="1835696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049F72-07D5-9353-161A-F1B5B9B36B66}"/>
              </a:ext>
            </a:extLst>
          </p:cNvPr>
          <p:cNvSpPr txBox="1"/>
          <p:nvPr/>
        </p:nvSpPr>
        <p:spPr>
          <a:xfrm>
            <a:off x="323528" y="1225689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Rencontre de chauffeurs </a:t>
            </a:r>
          </a:p>
          <a:p>
            <a:r>
              <a:rPr lang="fr-FR" sz="3600" dirty="0"/>
              <a:t>de dameuses et </a:t>
            </a:r>
          </a:p>
          <a:p>
            <a:r>
              <a:rPr lang="fr-FR" sz="3600" dirty="0"/>
              <a:t>découverte de</a:t>
            </a:r>
          </a:p>
          <a:p>
            <a:r>
              <a:rPr lang="fr-FR" sz="3600" dirty="0"/>
              <a:t> leurs missions </a:t>
            </a:r>
          </a:p>
          <a:p>
            <a:r>
              <a:rPr lang="fr-FR" sz="3600" dirty="0"/>
              <a:t>et de la </a:t>
            </a:r>
          </a:p>
          <a:p>
            <a:r>
              <a:rPr lang="fr-FR" sz="3600" dirty="0"/>
              <a:t>machine</a:t>
            </a:r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B060C6-F7AA-D426-835C-6496FC40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5186">
            <a:off x="3271657" y="2832366"/>
            <a:ext cx="5470558" cy="32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40211-C3F0-658C-84D6-504145FDB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C844D3F-1F9A-8E08-6680-9E595CCAAD40}"/>
              </a:ext>
            </a:extLst>
          </p:cNvPr>
          <p:cNvSpPr txBox="1"/>
          <p:nvPr/>
        </p:nvSpPr>
        <p:spPr>
          <a:xfrm>
            <a:off x="1835696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3DF567-8720-C19C-F787-2906098D5135}"/>
              </a:ext>
            </a:extLst>
          </p:cNvPr>
          <p:cNvSpPr txBox="1"/>
          <p:nvPr/>
        </p:nvSpPr>
        <p:spPr>
          <a:xfrm>
            <a:off x="323528" y="1225689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Rencontre et interview de pisteurs (sécurité des pistes) et brigade cynophile de chiens d’avalanche</a:t>
            </a:r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495706-550E-216A-F908-A9372ADC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140968"/>
            <a:ext cx="4752876" cy="32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7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22862-44BA-731D-4B51-683F19FE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667C0CB-274E-AB91-0ADC-BBB674AEB80B}"/>
              </a:ext>
            </a:extLst>
          </p:cNvPr>
          <p:cNvSpPr txBox="1"/>
          <p:nvPr/>
        </p:nvSpPr>
        <p:spPr>
          <a:xfrm>
            <a:off x="1835696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977F3E-54CC-7357-AE41-3B20A5443304}"/>
              </a:ext>
            </a:extLst>
          </p:cNvPr>
          <p:cNvSpPr txBox="1"/>
          <p:nvPr/>
        </p:nvSpPr>
        <p:spPr>
          <a:xfrm>
            <a:off x="2411760" y="4221088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Rencontre et interview de </a:t>
            </a:r>
          </a:p>
          <a:p>
            <a:r>
              <a:rPr lang="fr-FR" sz="3600" dirty="0"/>
              <a:t>nivoculteurs (« neige de culture »)</a:t>
            </a:r>
          </a:p>
          <a:p>
            <a:r>
              <a:rPr lang="fr-FR" sz="3600" dirty="0"/>
              <a:t>et travail sur la météorologie et le réchauffement climatique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E457CA-90C5-55E9-8CE2-6AA823897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2463">
            <a:off x="268465" y="1370928"/>
            <a:ext cx="4571638" cy="29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8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BCEB7-0D17-1DA7-EBEA-E94E39BCC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36B88E0-8C61-3599-E5F7-7B17A9160C53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1DEB99-0C68-3600-EEBA-3E72CD21D3E9}"/>
              </a:ext>
            </a:extLst>
          </p:cNvPr>
          <p:cNvSpPr txBox="1"/>
          <p:nvPr/>
        </p:nvSpPr>
        <p:spPr>
          <a:xfrm>
            <a:off x="395536" y="1340768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Batailles de boules de neige</a:t>
            </a:r>
          </a:p>
          <a:p>
            <a:r>
              <a:rPr lang="fr-FR" sz="3600" dirty="0"/>
              <a:t>Concours de bonhommes de neige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Veillées : soirée contes, soirée jeux de société, boum 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5E79F0-4AF2-3420-F268-37EE77793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53887">
            <a:off x="1166120" y="2993648"/>
            <a:ext cx="2438525" cy="147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05815F-9B0D-4360-A01D-5364775A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730">
            <a:off x="5129500" y="2898956"/>
            <a:ext cx="2458550" cy="16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CA1C81-96C7-7998-5E16-5D87654F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706A21B-3A34-6FE0-E920-E6662A36D099}"/>
              </a:ext>
            </a:extLst>
          </p:cNvPr>
          <p:cNvSpPr txBox="1"/>
          <p:nvPr/>
        </p:nvSpPr>
        <p:spPr>
          <a:xfrm>
            <a:off x="3995936" y="379531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Où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3C7F31-E070-F711-D93A-8867C9B3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13" y="2575728"/>
            <a:ext cx="4103779" cy="39931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0627CB-F390-B820-B51C-E49A72556572}"/>
              </a:ext>
            </a:extLst>
          </p:cNvPr>
          <p:cNvSpPr txBox="1"/>
          <p:nvPr/>
        </p:nvSpPr>
        <p:spPr>
          <a:xfrm>
            <a:off x="179512" y="1628800"/>
            <a:ext cx="69847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u="sng" dirty="0"/>
              <a:t>Val Cenis Lanslebourg en Savoie</a:t>
            </a:r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r>
              <a:rPr lang="fr-FR" sz="4000" dirty="0"/>
              <a:t>722km de Gazeran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63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444C9-1A6A-0A02-43E3-C41EB6FF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1232300-73BD-3D98-34E8-DE33AF4215E2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D40A46-B1AF-5068-1AC5-21A1E3FF726C}"/>
              </a:ext>
            </a:extLst>
          </p:cNvPr>
          <p:cNvSpPr txBox="1"/>
          <p:nvPr/>
        </p:nvSpPr>
        <p:spPr>
          <a:xfrm>
            <a:off x="683568" y="1271855"/>
            <a:ext cx="7776864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		Activités scolaires: </a:t>
            </a:r>
          </a:p>
          <a:p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Le projet pédagogique est envoyé pour validation de Madame l’Inspectrice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pPr>
              <a:buFontTx/>
              <a:buChar char="-"/>
            </a:pPr>
            <a:r>
              <a:rPr lang="fr-FR" sz="3600" dirty="0"/>
              <a:t>Les élèves auront un cahier de classe de neige avec tout ce qu’ils vont apprendre. 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81367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D6A9F-E486-EA44-5FF6-77F9C88EE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DA8D6A7-A4B4-2F43-BA98-DB90DC775BF9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1BD844-53A2-2FE3-1686-AFF77ECEBC75}"/>
              </a:ext>
            </a:extLst>
          </p:cNvPr>
          <p:cNvSpPr txBox="1"/>
          <p:nvPr/>
        </p:nvSpPr>
        <p:spPr>
          <a:xfrm>
            <a:off x="683568" y="1271855"/>
            <a:ext cx="7776864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		Activités scolaires: </a:t>
            </a:r>
          </a:p>
          <a:p>
            <a:endParaRPr lang="fr-FR" sz="3600" dirty="0"/>
          </a:p>
          <a:p>
            <a:r>
              <a:rPr lang="fr-FR" sz="3600" dirty="0"/>
              <a:t>-lectures et écriture de documents liés aux découvertes du jour</a:t>
            </a:r>
          </a:p>
          <a:p>
            <a:r>
              <a:rPr lang="fr-FR" sz="3600" dirty="0"/>
              <a:t>-écriture de textes (lettres, textes pour les parents, comptes rendus de visites…)</a:t>
            </a:r>
          </a:p>
          <a:p>
            <a:r>
              <a:rPr lang="fr-FR" sz="3600" dirty="0"/>
              <a:t>-relevés météo</a:t>
            </a:r>
          </a:p>
          <a:p>
            <a:r>
              <a:rPr lang="fr-FR" sz="3600" dirty="0"/>
              <a:t>-préparation des rencontres du lendemain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7261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345A0-EC6B-8317-9DBD-9AC880F6E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D217F7-B33B-F025-E57C-1142BDDFAAB6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B1A819-D262-4D2E-065A-5FB2F1E66F46}"/>
              </a:ext>
            </a:extLst>
          </p:cNvPr>
          <p:cNvSpPr txBox="1"/>
          <p:nvPr/>
        </p:nvSpPr>
        <p:spPr>
          <a:xfrm>
            <a:off x="683568" y="1772816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33B3C7-2229-ACF2-CFF8-A4CD47F1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7651564" cy="52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4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C55512-CCC8-E7D4-6450-BEF2AB23C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AE82F32-9B70-BAC1-6AA7-384F559B69DE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37A23E-71F4-5D97-2B6A-452E3D967CC5}"/>
              </a:ext>
            </a:extLst>
          </p:cNvPr>
          <p:cNvSpPr txBox="1"/>
          <p:nvPr/>
        </p:nvSpPr>
        <p:spPr>
          <a:xfrm>
            <a:off x="683568" y="1772816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2BE514-219C-8073-B49A-33E68C63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8" y="1196752"/>
            <a:ext cx="7817003" cy="52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020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1CA83-2FCA-7562-D53B-B318F154C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11008B-6A26-9172-798C-3EE3257B49DC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B2C9CF-FCD8-A810-B4F0-6458641D0EC9}"/>
              </a:ext>
            </a:extLst>
          </p:cNvPr>
          <p:cNvSpPr txBox="1"/>
          <p:nvPr/>
        </p:nvSpPr>
        <p:spPr>
          <a:xfrm>
            <a:off x="899592" y="1340768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974107-7467-766D-F469-0522C7D6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8375310" cy="5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46A90-3640-A34E-77DB-E0180F71A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7B809E1-EC1F-75F7-B18A-E38F34AA7155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activités au programme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FF4CE2-760D-8A56-4B20-953D97C1812D}"/>
              </a:ext>
            </a:extLst>
          </p:cNvPr>
          <p:cNvSpPr txBox="1"/>
          <p:nvPr/>
        </p:nvSpPr>
        <p:spPr>
          <a:xfrm>
            <a:off x="899592" y="1340768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263AB1-7892-E491-8061-C54CB5D2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917755"/>
            <a:ext cx="4176464" cy="56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713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A29E4-01B2-E093-E943-0089642C6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D7CA0D5-79DF-EBFA-28AD-E5701885942D}"/>
              </a:ext>
            </a:extLst>
          </p:cNvPr>
          <p:cNvSpPr txBox="1"/>
          <p:nvPr/>
        </p:nvSpPr>
        <p:spPr>
          <a:xfrm>
            <a:off x="1367136" y="216418"/>
            <a:ext cx="65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Plan des pistes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C56179-56E9-9A2C-E540-A051D439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5" y="2348880"/>
            <a:ext cx="8825938" cy="318743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5560E22-BA0A-BFF7-50D7-B708FBF5DEDE}"/>
              </a:ext>
            </a:extLst>
          </p:cNvPr>
          <p:cNvSpPr/>
          <p:nvPr/>
        </p:nvSpPr>
        <p:spPr>
          <a:xfrm>
            <a:off x="3995936" y="515719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306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89322-5312-14BC-9188-1073DD5B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1B3A9B-B072-0925-EB5C-DC8240FC40F7}"/>
              </a:ext>
            </a:extLst>
          </p:cNvPr>
          <p:cNvSpPr txBox="1"/>
          <p:nvPr/>
        </p:nvSpPr>
        <p:spPr>
          <a:xfrm>
            <a:off x="1547664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Equipement fourni pour skier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5D4E34-CE99-1579-C77C-390D4764C97F}"/>
              </a:ext>
            </a:extLst>
          </p:cNvPr>
          <p:cNvSpPr txBox="1"/>
          <p:nvPr/>
        </p:nvSpPr>
        <p:spPr>
          <a:xfrm>
            <a:off x="683568" y="1772816"/>
            <a:ext cx="77768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  <p:pic>
        <p:nvPicPr>
          <p:cNvPr id="4" name="Picture 3" descr="RÃ©sultat de recherche d'images pour &quot;paire de skis junior&quot;">
            <a:extLst>
              <a:ext uri="{FF2B5EF4-FFF2-40B4-BE49-F238E27FC236}">
                <a16:creationId xmlns:a16="http://schemas.microsoft.com/office/drawing/2014/main" id="{18896B83-A21A-E415-D3B7-0D2C176B3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1872208" cy="3218885"/>
          </a:xfrm>
          <a:prstGeom prst="rect">
            <a:avLst/>
          </a:prstGeom>
          <a:noFill/>
        </p:spPr>
      </p:pic>
      <p:pic>
        <p:nvPicPr>
          <p:cNvPr id="5" name="Picture 7" descr="RÃ©sultat de recherche d'images pour &quot;paire de skis junior&quot;">
            <a:extLst>
              <a:ext uri="{FF2B5EF4-FFF2-40B4-BE49-F238E27FC236}">
                <a16:creationId xmlns:a16="http://schemas.microsoft.com/office/drawing/2014/main" id="{0B730AEE-0199-B5E4-181D-E573DB95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228279"/>
            <a:ext cx="2376264" cy="2376264"/>
          </a:xfrm>
          <a:prstGeom prst="rect">
            <a:avLst/>
          </a:prstGeom>
          <a:noFill/>
        </p:spPr>
      </p:pic>
      <p:pic>
        <p:nvPicPr>
          <p:cNvPr id="6" name="Picture 9" descr="RÃ©sultat de recherche d'images pour &quot;paire de chaussures skis&quot;">
            <a:extLst>
              <a:ext uri="{FF2B5EF4-FFF2-40B4-BE49-F238E27FC236}">
                <a16:creationId xmlns:a16="http://schemas.microsoft.com/office/drawing/2014/main" id="{2747A753-6F81-C14B-4F5A-099BDE28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7600" y="3695557"/>
            <a:ext cx="1944216" cy="194421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FA4FA8-0C5C-2E03-5A9F-CFC65D93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15" y="3870282"/>
            <a:ext cx="1480841" cy="14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28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31C04-5F18-9FAC-A688-E0825447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477B93C-BF93-F240-9EC0-9D42732C296B}"/>
              </a:ext>
            </a:extLst>
          </p:cNvPr>
          <p:cNvSpPr txBox="1"/>
          <p:nvPr/>
        </p:nvSpPr>
        <p:spPr>
          <a:xfrm>
            <a:off x="467544" y="40466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Cours de ski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AE5FD3-1518-38F1-FE3B-5BD8E762EF8A}"/>
              </a:ext>
            </a:extLst>
          </p:cNvPr>
          <p:cNvSpPr txBox="1"/>
          <p:nvPr/>
        </p:nvSpPr>
        <p:spPr>
          <a:xfrm>
            <a:off x="1043608" y="1916832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+mj-lt"/>
                <a:cs typeface="Arial" panose="020B0604020202020204" pitchFamily="34" charset="0"/>
              </a:rPr>
              <a:t>-4 moniteurs de ski pour les enfants Gazeranais</a:t>
            </a:r>
          </a:p>
          <a:p>
            <a:endParaRPr lang="fr-FR" sz="3600" dirty="0">
              <a:latin typeface="+mj-lt"/>
              <a:cs typeface="Arial" panose="020B0604020202020204" pitchFamily="34" charset="0"/>
            </a:endParaRPr>
          </a:p>
          <a:p>
            <a:r>
              <a:rPr lang="fr-FR" sz="3600" dirty="0">
                <a:latin typeface="+mj-lt"/>
                <a:cs typeface="Arial" panose="020B0604020202020204" pitchFamily="34" charset="0"/>
              </a:rPr>
              <a:t>-élèves répartis par niveaux de ski (sondage à venir)</a:t>
            </a:r>
          </a:p>
        </p:txBody>
      </p:sp>
    </p:spTree>
    <p:extLst>
      <p:ext uri="{BB962C8B-B14F-4D97-AF65-F5344CB8AC3E}">
        <p14:creationId xmlns:p14="http://schemas.microsoft.com/office/powerpoint/2010/main" val="3609356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FE8197-1F26-3DB0-5A54-E0794F35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B9F1BA-B87B-27C5-8324-FDCF44F8A691}"/>
              </a:ext>
            </a:extLst>
          </p:cNvPr>
          <p:cNvSpPr txBox="1"/>
          <p:nvPr/>
        </p:nvSpPr>
        <p:spPr>
          <a:xfrm>
            <a:off x="1367136" y="216418"/>
            <a:ext cx="6517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Equipement pour le ski et la neige à prévoir par la famille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D72190-59EF-EE3C-92DD-EE864FB71C6F}"/>
              </a:ext>
            </a:extLst>
          </p:cNvPr>
          <p:cNvSpPr txBox="1"/>
          <p:nvPr/>
        </p:nvSpPr>
        <p:spPr>
          <a:xfrm>
            <a:off x="683568" y="1772816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- un blouson chaud, imperméable</a:t>
            </a:r>
          </a:p>
          <a:p>
            <a:r>
              <a:rPr lang="fr-FR" sz="3600" dirty="0"/>
              <a:t>- un pantalon de ski</a:t>
            </a:r>
          </a:p>
          <a:p>
            <a:r>
              <a:rPr lang="fr-FR" sz="3600" dirty="0"/>
              <a:t>- une paire de gants de ski (2 c’est idéal)</a:t>
            </a:r>
          </a:p>
          <a:p>
            <a:r>
              <a:rPr lang="fr-FR" sz="3600" dirty="0"/>
              <a:t>-des chaussures « après ski » </a:t>
            </a:r>
          </a:p>
          <a:p>
            <a:r>
              <a:rPr lang="fr-FR" sz="3600" dirty="0"/>
              <a:t>-des grosses chaussettes</a:t>
            </a:r>
          </a:p>
          <a:p>
            <a:r>
              <a:rPr lang="fr-FR" sz="3600" dirty="0"/>
              <a:t>- un masque</a:t>
            </a:r>
          </a:p>
          <a:p>
            <a:r>
              <a:rPr lang="fr-FR" sz="3600" dirty="0"/>
              <a:t>- un haut et un collant « techniques »  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CB5FB1-9E55-E9D0-F83D-4521F0414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32" y="3501008"/>
            <a:ext cx="1619672" cy="16952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0A0625-3628-5482-3CC6-63616F27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36" y="5589240"/>
            <a:ext cx="1946101" cy="9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88E99-F22B-9B9C-A6FD-A7B1F2A5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718EF0C-851E-62B5-275C-19D8E1F7726D}"/>
              </a:ext>
            </a:extLst>
          </p:cNvPr>
          <p:cNvSpPr txBox="1"/>
          <p:nvPr/>
        </p:nvSpPr>
        <p:spPr>
          <a:xfrm>
            <a:off x="3275856" y="379531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Quand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F61BFD-656B-29E3-E269-46FDFD14C357}"/>
              </a:ext>
            </a:extLst>
          </p:cNvPr>
          <p:cNvSpPr txBox="1"/>
          <p:nvPr/>
        </p:nvSpPr>
        <p:spPr>
          <a:xfrm>
            <a:off x="467544" y="2060848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0" u="sng" dirty="0"/>
          </a:p>
          <a:p>
            <a:r>
              <a:rPr lang="fr-FR" sz="3600" u="sng" dirty="0"/>
              <a:t>Départ :</a:t>
            </a:r>
            <a:r>
              <a:rPr lang="fr-FR" sz="3600" dirty="0"/>
              <a:t>  dimanche 18 janvier 2026 vers 7h</a:t>
            </a:r>
          </a:p>
          <a:p>
            <a:endParaRPr lang="fr-FR" sz="3600" dirty="0"/>
          </a:p>
          <a:p>
            <a:r>
              <a:rPr lang="fr-FR" sz="3600" u="sng" dirty="0"/>
              <a:t>Retour :</a:t>
            </a:r>
            <a:r>
              <a:rPr lang="fr-FR" sz="3600" dirty="0"/>
              <a:t>  vendredi 23 janvier 2026 vers 23h</a:t>
            </a:r>
          </a:p>
          <a:p>
            <a:endParaRPr lang="fr-FR" sz="3600" dirty="0"/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957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7A7EF2-7369-D31E-B775-1ECECA39B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6226CA8-49EA-4B9C-9238-6462B6152B10}"/>
              </a:ext>
            </a:extLst>
          </p:cNvPr>
          <p:cNvSpPr txBox="1"/>
          <p:nvPr/>
        </p:nvSpPr>
        <p:spPr>
          <a:xfrm>
            <a:off x="1367136" y="216418"/>
            <a:ext cx="6517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Bourse aux vêtements et échanges ( via l’USEP)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D5BE25-D4DB-7452-121F-20685476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16832"/>
            <a:ext cx="512429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95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6EDF6-919B-98D0-7978-B6A073C79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E7AA1D-F5EF-23BB-F1E0-7984AC8B7081}"/>
              </a:ext>
            </a:extLst>
          </p:cNvPr>
          <p:cNvSpPr txBox="1"/>
          <p:nvPr/>
        </p:nvSpPr>
        <p:spPr>
          <a:xfrm>
            <a:off x="1367136" y="216418"/>
            <a:ext cx="65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CONTACT AVEC LES ENFANTS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8539AD-A7E8-4C80-D49E-8E1DF316D10F}"/>
              </a:ext>
            </a:extLst>
          </p:cNvPr>
          <p:cNvSpPr txBox="1"/>
          <p:nvPr/>
        </p:nvSpPr>
        <p:spPr>
          <a:xfrm>
            <a:off x="395536" y="1124744"/>
            <a:ext cx="835292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de contact direct (sauf anniversaire)</a:t>
            </a:r>
          </a:p>
          <a:p>
            <a:pPr marL="285750" indent="-285750">
              <a:buFontTx/>
              <a:buChar char="-"/>
            </a:pPr>
            <a:endParaRPr lang="fr-FR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Message à l’arrivée et au départ</a:t>
            </a:r>
          </a:p>
          <a:p>
            <a:pPr marL="285750" indent="-285750">
              <a:buFontTx/>
              <a:buChar char="-"/>
            </a:pP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Envoi d’une carte postale ( à </a:t>
            </a:r>
          </a:p>
          <a:p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prévoir avant leur départ pour qu’ils </a:t>
            </a:r>
          </a:p>
          <a:p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reçoivent avant notre départ)</a:t>
            </a:r>
          </a:p>
          <a:p>
            <a:endParaRPr lang="fr-FR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- Les enfants vous enverront une lettre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72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F97CA-676D-E687-70CF-83653A7A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57ADD2F-25E9-0D66-1703-E7829BBF0AB7}"/>
              </a:ext>
            </a:extLst>
          </p:cNvPr>
          <p:cNvSpPr txBox="1"/>
          <p:nvPr/>
        </p:nvSpPr>
        <p:spPr>
          <a:xfrm>
            <a:off x="1367136" y="216418"/>
            <a:ext cx="65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F21334-1B90-6977-50B0-46E6FB85E2EA}"/>
              </a:ext>
            </a:extLst>
          </p:cNvPr>
          <p:cNvSpPr txBox="1"/>
          <p:nvPr/>
        </p:nvSpPr>
        <p:spPr>
          <a:xfrm>
            <a:off x="971600" y="2552710"/>
            <a:ext cx="76683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/>
              <a:t>Les traitements habituels seront</a:t>
            </a:r>
          </a:p>
          <a:p>
            <a:r>
              <a:rPr lang="fr-FR" sz="4000" dirty="0"/>
              <a:t> suivis (fournir l’ordonnance et les</a:t>
            </a:r>
          </a:p>
          <a:p>
            <a:r>
              <a:rPr lang="fr-FR" sz="4000" dirty="0"/>
              <a:t> médicaments)</a:t>
            </a:r>
          </a:p>
          <a:p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80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6AE8C-B9A7-3D5C-F2A6-0E07ED6FC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63A87A-8CF1-240C-2791-DCFE0B72C38B}"/>
              </a:ext>
            </a:extLst>
          </p:cNvPr>
          <p:cNvSpPr txBox="1"/>
          <p:nvPr/>
        </p:nvSpPr>
        <p:spPr>
          <a:xfrm>
            <a:off x="1313384" y="404664"/>
            <a:ext cx="65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B6A90F-576D-C3C7-F450-A4C443F91BE6}"/>
              </a:ext>
            </a:extLst>
          </p:cNvPr>
          <p:cNvSpPr txBox="1"/>
          <p:nvPr/>
        </p:nvSpPr>
        <p:spPr>
          <a:xfrm>
            <a:off x="1475656" y="1988840"/>
            <a:ext cx="74523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 Régimes alimentaires</a:t>
            </a:r>
          </a:p>
          <a:p>
            <a:pPr>
              <a:buFontTx/>
              <a:buChar char="-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Médicaments</a:t>
            </a:r>
          </a:p>
          <a:p>
            <a:pPr>
              <a:buFontTx/>
              <a:buChar char="-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« Pipis au lit »</a:t>
            </a:r>
          </a:p>
          <a:p>
            <a:pPr>
              <a:buFontTx/>
              <a:buChar char="-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Cycles menstruels</a:t>
            </a:r>
          </a:p>
          <a:p>
            <a:pPr>
              <a:buFontTx/>
              <a:buChar char="-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PAI</a:t>
            </a:r>
          </a:p>
        </p:txBody>
      </p:sp>
    </p:spTree>
    <p:extLst>
      <p:ext uri="{BB962C8B-B14F-4D97-AF65-F5344CB8AC3E}">
        <p14:creationId xmlns:p14="http://schemas.microsoft.com/office/powerpoint/2010/main" val="357953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7338C-F142-3806-CC5C-6B130EE9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B36C316-78E9-A1B5-5D98-2F1F21FA40F0}"/>
              </a:ext>
            </a:extLst>
          </p:cNvPr>
          <p:cNvSpPr txBox="1"/>
          <p:nvPr/>
        </p:nvSpPr>
        <p:spPr>
          <a:xfrm>
            <a:off x="1686475" y="2924944"/>
            <a:ext cx="7452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Merci pour votre écoute</a:t>
            </a:r>
          </a:p>
        </p:txBody>
      </p:sp>
    </p:spTree>
    <p:extLst>
      <p:ext uri="{BB962C8B-B14F-4D97-AF65-F5344CB8AC3E}">
        <p14:creationId xmlns:p14="http://schemas.microsoft.com/office/powerpoint/2010/main" val="4118170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164F8-C8CA-723C-6449-74C065D1F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A243896-E05C-20F5-A511-E3E7F707E606}"/>
              </a:ext>
            </a:extLst>
          </p:cNvPr>
          <p:cNvSpPr txBox="1"/>
          <p:nvPr/>
        </p:nvSpPr>
        <p:spPr>
          <a:xfrm>
            <a:off x="2555776" y="3717032"/>
            <a:ext cx="7452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Des questions? </a:t>
            </a:r>
          </a:p>
        </p:txBody>
      </p:sp>
    </p:spTree>
    <p:extLst>
      <p:ext uri="{BB962C8B-B14F-4D97-AF65-F5344CB8AC3E}">
        <p14:creationId xmlns:p14="http://schemas.microsoft.com/office/powerpoint/2010/main" val="35152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3F570-B803-D357-BB6E-61FC1C68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8F7EB06-F19F-67D7-7D6E-3DE8BBA66FEE}"/>
              </a:ext>
            </a:extLst>
          </p:cNvPr>
          <p:cNvSpPr txBox="1"/>
          <p:nvPr/>
        </p:nvSpPr>
        <p:spPr>
          <a:xfrm>
            <a:off x="2987824" y="379531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Comment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9A63A8-060F-3B2E-0388-532C350810E5}"/>
              </a:ext>
            </a:extLst>
          </p:cNvPr>
          <p:cNvSpPr txBox="1"/>
          <p:nvPr/>
        </p:nvSpPr>
        <p:spPr>
          <a:xfrm>
            <a:off x="395536" y="1844824"/>
            <a:ext cx="8352928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0" u="sng" dirty="0"/>
          </a:p>
          <a:p>
            <a:r>
              <a:rPr lang="fr-FR" sz="3600" dirty="0"/>
              <a:t>- En car avec la SAVAC</a:t>
            </a:r>
          </a:p>
          <a:p>
            <a:endParaRPr lang="fr-FR" sz="3600" dirty="0"/>
          </a:p>
          <a:p>
            <a:r>
              <a:rPr lang="fr-FR" sz="3600" dirty="0"/>
              <a:t>- 2 chauffeurs qui se relaient, et ne font qu’1 seul trajet par jour</a:t>
            </a:r>
          </a:p>
          <a:p>
            <a:pPr marL="571500" indent="-571500">
              <a:buFontTx/>
              <a:buChar char="-"/>
            </a:pPr>
            <a:endParaRPr lang="fr-FR" sz="3600" dirty="0"/>
          </a:p>
          <a:p>
            <a:r>
              <a:rPr lang="fr-FR" sz="3600" dirty="0"/>
              <a:t>- Environ 8h de trajet, pauses et pique nique non compris</a:t>
            </a:r>
          </a:p>
          <a:p>
            <a:endParaRPr lang="fr-FR" sz="3600" dirty="0"/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73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7E9247-44B4-3B09-5D3B-D4954660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67F1F78-93E8-FDF4-7F82-A5E82BD73236}"/>
              </a:ext>
            </a:extLst>
          </p:cNvPr>
          <p:cNvSpPr txBox="1"/>
          <p:nvPr/>
        </p:nvSpPr>
        <p:spPr>
          <a:xfrm>
            <a:off x="2987824" y="379531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Avec qui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042F60-FBC7-7497-76FA-64F3429ADA40}"/>
              </a:ext>
            </a:extLst>
          </p:cNvPr>
          <p:cNvSpPr txBox="1"/>
          <p:nvPr/>
        </p:nvSpPr>
        <p:spPr>
          <a:xfrm>
            <a:off x="107504" y="1400067"/>
            <a:ext cx="8928992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0" u="sng" dirty="0"/>
          </a:p>
          <a:p>
            <a:pPr marL="571500" indent="-571500">
              <a:buFontTx/>
              <a:buChar char="-"/>
            </a:pPr>
            <a:r>
              <a:rPr lang="fr-FR" sz="3600" dirty="0"/>
              <a:t>Tous les accompagnants sont bénévoles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Respect des taux d’encadrement ++</a:t>
            </a:r>
          </a:p>
          <a:p>
            <a:endParaRPr lang="fr-FR" sz="3600" dirty="0"/>
          </a:p>
          <a:p>
            <a:pPr marL="571500" indent="-571500">
              <a:buFontTx/>
              <a:buChar char="-"/>
            </a:pPr>
            <a:r>
              <a:rPr lang="fr-FR" sz="3600" dirty="0"/>
              <a:t>Les 2 enseignants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Lynda </a:t>
            </a:r>
            <a:r>
              <a:rPr lang="fr-FR" sz="2800" dirty="0"/>
              <a:t>(diplômée STAPS)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Jean </a:t>
            </a:r>
            <a:r>
              <a:rPr lang="fr-FR" sz="2800" dirty="0"/>
              <a:t>(diplôme de pompier, et animateur)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Bernadette </a:t>
            </a:r>
            <a:r>
              <a:rPr lang="fr-FR" sz="2800" dirty="0"/>
              <a:t>(Gazeranaise)</a:t>
            </a:r>
          </a:p>
          <a:p>
            <a:pPr marL="571500" indent="-571500">
              <a:buFontTx/>
              <a:buChar char="-"/>
            </a:pPr>
            <a:r>
              <a:rPr lang="fr-FR" sz="3600" dirty="0"/>
              <a:t>Claire Violette </a:t>
            </a:r>
            <a:r>
              <a:rPr lang="fr-FR" sz="2800" dirty="0"/>
              <a:t>(retraitée Education Nationale)</a:t>
            </a:r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152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E8F4A4-0BE3-5C4B-1E0F-7E5CA4854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6A67A70-BE9E-021E-F55C-3CA88CB13F31}"/>
              </a:ext>
            </a:extLst>
          </p:cNvPr>
          <p:cNvSpPr txBox="1"/>
          <p:nvPr/>
        </p:nvSpPr>
        <p:spPr>
          <a:xfrm>
            <a:off x="3131840" y="38440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Le centre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AC2239-94B0-CFDF-F281-111B038AA408}"/>
              </a:ext>
            </a:extLst>
          </p:cNvPr>
          <p:cNvSpPr txBox="1"/>
          <p:nvPr/>
        </p:nvSpPr>
        <p:spPr>
          <a:xfrm>
            <a:off x="230063" y="2276872"/>
            <a:ext cx="892899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 </a:t>
            </a:r>
            <a:r>
              <a:rPr lang="fr-FR" sz="4000" b="1" dirty="0"/>
              <a:t>CIS ( Centre International de Séjour): </a:t>
            </a:r>
          </a:p>
          <a:p>
            <a:r>
              <a:rPr lang="fr-FR" sz="4000" b="1" dirty="0"/>
              <a:t> 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Agréé par l’Education Nationale et le ministère de la jeunesse et des sports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Centre éthique et responsable (nombreux labels français et européens)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Nourriture à 35% bio ou locale et de saison</a:t>
            </a:r>
          </a:p>
          <a:p>
            <a:endParaRPr lang="fr-FR" sz="3200" dirty="0"/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99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93B5F-286F-D719-4B0B-B8F83117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9FCAAA-5A72-B1AC-5FD7-FAAAF3523AC0}"/>
              </a:ext>
            </a:extLst>
          </p:cNvPr>
          <p:cNvSpPr txBox="1"/>
          <p:nvPr/>
        </p:nvSpPr>
        <p:spPr>
          <a:xfrm>
            <a:off x="3131840" y="38440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Le centre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765615-6B4F-5CD4-9060-F576DF3BCBA8}"/>
              </a:ext>
            </a:extLst>
          </p:cNvPr>
          <p:cNvSpPr txBox="1"/>
          <p:nvPr/>
        </p:nvSpPr>
        <p:spPr>
          <a:xfrm>
            <a:off x="230063" y="2276872"/>
            <a:ext cx="89289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 </a:t>
            </a:r>
          </a:p>
          <a:p>
            <a:endParaRPr lang="fr-FR" sz="4000" dirty="0"/>
          </a:p>
          <a:p>
            <a:endParaRPr lang="fr-FR" sz="4000" dirty="0"/>
          </a:p>
          <a:p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Une image contenant plein air, neige, ciel, arbre&#10;&#10;Le contenu généré par l’IA peut être incorrect.">
            <a:extLst>
              <a:ext uri="{FF2B5EF4-FFF2-40B4-BE49-F238E27FC236}">
                <a16:creationId xmlns:a16="http://schemas.microsoft.com/office/drawing/2014/main" id="{344BEF23-6F3E-F3DE-F24B-13D1684F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1844824"/>
            <a:ext cx="7596336" cy="42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0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C62B2-F883-4D7C-2FE7-59A0C9908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B2CB43A-6C1B-4551-B011-A49CA26A1247}"/>
              </a:ext>
            </a:extLst>
          </p:cNvPr>
          <p:cNvSpPr txBox="1"/>
          <p:nvPr/>
        </p:nvSpPr>
        <p:spPr>
          <a:xfrm>
            <a:off x="899592" y="836712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Des chambres </a:t>
            </a:r>
          </a:p>
        </p:txBody>
      </p:sp>
      <p:pic>
        <p:nvPicPr>
          <p:cNvPr id="5" name="Image 4" descr="Une image contenant intérieur, mur, décoration d’intérieur, chambre&#10;&#10;Le contenu généré par l’IA peut être incorrect.">
            <a:extLst>
              <a:ext uri="{FF2B5EF4-FFF2-40B4-BE49-F238E27FC236}">
                <a16:creationId xmlns:a16="http://schemas.microsoft.com/office/drawing/2014/main" id="{A316A06B-304E-E148-D5D1-2CC34A74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168352" cy="4752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48EE74-6224-770D-7E80-70CCCCA0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3" y="1689837"/>
            <a:ext cx="3168352" cy="48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3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B734F-4FCD-D9D0-5262-7DB7BDC5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DD5B7D6-D213-81B5-FA10-07A558AA4D65}"/>
              </a:ext>
            </a:extLst>
          </p:cNvPr>
          <p:cNvSpPr txBox="1"/>
          <p:nvPr/>
        </p:nvSpPr>
        <p:spPr>
          <a:xfrm>
            <a:off x="371936" y="3451673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Les douches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FE368D-F6DB-64E3-A098-E2C6C753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340768"/>
            <a:ext cx="4488096" cy="51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884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Affichage à l'écran (4:3)</PresentationFormat>
  <Paragraphs>224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Neige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Nathalie Flament</cp:lastModifiedBy>
  <cp:revision>62</cp:revision>
  <dcterms:created xsi:type="dcterms:W3CDTF">2019-01-10T18:29:43Z</dcterms:created>
  <dcterms:modified xsi:type="dcterms:W3CDTF">2025-09-26T15:22:59Z</dcterms:modified>
</cp:coreProperties>
</file>