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270" r:id="rId3"/>
    <p:sldId id="272" r:id="rId4"/>
    <p:sldId id="271" r:id="rId5"/>
    <p:sldId id="266" r:id="rId6"/>
    <p:sldId id="273" r:id="rId7"/>
    <p:sldId id="274" r:id="rId8"/>
  </p:sldIdLst>
  <p:sldSz cx="10080625" cy="567055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A SNIEG" initials="MS" lastIdx="18" clrIdx="0">
    <p:extLst>
      <p:ext uri="{19B8F6BF-5375-455C-9EA6-DF929625EA0E}">
        <p15:presenceInfo xmlns:p15="http://schemas.microsoft.com/office/powerpoint/2012/main" userId="S-1-5-21-1616320312-2655828719-4280963109-27461" providerId="AD"/>
      </p:ext>
    </p:extLst>
  </p:cmAuthor>
  <p:cmAuthor id="2" name="JEAN-PIERRE FELIX" initials="JF" lastIdx="1" clrIdx="1">
    <p:extLst>
      <p:ext uri="{19B8F6BF-5375-455C-9EA6-DF929625EA0E}">
        <p15:presenceInfo xmlns:p15="http://schemas.microsoft.com/office/powerpoint/2012/main" userId="S-1-5-21-1616320312-2655828719-4280963109-82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09D"/>
    <a:srgbClr val="292475"/>
    <a:srgbClr val="233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84006" autoAdjust="0"/>
  </p:normalViewPr>
  <p:slideViewPr>
    <p:cSldViewPr snapToGrid="0">
      <p:cViewPr varScale="1">
        <p:scale>
          <a:sx n="68" d="100"/>
          <a:sy n="68" d="100"/>
        </p:scale>
        <p:origin x="25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1F863069-F5E1-4E3B-A0DE-DF73BA7DA2CF}" type="slidenum">
              <a:t>‹N°›</a:t>
            </a:fld>
            <a:endParaRPr lang="fr-FR" sz="1400" b="0" i="0" u="none" strike="noStrike" kern="1200" cap="none">
              <a:ln>
                <a:noFill/>
              </a:ln>
              <a:latin typeface="Carlito" pitchFamily="18"/>
              <a:ea typeface="Noto Sans SC Regular" pitchFamily="2"/>
              <a:cs typeface="Noto Sans Devanagari" pitchFamily="2"/>
            </a:endParaRPr>
          </a:p>
        </p:txBody>
      </p:sp>
    </p:spTree>
    <p:extLst>
      <p:ext uri="{BB962C8B-B14F-4D97-AF65-F5344CB8AC3E}">
        <p14:creationId xmlns:p14="http://schemas.microsoft.com/office/powerpoint/2010/main" val="3359716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fld id="{BBCDF3C9-65E2-4DD6-B644-206E84252CD5}" type="slidenum">
              <a:t>‹N°›</a:t>
            </a:fld>
            <a:endParaRPr lang="fr-FR"/>
          </a:p>
        </p:txBody>
      </p:sp>
    </p:spTree>
    <p:extLst>
      <p:ext uri="{BB962C8B-B14F-4D97-AF65-F5344CB8AC3E}">
        <p14:creationId xmlns:p14="http://schemas.microsoft.com/office/powerpoint/2010/main" val="190250104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Carlito"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2</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16298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3</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27163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186C49E3-9CA3-4DAC-AD6A-C22953DD70B2}" type="slidenum">
              <a:t>4</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62627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5</a:t>
            </a:fld>
            <a:endParaRPr lang="fr-FR"/>
          </a:p>
        </p:txBody>
      </p:sp>
    </p:spTree>
    <p:extLst>
      <p:ext uri="{BB962C8B-B14F-4D97-AF65-F5344CB8AC3E}">
        <p14:creationId xmlns:p14="http://schemas.microsoft.com/office/powerpoint/2010/main" val="231172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E3FA9816-D8DC-4EA0-A212-197E0977C23E}" type="slidenum">
              <a:t>6</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r>
              <a:rPr lang="fr-FR" dirty="0"/>
              <a:t>Vous pouvez encourager vos enfants à parler avec vous, notamment de leur expérience à l’école</a:t>
            </a:r>
          </a:p>
        </p:txBody>
      </p:sp>
    </p:spTree>
    <p:extLst>
      <p:ext uri="{BB962C8B-B14F-4D97-AF65-F5344CB8AC3E}">
        <p14:creationId xmlns:p14="http://schemas.microsoft.com/office/powerpoint/2010/main" val="1427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7</a:t>
            </a:fld>
            <a:endParaRPr lang="fr-FR"/>
          </a:p>
        </p:txBody>
      </p:sp>
    </p:spTree>
    <p:extLst>
      <p:ext uri="{BB962C8B-B14F-4D97-AF65-F5344CB8AC3E}">
        <p14:creationId xmlns:p14="http://schemas.microsoft.com/office/powerpoint/2010/main" val="361408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endParaRPr lang="fr-FR"/>
          </a:p>
        </p:txBody>
      </p:sp>
      <p:sp>
        <p:nvSpPr>
          <p:cNvPr id="5" name="Espace réservé du pied de page 4"/>
          <p:cNvSpPr>
            <a:spLocks noGrp="1"/>
          </p:cNvSpPr>
          <p:nvPr>
            <p:ph type="ftr" sz="quarter" idx="11"/>
          </p:nvPr>
        </p:nvSpPr>
        <p:spPr bwMode="gray">
          <a:xfrm>
            <a:off x="793750" y="4321566"/>
            <a:ext cx="3571875" cy="992222"/>
          </a:xfrm>
        </p:spPr>
        <p:txBody>
          <a:bodyPr anchor="b" anchorCtr="0"/>
          <a:lstStyle>
            <a:lvl1pPr>
              <a:defRPr sz="1268"/>
            </a:lvl1pPr>
          </a:lstStyle>
          <a:p>
            <a:pPr lvl="0"/>
            <a:endParaRPr lang="fr-FR"/>
          </a:p>
        </p:txBody>
      </p:sp>
      <p:sp>
        <p:nvSpPr>
          <p:cNvPr id="6" name="Espace réservé du numéro de diapositive 5"/>
          <p:cNvSpPr>
            <a:spLocks noGrp="1"/>
          </p:cNvSpPr>
          <p:nvPr>
            <p:ph type="sldNum" sz="quarter" idx="12"/>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fld id="{9086CBD2-D940-4439-8DB0-30E4A5D212AB}" type="slidenum">
              <a:rPr lang="fr-FR" smtClean="0"/>
              <a:t>‹N°›</a:t>
            </a:fld>
            <a:endParaRPr lang="fr-FR"/>
          </a:p>
        </p:txBody>
      </p:sp>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340" y="198444"/>
            <a:ext cx="5360386" cy="3921023"/>
          </a:xfrm>
          <a:prstGeom prst="rect">
            <a:avLst/>
          </a:prstGeom>
        </p:spPr>
      </p:pic>
    </p:spTree>
    <p:extLst>
      <p:ext uri="{BB962C8B-B14F-4D97-AF65-F5344CB8AC3E}">
        <p14:creationId xmlns:p14="http://schemas.microsoft.com/office/powerpoint/2010/main" val="288513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lvl="0"/>
            <a:endParaRPr lang="fr-FR"/>
          </a:p>
        </p:txBody>
      </p:sp>
      <p:sp>
        <p:nvSpPr>
          <p:cNvPr id="3" name="Espace réservé du pied de page 2"/>
          <p:cNvSpPr>
            <a:spLocks noGrp="1"/>
          </p:cNvSpPr>
          <p:nvPr>
            <p:ph type="ftr" sz="quarter" idx="11"/>
          </p:nvPr>
        </p:nvSpPr>
        <p:spPr bwMode="gray"/>
        <p:txBody>
          <a:bodyPr/>
          <a:lstStyle>
            <a:lvl1pPr>
              <a:defRPr/>
            </a:lvl1pPr>
          </a:lstStyle>
          <a:p>
            <a:pPr lvl="0"/>
            <a:endParaRPr lang="fr-FR"/>
          </a:p>
        </p:txBody>
      </p:sp>
      <p:sp>
        <p:nvSpPr>
          <p:cNvPr id="8" name="Espace réservé du numéro de diapositive 7"/>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1" name="Espace réservé du texte 10"/>
          <p:cNvSpPr>
            <a:spLocks noGrp="1"/>
          </p:cNvSpPr>
          <p:nvPr>
            <p:ph type="body" sz="quarter" idx="13" hasCustomPrompt="1"/>
          </p:nvPr>
        </p:nvSpPr>
        <p:spPr bwMode="gray">
          <a:xfrm>
            <a:off x="396875" y="2586443"/>
            <a:ext cx="9286875" cy="2290049"/>
          </a:xfrm>
        </p:spPr>
        <p:txBody>
          <a:bodyPr/>
          <a:lstStyle>
            <a:lvl1pPr>
              <a:lnSpc>
                <a:spcPct val="90000"/>
              </a:lnSpc>
              <a:spcAft>
                <a:spcPts val="0"/>
              </a:spcAft>
              <a:defRPr sz="3583" b="1" cap="all" baseline="0">
                <a:solidFill>
                  <a:srgbClr val="0EB09D"/>
                </a:solidFill>
              </a:defRPr>
            </a:lvl1pPr>
            <a:lvl2pPr marL="0" indent="0">
              <a:spcBef>
                <a:spcPts val="551"/>
              </a:spcBef>
              <a:spcAft>
                <a:spcPts val="0"/>
              </a:spcAft>
              <a:buNone/>
              <a:defRPr sz="2039">
                <a:solidFill>
                  <a:srgbClr val="2D2C6F"/>
                </a:solidFill>
              </a:defRPr>
            </a:lvl2pPr>
          </a:lstStyle>
          <a:p>
            <a:pPr lvl="0"/>
            <a:r>
              <a:rPr lang="fr-FR" dirty="0"/>
              <a:t>Titre</a:t>
            </a:r>
          </a:p>
          <a:p>
            <a:pPr lvl="1"/>
            <a:r>
              <a:rPr lang="fr-FR" dirty="0"/>
              <a:t>Sous-titre</a:t>
            </a:r>
          </a:p>
        </p:txBody>
      </p:sp>
      <p:cxnSp>
        <p:nvCxnSpPr>
          <p:cNvPr id="12" name="Connecteur droit 11"/>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889" y="198444"/>
            <a:ext cx="2606465" cy="1906581"/>
          </a:xfrm>
          <a:prstGeom prst="rect">
            <a:avLst/>
          </a:prstGeom>
        </p:spPr>
      </p:pic>
    </p:spTree>
    <p:extLst>
      <p:ext uri="{BB962C8B-B14F-4D97-AF65-F5344CB8AC3E}">
        <p14:creationId xmlns:p14="http://schemas.microsoft.com/office/powerpoint/2010/main" val="355460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8" name="Espace réservé du texte 7"/>
          <p:cNvSpPr>
            <a:spLocks noGrp="1"/>
          </p:cNvSpPr>
          <p:nvPr>
            <p:ph type="body" sz="quarter" idx="13" hasCustomPrompt="1"/>
          </p:nvPr>
        </p:nvSpPr>
        <p:spPr bwMode="gray">
          <a:xfrm>
            <a:off x="396873" y="20858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651250"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905624"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pic>
        <p:nvPicPr>
          <p:cNvPr id="6" name="Image 5">
            <a:extLst>
              <a:ext uri="{FF2B5EF4-FFF2-40B4-BE49-F238E27FC236}">
                <a16:creationId xmlns:a16="http://schemas.microsoft.com/office/drawing/2014/main" id="{C4110026-50F0-D99D-D370-A9E37BA5FDBD}"/>
              </a:ext>
            </a:extLst>
          </p:cNvPr>
          <p:cNvPicPr>
            <a:picLocks noChangeAspect="1"/>
          </p:cNvPicPr>
          <p:nvPr/>
        </p:nvPicPr>
        <p:blipFill>
          <a:blip r:embed="rId2"/>
          <a:srcRect/>
          <a:stretch/>
        </p:blipFill>
        <p:spPr>
          <a:xfrm>
            <a:off x="6364212" y="5309689"/>
            <a:ext cx="1613302" cy="38350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434" y="136148"/>
            <a:ext cx="941239" cy="833432"/>
          </a:xfrm>
          <a:prstGeom prst="rect">
            <a:avLst/>
          </a:prstGeom>
        </p:spPr>
      </p:pic>
    </p:spTree>
    <p:extLst>
      <p:ext uri="{BB962C8B-B14F-4D97-AF65-F5344CB8AC3E}">
        <p14:creationId xmlns:p14="http://schemas.microsoft.com/office/powerpoint/2010/main" val="344666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68156"/>
            <a:ext cx="10080625" cy="4515780"/>
          </a:xfrm>
          <a:solidFill>
            <a:srgbClr val="F0EEEE"/>
          </a:solidFill>
        </p:spPr>
        <p:txBody>
          <a:bodyPr tIns="1080000" anchor="ctr" anchorCtr="0"/>
          <a:lstStyle>
            <a:lvl1pPr algn="ctr">
              <a:defRPr cap="all" baseline="0">
                <a:solidFill>
                  <a:srgbClr val="090400"/>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96874" y="813622"/>
            <a:ext cx="9286875" cy="4461031"/>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436550" indent="-436550">
              <a:buFont typeface="+mj-lt"/>
              <a:buAutoNum type="arabicPeriod"/>
              <a:defRPr sz="3583"/>
            </a:lvl1pPr>
          </a:lstStyle>
          <a:p>
            <a:r>
              <a:rPr lang="fr-FR" dirty="0"/>
              <a:t>Titre de partie</a:t>
            </a:r>
          </a:p>
        </p:txBody>
      </p:sp>
      <p:pic>
        <p:nvPicPr>
          <p:cNvPr id="7" name="Image 6">
            <a:extLst>
              <a:ext uri="{FF2B5EF4-FFF2-40B4-BE49-F238E27FC236}">
                <a16:creationId xmlns:a16="http://schemas.microsoft.com/office/drawing/2014/main" id="{AC10BA41-FE08-2D18-2B5E-F271F949AFFD}"/>
              </a:ext>
            </a:extLst>
          </p:cNvPr>
          <p:cNvPicPr>
            <a:picLocks noChangeAspect="1"/>
          </p:cNvPicPr>
          <p:nvPr/>
        </p:nvPicPr>
        <p:blipFill>
          <a:blip r:embed="rId2"/>
          <a:srcRect/>
          <a:stretch/>
        </p:blipFill>
        <p:spPr>
          <a:xfrm>
            <a:off x="6231071" y="5287543"/>
            <a:ext cx="1613302" cy="383503"/>
          </a:xfrm>
          <a:prstGeom prst="rect">
            <a:avLst/>
          </a:prstGeom>
        </p:spPr>
      </p:pic>
      <p:sp>
        <p:nvSpPr>
          <p:cNvPr id="6" name="Espace réservé de la date 5"/>
          <p:cNvSpPr>
            <a:spLocks noGrp="1"/>
          </p:cNvSpPr>
          <p:nvPr>
            <p:ph type="dt" sz="half" idx="14"/>
          </p:nvPr>
        </p:nvSpPr>
        <p:spPr/>
        <p:txBody>
          <a:bodyPr/>
          <a:lstStyle>
            <a:lvl1pPr>
              <a:defRPr/>
            </a:lvl1pPr>
          </a:lstStyle>
          <a:p>
            <a:pPr lvl="0"/>
            <a:endParaRPr lang="fr-FR"/>
          </a:p>
        </p:txBody>
      </p:sp>
      <p:sp>
        <p:nvSpPr>
          <p:cNvPr id="9" name="Espace réservé du pied de page 8"/>
          <p:cNvSpPr>
            <a:spLocks noGrp="1"/>
          </p:cNvSpPr>
          <p:nvPr>
            <p:ph type="ftr" sz="quarter" idx="15"/>
          </p:nvPr>
        </p:nvSpPr>
        <p:spPr/>
        <p:txBody>
          <a:bodyPr/>
          <a:lstStyle/>
          <a:p>
            <a:pPr lvl="0"/>
            <a:endParaRPr lang="fr-FR"/>
          </a:p>
        </p:txBody>
      </p:sp>
      <p:sp>
        <p:nvSpPr>
          <p:cNvPr id="10" name="Espace réservé du numéro de diapositive 9"/>
          <p:cNvSpPr>
            <a:spLocks noGrp="1"/>
          </p:cNvSpPr>
          <p:nvPr>
            <p:ph type="sldNum" sz="quarter" idx="16"/>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22943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0"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96874" y="2024133"/>
            <a:ext cx="2778125" cy="2837756"/>
          </a:xfrm>
        </p:spPr>
        <p:txBody>
          <a:bodyPr/>
          <a:lstStyle>
            <a:lvl1pPr>
              <a:defRPr/>
            </a:lvl1pPr>
            <a:lvl2pPr>
              <a:buClr>
                <a:srgbClr val="0EB09D"/>
              </a:buClr>
              <a:defRPr/>
            </a:lvl2pPr>
            <a:lvl3pPr>
              <a:buClr>
                <a:srgbClr val="F1EE00"/>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651250"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905625"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36103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lvl="0"/>
            <a:endParaRPr lang="fr-FR"/>
          </a:p>
        </p:txBody>
      </p:sp>
      <p:sp>
        <p:nvSpPr>
          <p:cNvPr id="6" name="Espace réservé du pied de page 5"/>
          <p:cNvSpPr>
            <a:spLocks noGrp="1"/>
          </p:cNvSpPr>
          <p:nvPr>
            <p:ph type="ftr" sz="quarter" idx="11"/>
          </p:nvPr>
        </p:nvSpPr>
        <p:spPr bwMode="gray"/>
        <p:txBody>
          <a:bodyPr/>
          <a:lstStyle>
            <a:lvl1pPr>
              <a:defRPr/>
            </a:lvl1pPr>
          </a:lstStyle>
          <a:p>
            <a:pPr lvl="0"/>
            <a:endParaRPr lang="fr-FR"/>
          </a:p>
        </p:txBody>
      </p:sp>
      <p:sp>
        <p:nvSpPr>
          <p:cNvPr id="7" name="Espace réservé du numéro de diapositive 6"/>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9" name="Espace réservé du contenu 8"/>
          <p:cNvSpPr>
            <a:spLocks noGrp="1"/>
          </p:cNvSpPr>
          <p:nvPr>
            <p:ph sz="quarter" idx="14" hasCustomPrompt="1"/>
          </p:nvPr>
        </p:nvSpPr>
        <p:spPr bwMode="gray">
          <a:xfrm>
            <a:off x="396873" y="2024133"/>
            <a:ext cx="9286875" cy="2837756"/>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Tree>
    <p:extLst>
      <p:ext uri="{BB962C8B-B14F-4D97-AF65-F5344CB8AC3E}">
        <p14:creationId xmlns:p14="http://schemas.microsoft.com/office/powerpoint/2010/main" val="96885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6" name="Image 5">
            <a:extLst>
              <a:ext uri="{FF2B5EF4-FFF2-40B4-BE49-F238E27FC236}">
                <a16:creationId xmlns:a16="http://schemas.microsoft.com/office/drawing/2014/main" id="{2727974B-BC70-C885-41F7-FAC15484925A}"/>
              </a:ext>
            </a:extLst>
          </p:cNvPr>
          <p:cNvPicPr>
            <a:picLocks noChangeAspect="1"/>
          </p:cNvPicPr>
          <p:nvPr/>
        </p:nvPicPr>
        <p:blipFill>
          <a:blip r:embed="rId2"/>
          <a:stretch>
            <a:fillRect/>
          </a:stretch>
        </p:blipFill>
        <p:spPr>
          <a:xfrm>
            <a:off x="2478154" y="2226216"/>
            <a:ext cx="5124318" cy="1218118"/>
          </a:xfrm>
          <a:prstGeom prst="rect">
            <a:avLst/>
          </a:prstGeom>
        </p:spPr>
      </p:pic>
    </p:spTree>
    <p:extLst>
      <p:ext uri="{BB962C8B-B14F-4D97-AF65-F5344CB8AC3E}">
        <p14:creationId xmlns:p14="http://schemas.microsoft.com/office/powerpoint/2010/main" val="13885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12537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a:xfrm>
            <a:off x="396875" y="5301694"/>
            <a:ext cx="6508750" cy="396889"/>
          </a:xfrm>
        </p:spPr>
        <p:txBody>
          <a:bodyPr/>
          <a:lstStyle/>
          <a:p>
            <a:pPr lvl="0"/>
            <a:endParaRPr lang="fr-FR" dirty="0"/>
          </a:p>
        </p:txBody>
      </p:sp>
      <p:sp>
        <p:nvSpPr>
          <p:cNvPr id="4" name="Espace réservé du numéro de diapositive 3"/>
          <p:cNvSpPr>
            <a:spLocks noGrp="1"/>
          </p:cNvSpPr>
          <p:nvPr>
            <p:ph type="sldNum" sz="quarter" idx="12"/>
          </p:nvPr>
        </p:nvSpPr>
        <p:spPr/>
        <p:txBody>
          <a:bodyPr/>
          <a:lstStyle/>
          <a:p>
            <a:pPr lvl="0"/>
            <a:fld id="{C95D5E5F-C837-4BF3-8F96-B07AE8FF6AA6}" type="slidenum">
              <a:t>‹N°›</a:t>
            </a:fld>
            <a:endParaRPr lang="fr-FR"/>
          </a:p>
        </p:txBody>
      </p:sp>
    </p:spTree>
    <p:extLst>
      <p:ext uri="{BB962C8B-B14F-4D97-AF65-F5344CB8AC3E}">
        <p14:creationId xmlns:p14="http://schemas.microsoft.com/office/powerpoint/2010/main" val="1793945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96874" y="992222"/>
            <a:ext cx="9286875" cy="793778"/>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96874" y="2024133"/>
            <a:ext cx="9286875" cy="2837756"/>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393906" y="5273661"/>
            <a:ext cx="1289844" cy="396889"/>
          </a:xfrm>
          <a:prstGeom prst="rect">
            <a:avLst/>
          </a:prstGeom>
        </p:spPr>
        <p:txBody>
          <a:bodyPr vert="horz" lIns="0" tIns="0" rIns="0" bIns="0" rtlCol="0" anchor="ctr" anchorCtr="0">
            <a:noAutofit/>
          </a:bodyPr>
          <a:lstStyle>
            <a:lvl1pPr algn="ctr">
              <a:defRPr sz="827" b="1">
                <a:solidFill>
                  <a:schemeClr val="tx1"/>
                </a:solidFill>
              </a:defRPr>
            </a:lvl1pPr>
          </a:lstStyle>
          <a:p>
            <a:pPr lvl="0"/>
            <a:endParaRPr lang="fr-FR"/>
          </a:p>
        </p:txBody>
      </p:sp>
      <p:sp>
        <p:nvSpPr>
          <p:cNvPr id="5" name="Espace réservé du pied de page 4"/>
          <p:cNvSpPr>
            <a:spLocks noGrp="1"/>
          </p:cNvSpPr>
          <p:nvPr>
            <p:ph type="ftr" sz="quarter" idx="3"/>
          </p:nvPr>
        </p:nvSpPr>
        <p:spPr bwMode="gray">
          <a:xfrm>
            <a:off x="396875" y="5273661"/>
            <a:ext cx="6508750" cy="396889"/>
          </a:xfrm>
          <a:prstGeom prst="rect">
            <a:avLst/>
          </a:prstGeom>
        </p:spPr>
        <p:txBody>
          <a:bodyPr vert="horz" lIns="0" tIns="0" rIns="0" bIns="0" rtlCol="0" anchor="ctr" anchorCtr="0">
            <a:noAutofit/>
          </a:bodyPr>
          <a:lstStyle>
            <a:lvl1pPr algn="l">
              <a:defRPr sz="827" b="1">
                <a:solidFill>
                  <a:schemeClr val="tx1"/>
                </a:solidFill>
              </a:defRPr>
            </a:lvl1pPr>
          </a:lstStyle>
          <a:p>
            <a:pPr lvl="0"/>
            <a:endParaRPr lang="fr-FR"/>
          </a:p>
        </p:txBody>
      </p:sp>
      <p:sp>
        <p:nvSpPr>
          <p:cNvPr id="6" name="Espace réservé du numéro de diapositive 5"/>
          <p:cNvSpPr>
            <a:spLocks noGrp="1"/>
          </p:cNvSpPr>
          <p:nvPr>
            <p:ph type="sldNum" sz="quarter" idx="4"/>
          </p:nvPr>
        </p:nvSpPr>
        <p:spPr bwMode="gray">
          <a:xfrm>
            <a:off x="6905625" y="5273661"/>
            <a:ext cx="1488281" cy="396889"/>
          </a:xfrm>
          <a:prstGeom prst="rect">
            <a:avLst/>
          </a:prstGeom>
        </p:spPr>
        <p:txBody>
          <a:bodyPr vert="horz" lIns="0" tIns="0" rIns="0" bIns="0" rtlCol="0" anchor="ctr" anchorCtr="0">
            <a:noAutofit/>
          </a:bodyPr>
          <a:lstStyle>
            <a:lvl1pPr algn="r">
              <a:defRPr sz="827" b="1">
                <a:solidFill>
                  <a:schemeClr val="tx1"/>
                </a:solidFill>
              </a:defRPr>
            </a:lvl1pPr>
          </a:lstStyle>
          <a:p>
            <a:pPr lvl="0"/>
            <a:fld id="{9086CBD2-D940-4439-8DB0-30E4A5D212AB}" type="slidenum">
              <a:rPr lang="fr-FR" smtClean="0"/>
              <a:t>‹N°›</a:t>
            </a:fld>
            <a:endParaRPr lang="fr-FR"/>
          </a:p>
        </p:txBody>
      </p:sp>
      <p:pic>
        <p:nvPicPr>
          <p:cNvPr id="12" name="Imag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55172" y="141249"/>
            <a:ext cx="2228577" cy="511477"/>
          </a:xfrm>
          <a:prstGeom prst="rect">
            <a:avLst/>
          </a:prstGeom>
        </p:spPr>
      </p:pic>
      <p:pic>
        <p:nvPicPr>
          <p:cNvPr id="10" name="Imag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4325" y="72529"/>
            <a:ext cx="1257301" cy="919693"/>
          </a:xfrm>
          <a:prstGeom prst="rect">
            <a:avLst/>
          </a:prstGeom>
        </p:spPr>
      </p:pic>
    </p:spTree>
    <p:extLst>
      <p:ext uri="{BB962C8B-B14F-4D97-AF65-F5344CB8AC3E}">
        <p14:creationId xmlns:p14="http://schemas.microsoft.com/office/powerpoint/2010/main" val="247145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008035" rtl="0" eaLnBrk="1" latinLnBrk="0" hangingPunct="1">
        <a:lnSpc>
          <a:spcPct val="90000"/>
        </a:lnSpc>
        <a:spcBef>
          <a:spcPct val="0"/>
        </a:spcBef>
        <a:buNone/>
        <a:defRPr sz="2811" b="1" kern="1200">
          <a:solidFill>
            <a:srgbClr val="0EB09D"/>
          </a:solidFill>
          <a:latin typeface="+mj-lt"/>
          <a:ea typeface="+mj-ea"/>
          <a:cs typeface="+mj-cs"/>
        </a:defRPr>
      </a:lvl1pPr>
    </p:titleStyle>
    <p:body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fr-FR"/>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nah-familles.cned.fr/"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557BFBF-A67C-40A0-B15E-164954562B49}" type="datetime1">
              <a:rPr lang="fr-FR" cap="all" smtClean="0"/>
              <a:t>09/11/2025</a:t>
            </a:fld>
            <a:endParaRPr lang="fr-FR" cap="all" dirty="0"/>
          </a:p>
        </p:txBody>
      </p:sp>
      <p:sp>
        <p:nvSpPr>
          <p:cNvPr id="8" name="Espace réservé du pied de page 7"/>
          <p:cNvSpPr>
            <a:spLocks noGrp="1"/>
          </p:cNvSpPr>
          <p:nvPr>
            <p:ph type="ftr" sz="quarter" idx="11"/>
          </p:nvPr>
        </p:nvSpPr>
        <p:spPr/>
        <p:txBody>
          <a:bodyPr/>
          <a:lstStyle/>
          <a:p>
            <a:r>
              <a:rPr lang="fr-FR"/>
              <a:t>Direction générale de l'enseignement scolaire</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Image 9">
            <a:extLst>
              <a:ext uri="{FF2B5EF4-FFF2-40B4-BE49-F238E27FC236}">
                <a16:creationId xmlns:a16="http://schemas.microsoft.com/office/drawing/2014/main" id="{8144117D-4B83-5B98-14B1-3C9EB324CACF}"/>
              </a:ext>
            </a:extLst>
          </p:cNvPr>
          <p:cNvPicPr>
            <a:picLocks noChangeAspect="1"/>
          </p:cNvPicPr>
          <p:nvPr/>
        </p:nvPicPr>
        <p:blipFill>
          <a:blip r:embed="rId2"/>
          <a:srcRect/>
          <a:stretch/>
        </p:blipFill>
        <p:spPr>
          <a:xfrm>
            <a:off x="6364212" y="5309603"/>
            <a:ext cx="1613302" cy="383489"/>
          </a:xfrm>
          <a:prstGeom prst="rect">
            <a:avLst/>
          </a:prstGeom>
        </p:spPr>
      </p:pic>
      <p:pic>
        <p:nvPicPr>
          <p:cNvPr id="12" name="Image 11">
            <a:extLst>
              <a:ext uri="{FF2B5EF4-FFF2-40B4-BE49-F238E27FC236}">
                <a16:creationId xmlns:a16="http://schemas.microsoft.com/office/drawing/2014/main" id="{E369A47C-DF4B-F74B-B7D6-40A1798E315A}"/>
              </a:ext>
            </a:extLst>
          </p:cNvPr>
          <p:cNvPicPr>
            <a:picLocks noChangeAspect="1"/>
          </p:cNvPicPr>
          <p:nvPr/>
        </p:nvPicPr>
        <p:blipFill rotWithShape="1">
          <a:blip r:embed="rId3"/>
          <a:srcRect l="64528"/>
          <a:stretch/>
        </p:blipFill>
        <p:spPr>
          <a:xfrm>
            <a:off x="6001236" y="2000795"/>
            <a:ext cx="3524851" cy="2950968"/>
          </a:xfrm>
          <a:prstGeom prst="rect">
            <a:avLst/>
          </a:prstGeom>
        </p:spPr>
      </p:pic>
      <p:sp>
        <p:nvSpPr>
          <p:cNvPr id="11" name="Titre 2"/>
          <p:cNvSpPr txBox="1">
            <a:spLocks/>
          </p:cNvSpPr>
          <p:nvPr/>
        </p:nvSpPr>
        <p:spPr bwMode="gray">
          <a:xfrm>
            <a:off x="396875" y="2598179"/>
            <a:ext cx="5659611" cy="1030934"/>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lvl="0">
              <a:lnSpc>
                <a:spcPct val="100000"/>
              </a:lnSpc>
              <a:spcBef>
                <a:spcPts val="0"/>
              </a:spcBef>
            </a:pPr>
            <a:r>
              <a:rPr lang="fr-FR" sz="2400" dirty="0">
                <a:solidFill>
                  <a:srgbClr val="000000"/>
                </a:solidFill>
                <a:latin typeface="Marianne" panose="02000000000000000000" pitchFamily="2" charset="0"/>
                <a:ea typeface="+mn-ea"/>
                <a:cs typeface="+mn-cs"/>
              </a:rPr>
              <a:t>La lutte contre le harcèlement à</a:t>
            </a:r>
          </a:p>
          <a:p>
            <a:pPr lvl="0">
              <a:lnSpc>
                <a:spcPct val="100000"/>
              </a:lnSpc>
              <a:spcBef>
                <a:spcPts val="0"/>
              </a:spcBef>
            </a:pPr>
            <a:r>
              <a:rPr lang="fr-FR" sz="2400" dirty="0">
                <a:solidFill>
                  <a:srgbClr val="0070C0"/>
                </a:solidFill>
                <a:latin typeface="Marianne" panose="02000000000000000000" pitchFamily="2" charset="0"/>
                <a:ea typeface="+mn-ea"/>
                <a:cs typeface="+mn-cs"/>
              </a:rPr>
              <a:t>l’école XXXX</a:t>
            </a:r>
            <a:br>
              <a:rPr lang="fr-FR" sz="3528" b="0" dirty="0">
                <a:solidFill>
                  <a:schemeClr val="tx1"/>
                </a:solidFill>
                <a:latin typeface="Arial" panose="020B0604020202020204" pitchFamily="34" charset="0"/>
              </a:rPr>
            </a:br>
            <a:br>
              <a:rPr lang="fr-FR" sz="2646" dirty="0"/>
            </a:br>
            <a:r>
              <a:rPr lang="fr-FR" sz="2646" b="0" dirty="0"/>
              <a:t>Sous-directeur de l’action éducative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9" y="3476279"/>
            <a:ext cx="5810250" cy="1333500"/>
          </a:xfrm>
          <a:prstGeom prst="rect">
            <a:avLst/>
          </a:prstGeom>
        </p:spPr>
      </p:pic>
    </p:spTree>
    <p:extLst>
      <p:ext uri="{BB962C8B-B14F-4D97-AF65-F5344CB8AC3E}">
        <p14:creationId xmlns:p14="http://schemas.microsoft.com/office/powerpoint/2010/main" val="399078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vert="horz" anchor="t"/>
          <a:lstStyle/>
          <a:p>
            <a:pPr lvl="0"/>
            <a:r>
              <a:rPr lang="fr-FR" sz="2400" dirty="0">
                <a:solidFill>
                  <a:srgbClr val="292475"/>
                </a:solidFill>
                <a:latin typeface="Marianne ExtraBold" panose="02000000000000000000" pitchFamily="2" charset="0"/>
              </a:rPr>
              <a:t>Qu’est-ce que le harcèlement entre élèves ?</a:t>
            </a:r>
          </a:p>
          <a:p>
            <a:pPr lvl="0"/>
            <a:endParaRPr lang="fr-FR" sz="2800" dirty="0"/>
          </a:p>
        </p:txBody>
      </p:sp>
      <p:sp>
        <p:nvSpPr>
          <p:cNvPr id="15" name="Espace réservé du texte 14"/>
          <p:cNvSpPr>
            <a:spLocks noGrp="1"/>
          </p:cNvSpPr>
          <p:nvPr>
            <p:ph type="body" sz="quarter" idx="15"/>
          </p:nvPr>
        </p:nvSpPr>
        <p:spPr>
          <a:xfrm>
            <a:off x="3619378" y="1599541"/>
            <a:ext cx="2778125" cy="3075889"/>
          </a:xfrm>
        </p:spPr>
        <p:txBody>
          <a:bodyPr/>
          <a:lstStyle/>
          <a:p>
            <a:pPr lvl="0"/>
            <a:r>
              <a:rPr lang="fr-FR" sz="1400">
                <a:solidFill>
                  <a:srgbClr val="000000"/>
                </a:solidFill>
                <a:latin typeface="Marianne ExtraBold" panose="02000000000000000000" pitchFamily="2" charset="0"/>
                <a:cs typeface="Arial" pitchFamily="2"/>
              </a:rPr>
              <a:t>Les 3 </a:t>
            </a:r>
            <a:r>
              <a:rPr lang="fr-FR" sz="1400" dirty="0">
                <a:solidFill>
                  <a:srgbClr val="000000"/>
                </a:solidFill>
                <a:latin typeface="Marianne ExtraBold" panose="02000000000000000000" pitchFamily="2" charset="0"/>
                <a:cs typeface="Arial" pitchFamily="2"/>
              </a:rPr>
              <a:t>caractéristiques du harcèlement en milieu scolaire :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violence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répétitivité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L’isolement de la victime </a:t>
            </a:r>
          </a:p>
          <a:p>
            <a:r>
              <a:rPr lang="fr-FR" sz="1400" dirty="0">
                <a:latin typeface="Marianne" panose="02000000000000000000" pitchFamily="2" charset="0"/>
              </a:rPr>
              <a:t>Le harcèlement se fonde généralement sur </a:t>
            </a:r>
            <a:r>
              <a:rPr lang="fr-FR" sz="1400" b="1" dirty="0">
                <a:latin typeface="Marianne" panose="02000000000000000000" pitchFamily="2" charset="0"/>
              </a:rPr>
              <a:t>le rejet de la différence et sur la stigmatisation </a:t>
            </a:r>
            <a:r>
              <a:rPr lang="fr-FR" sz="1400" dirty="0">
                <a:latin typeface="Marianne" panose="02000000000000000000" pitchFamily="2" charset="0"/>
              </a:rPr>
              <a:t>de certaines caractéristiques (l’apparence physique, le sexe, l’identité de genre</a:t>
            </a:r>
            <a:r>
              <a:rPr lang="fr-FR" sz="1400">
                <a:latin typeface="Marianne" panose="02000000000000000000" pitchFamily="2" charset="0"/>
              </a:rPr>
              <a:t>, le handicap </a:t>
            </a:r>
            <a:r>
              <a:rPr lang="fr-FR" sz="1400" dirty="0">
                <a:latin typeface="Marianne" panose="02000000000000000000" pitchFamily="2" charset="0"/>
              </a:rPr>
              <a:t>etc.) </a:t>
            </a:r>
          </a:p>
        </p:txBody>
      </p:sp>
      <p:sp>
        <p:nvSpPr>
          <p:cNvPr id="16" name="Espace réservé du texte 15"/>
          <p:cNvSpPr>
            <a:spLocks noGrp="1"/>
          </p:cNvSpPr>
          <p:nvPr>
            <p:ph type="body" sz="quarter" idx="16"/>
          </p:nvPr>
        </p:nvSpPr>
        <p:spPr>
          <a:xfrm>
            <a:off x="6905624" y="1603633"/>
            <a:ext cx="2900984" cy="2998558"/>
          </a:xfrm>
        </p:spPr>
        <p:txBody>
          <a:bodyPr/>
          <a:lstStyle/>
          <a:p>
            <a:r>
              <a:rPr lang="fr-FR" sz="1400" dirty="0">
                <a:solidFill>
                  <a:srgbClr val="000000"/>
                </a:solidFill>
                <a:latin typeface="Marianne ExtraBold" panose="02000000000000000000" pitchFamily="2" charset="0"/>
                <a:cs typeface="Arial" pitchFamily="2"/>
              </a:rPr>
              <a:t>Que dit la loi ? </a:t>
            </a:r>
          </a:p>
          <a:p>
            <a:r>
              <a:rPr lang="fr-FR" sz="1400" dirty="0">
                <a:solidFill>
                  <a:srgbClr val="000000"/>
                </a:solidFill>
                <a:latin typeface="Marianne" panose="02000000000000000000" pitchFamily="2" charset="0"/>
                <a:cs typeface="Arial" pitchFamily="2"/>
              </a:rPr>
              <a:t>Le code de l’éducation prévoit qu’aucun élève ne doit </a:t>
            </a:r>
            <a:r>
              <a:rPr lang="fr-FR" sz="1400">
                <a:solidFill>
                  <a:srgbClr val="000000"/>
                </a:solidFill>
                <a:latin typeface="Marianne" panose="02000000000000000000" pitchFamily="2" charset="0"/>
                <a:cs typeface="Arial" pitchFamily="2"/>
              </a:rPr>
              <a:t>subir de harcèlement (art. L. 111-6).</a:t>
            </a:r>
            <a:endParaRPr lang="fr-FR" sz="1400" dirty="0">
              <a:solidFill>
                <a:srgbClr val="000000"/>
              </a:solidFill>
              <a:latin typeface="Marianne" panose="02000000000000000000" pitchFamily="2" charset="0"/>
              <a:cs typeface="Arial" pitchFamily="2"/>
            </a:endParaRPr>
          </a:p>
          <a:p>
            <a:r>
              <a:rPr lang="fr-FR" sz="1400" dirty="0">
                <a:solidFill>
                  <a:srgbClr val="000000"/>
                </a:solidFill>
                <a:latin typeface="Marianne" panose="02000000000000000000" pitchFamily="2" charset="0"/>
                <a:cs typeface="Arial" pitchFamily="2"/>
              </a:rPr>
              <a:t>Le harcèlement scolaire est un </a:t>
            </a:r>
            <a:r>
              <a:rPr lang="fr-FR" sz="1400">
                <a:solidFill>
                  <a:srgbClr val="000000"/>
                </a:solidFill>
                <a:latin typeface="Marianne" panose="02000000000000000000" pitchFamily="2" charset="0"/>
                <a:cs typeface="Arial" pitchFamily="2"/>
              </a:rPr>
              <a:t>délit pénal.</a:t>
            </a:r>
          </a:p>
          <a:p>
            <a:r>
              <a:rPr lang="fr-FR" sz="1400">
                <a:solidFill>
                  <a:srgbClr val="000000"/>
                </a:solidFill>
                <a:latin typeface="Marianne" panose="02000000000000000000" pitchFamily="2" charset="0"/>
                <a:cs typeface="Arial" pitchFamily="2"/>
              </a:rPr>
              <a:t>Les </a:t>
            </a:r>
            <a:r>
              <a:rPr lang="fr-FR" sz="1400" dirty="0">
                <a:solidFill>
                  <a:srgbClr val="000000"/>
                </a:solidFill>
                <a:latin typeface="Marianne" panose="02000000000000000000" pitchFamily="2" charset="0"/>
                <a:cs typeface="Arial" pitchFamily="2"/>
              </a:rPr>
              <a:t>peines de prison vont </a:t>
            </a:r>
            <a:r>
              <a:rPr lang="fr-FR" sz="1400" b="1" dirty="0">
                <a:solidFill>
                  <a:srgbClr val="000000"/>
                </a:solidFill>
                <a:latin typeface="Marianne" panose="02000000000000000000" pitchFamily="2" charset="0"/>
                <a:cs typeface="Arial" pitchFamily="2"/>
              </a:rPr>
              <a:t>de 3 à 10 ans d’emprisonnement </a:t>
            </a:r>
            <a:r>
              <a:rPr lang="fr-FR" sz="1400" dirty="0">
                <a:solidFill>
                  <a:srgbClr val="000000"/>
                </a:solidFill>
                <a:latin typeface="Marianne" panose="02000000000000000000" pitchFamily="2" charset="0"/>
                <a:cs typeface="Arial" pitchFamily="2"/>
              </a:rPr>
              <a:t>et de </a:t>
            </a:r>
            <a:r>
              <a:rPr lang="fr-FR" sz="1400" b="1">
                <a:solidFill>
                  <a:srgbClr val="000000"/>
                </a:solidFill>
                <a:latin typeface="Marianne" panose="02000000000000000000" pitchFamily="2" charset="0"/>
                <a:cs typeface="Arial" pitchFamily="2"/>
              </a:rPr>
              <a:t>45 000 € </a:t>
            </a:r>
            <a:r>
              <a:rPr lang="fr-FR" sz="1400" b="1" dirty="0">
                <a:solidFill>
                  <a:srgbClr val="000000"/>
                </a:solidFill>
                <a:latin typeface="Marianne" panose="02000000000000000000" pitchFamily="2" charset="0"/>
                <a:cs typeface="Arial" pitchFamily="2"/>
              </a:rPr>
              <a:t>à </a:t>
            </a:r>
            <a:r>
              <a:rPr lang="fr-FR" sz="1400" b="1">
                <a:solidFill>
                  <a:srgbClr val="000000"/>
                </a:solidFill>
                <a:latin typeface="Marianne" panose="02000000000000000000" pitchFamily="2" charset="0"/>
                <a:cs typeface="Arial" pitchFamily="2"/>
              </a:rPr>
              <a:t>150 000 € </a:t>
            </a:r>
            <a:r>
              <a:rPr lang="fr-FR" sz="1400" b="1" dirty="0">
                <a:solidFill>
                  <a:srgbClr val="000000"/>
                </a:solidFill>
                <a:latin typeface="Marianne" panose="02000000000000000000" pitchFamily="2" charset="0"/>
                <a:cs typeface="Arial" pitchFamily="2"/>
              </a:rPr>
              <a:t>d’amende </a:t>
            </a:r>
            <a:r>
              <a:rPr lang="fr-FR" sz="1400" dirty="0">
                <a:solidFill>
                  <a:srgbClr val="000000"/>
                </a:solidFill>
                <a:latin typeface="Marianne" panose="02000000000000000000" pitchFamily="2" charset="0"/>
                <a:cs typeface="Arial" pitchFamily="2"/>
              </a:rPr>
              <a:t>selon la gravité des faits </a:t>
            </a:r>
            <a:r>
              <a:rPr lang="fr-FR" sz="1400">
                <a:solidFill>
                  <a:srgbClr val="000000"/>
                </a:solidFill>
                <a:latin typeface="Marianne" panose="02000000000000000000" pitchFamily="2" charset="0"/>
                <a:cs typeface="Arial" pitchFamily="2"/>
              </a:rPr>
              <a:t>(art. </a:t>
            </a:r>
            <a:r>
              <a:rPr lang="fr-FR" sz="1400" dirty="0">
                <a:solidFill>
                  <a:srgbClr val="000000"/>
                </a:solidFill>
                <a:latin typeface="Marianne" panose="02000000000000000000" pitchFamily="2" charset="0"/>
                <a:cs typeface="Arial" pitchFamily="2"/>
              </a:rPr>
              <a:t>222-33-2-3 du code pénal). </a:t>
            </a:r>
          </a:p>
          <a:p>
            <a:endParaRPr lang="fr-FR" dirty="0"/>
          </a:p>
        </p:txBody>
      </p:sp>
      <p:sp>
        <p:nvSpPr>
          <p:cNvPr id="6" name="Rectangle 5"/>
          <p:cNvSpPr/>
          <p:nvPr/>
        </p:nvSpPr>
        <p:spPr>
          <a:xfrm>
            <a:off x="99143" y="4597965"/>
            <a:ext cx="9818594" cy="923330"/>
          </a:xfrm>
          <a:prstGeom prst="rect">
            <a:avLst/>
          </a:prstGeom>
        </p:spPr>
        <p:txBody>
          <a:bodyPr wrap="square">
            <a:spAutoFit/>
          </a:bodyPr>
          <a:lstStyle/>
          <a:p>
            <a:pPr lvl="0" algn="ctr"/>
            <a:r>
              <a:rPr lang="fr-FR" dirty="0">
                <a:solidFill>
                  <a:srgbClr val="0EB09D"/>
                </a:solidFill>
                <a:latin typeface="Marianne ExtraBold" panose="02000000000000000000" pitchFamily="2" charset="0"/>
                <a:cs typeface="Arial" pitchFamily="2"/>
              </a:rPr>
              <a:t>En luttant contre harcèlement à l’école et toute forme de violence, </a:t>
            </a:r>
          </a:p>
          <a:p>
            <a:pPr lvl="0" algn="ctr"/>
            <a:r>
              <a:rPr lang="fr-FR" dirty="0">
                <a:solidFill>
                  <a:srgbClr val="0EB09D"/>
                </a:solidFill>
                <a:latin typeface="Marianne ExtraBold" panose="02000000000000000000" pitchFamily="2" charset="0"/>
                <a:cs typeface="Arial" pitchFamily="2"/>
              </a:rPr>
              <a:t>on agit sur le climat scolaire et le bien-être des élèves, </a:t>
            </a:r>
          </a:p>
          <a:p>
            <a:pPr lvl="0" algn="ctr"/>
            <a:r>
              <a:rPr lang="fr-FR" dirty="0">
                <a:solidFill>
                  <a:srgbClr val="0EB09D"/>
                </a:solidFill>
                <a:latin typeface="Marianne ExtraBold" panose="02000000000000000000" pitchFamily="2" charset="0"/>
                <a:cs typeface="Arial" pitchFamily="2"/>
              </a:rPr>
              <a:t>conditions indispensables pour la réussite de tous.</a:t>
            </a:r>
            <a:endParaRPr lang="fr-FR" b="1" dirty="0">
              <a:solidFill>
                <a:srgbClr val="0EB09D"/>
              </a:solidFill>
              <a:latin typeface="Marianne ExtraBold" panose="02000000000000000000" pitchFamily="2" charset="0"/>
              <a:cs typeface="Arial" pitchFamily="2"/>
            </a:endParaRPr>
          </a:p>
        </p:txBody>
      </p:sp>
      <p:sp>
        <p:nvSpPr>
          <p:cNvPr id="13" name="Sous-titre 2"/>
          <p:cNvSpPr txBox="1">
            <a:spLocks/>
          </p:cNvSpPr>
          <p:nvPr/>
        </p:nvSpPr>
        <p:spPr bwMode="gray">
          <a:xfrm rot="10800000" flipV="1">
            <a:off x="5978105" y="2777706"/>
            <a:ext cx="3197523" cy="1345720"/>
          </a:xfrm>
          <a:prstGeom prst="rect">
            <a:avLst/>
          </a:prstGeom>
        </p:spPr>
        <p:txBody>
          <a:bodyPr vert="horz" lIns="0" tIns="0" rIns="0" bIns="0" rtlCol="0" anchor="ctr" anchorCtr="0">
            <a:noAutofit/>
          </a:bodyPr>
          <a:lst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a:lstStyle>
          <a:p>
            <a:pPr>
              <a:lnSpc>
                <a:spcPct val="80000"/>
              </a:lnSpc>
            </a:pPr>
            <a:endParaRPr lang="fr-FR" sz="1500" dirty="0">
              <a:solidFill>
                <a:srgbClr val="000000"/>
              </a:solidFill>
              <a:latin typeface="Marianne ExtraBold" panose="02000000000000000000" pitchFamily="2" charset="0"/>
              <a:cs typeface="Arial" pitchFamily="2"/>
            </a:endParaRPr>
          </a:p>
        </p:txBody>
      </p:sp>
      <p:sp>
        <p:nvSpPr>
          <p:cNvPr id="18" name="Sous-titre 2"/>
          <p:cNvSpPr txBox="1">
            <a:spLocks noGrp="1"/>
          </p:cNvSpPr>
          <p:nvPr>
            <p:ph type="body" sz="quarter" idx="14"/>
          </p:nvPr>
        </p:nvSpPr>
        <p:spPr>
          <a:xfrm>
            <a:off x="396872" y="1603166"/>
            <a:ext cx="2778125" cy="2845520"/>
          </a:xfrm>
        </p:spPr>
        <p:txBody>
          <a:bodyPr vert="horz" anchor="ctr">
            <a:normAutofit/>
          </a:bodyPr>
          <a:lstStyle/>
          <a:p>
            <a:pPr lvl="0"/>
            <a:r>
              <a:rPr lang="fr-FR" sz="1400" b="1" dirty="0">
                <a:solidFill>
                  <a:srgbClr val="000000"/>
                </a:solidFill>
                <a:latin typeface="Marianne" panose="02000000000000000000" pitchFamily="2" charset="0"/>
                <a:cs typeface="Arial" pitchFamily="2"/>
              </a:rPr>
              <a:t>En milieu scolaire</a:t>
            </a:r>
            <a:r>
              <a:rPr lang="fr-FR" sz="1400" dirty="0">
                <a:solidFill>
                  <a:srgbClr val="000000"/>
                </a:solidFill>
                <a:latin typeface="Marianne" panose="02000000000000000000" pitchFamily="2" charset="0"/>
                <a:cs typeface="Arial" pitchFamily="2"/>
              </a:rPr>
              <a:t>, le harcèlement est le fait, pour un élève ou un groupe d'élèves, </a:t>
            </a:r>
            <a:r>
              <a:rPr lang="fr-FR" sz="1400" b="1" dirty="0">
                <a:solidFill>
                  <a:srgbClr val="000000"/>
                </a:solidFill>
                <a:latin typeface="Marianne" panose="02000000000000000000" pitchFamily="2" charset="0"/>
                <a:cs typeface="Arial" pitchFamily="2"/>
              </a:rPr>
              <a:t>de faire subir de manière répétée </a:t>
            </a:r>
            <a:r>
              <a:rPr lang="fr-FR" sz="1400" dirty="0">
                <a:solidFill>
                  <a:srgbClr val="000000"/>
                </a:solidFill>
                <a:latin typeface="Marianne" panose="02000000000000000000" pitchFamily="2" charset="0"/>
                <a:cs typeface="Arial" pitchFamily="2"/>
              </a:rPr>
              <a:t>à un camarade des propos ou des comportements négatifs voire violents</a:t>
            </a:r>
            <a:r>
              <a:rPr lang="fr-FR" sz="1400">
                <a:solidFill>
                  <a:srgbClr val="000000"/>
                </a:solidFill>
                <a:latin typeface="Marianne" panose="02000000000000000000" pitchFamily="2" charset="0"/>
                <a:cs typeface="Arial" pitchFamily="2"/>
              </a:rPr>
              <a:t>. </a:t>
            </a:r>
          </a:p>
          <a:p>
            <a:pPr lvl="0"/>
            <a:r>
              <a:rPr lang="fr-FR" sz="1400">
                <a:solidFill>
                  <a:srgbClr val="000000"/>
                </a:solidFill>
                <a:latin typeface="Marianne" panose="02000000000000000000" pitchFamily="2" charset="0"/>
                <a:cs typeface="Arial" pitchFamily="2"/>
              </a:rPr>
              <a:t>Le </a:t>
            </a:r>
            <a:r>
              <a:rPr lang="fr-FR" sz="1400" dirty="0">
                <a:solidFill>
                  <a:srgbClr val="000000"/>
                </a:solidFill>
                <a:latin typeface="Marianne" panose="02000000000000000000" pitchFamily="2" charset="0"/>
                <a:cs typeface="Arial" pitchFamily="2"/>
              </a:rPr>
              <a:t>harcèlement porte atteinte </a:t>
            </a:r>
            <a:r>
              <a:rPr lang="fr-FR" sz="1400" b="1" dirty="0">
                <a:solidFill>
                  <a:srgbClr val="000000"/>
                </a:solidFill>
                <a:latin typeface="Marianne" panose="02000000000000000000" pitchFamily="2" charset="0"/>
                <a:cs typeface="Arial" pitchFamily="2"/>
              </a:rPr>
              <a:t>à la dignité </a:t>
            </a:r>
            <a:r>
              <a:rPr lang="fr-FR" sz="1400" dirty="0">
                <a:solidFill>
                  <a:srgbClr val="000000"/>
                </a:solidFill>
                <a:latin typeface="Marianne" panose="02000000000000000000" pitchFamily="2" charset="0"/>
                <a:cs typeface="Arial" pitchFamily="2"/>
              </a:rPr>
              <a:t>de l’élève, </a:t>
            </a:r>
            <a:r>
              <a:rPr lang="fr-FR" sz="1400" b="1" dirty="0">
                <a:solidFill>
                  <a:srgbClr val="000000"/>
                </a:solidFill>
                <a:latin typeface="Marianne" panose="02000000000000000000" pitchFamily="2" charset="0"/>
                <a:cs typeface="Arial" pitchFamily="2"/>
              </a:rPr>
              <a:t>altère </a:t>
            </a:r>
            <a:r>
              <a:rPr lang="fr-FR" sz="1400" dirty="0">
                <a:solidFill>
                  <a:srgbClr val="000000"/>
                </a:solidFill>
                <a:latin typeface="Marianne" panose="02000000000000000000" pitchFamily="2" charset="0"/>
                <a:cs typeface="Arial" pitchFamily="2"/>
              </a:rPr>
              <a:t>sa santé mentale ou physique et </a:t>
            </a:r>
            <a:r>
              <a:rPr lang="fr-FR" sz="1400" b="1" dirty="0">
                <a:solidFill>
                  <a:srgbClr val="000000"/>
                </a:solidFill>
                <a:latin typeface="Marianne" panose="02000000000000000000" pitchFamily="2" charset="0"/>
                <a:cs typeface="Arial" pitchFamily="2"/>
              </a:rPr>
              <a:t>dégrade</a:t>
            </a:r>
            <a:r>
              <a:rPr lang="fr-FR" sz="1400" dirty="0">
                <a:solidFill>
                  <a:srgbClr val="000000"/>
                </a:solidFill>
                <a:latin typeface="Marianne" panose="02000000000000000000" pitchFamily="2" charset="0"/>
                <a:cs typeface="Arial" pitchFamily="2"/>
              </a:rPr>
              <a:t> ses conditions d’apprentissage</a:t>
            </a:r>
            <a:r>
              <a:rPr lang="fr-FR" sz="1400">
                <a:solidFill>
                  <a:srgbClr val="000000"/>
                </a:solidFill>
                <a:latin typeface="Marianne" panose="02000000000000000000" pitchFamily="2" charset="0"/>
                <a:cs typeface="Arial" pitchFamily="2"/>
              </a:rPr>
              <a:t>.  </a:t>
            </a:r>
            <a:endParaRPr lang="fr-FR" sz="1400" dirty="0">
              <a:solidFill>
                <a:srgbClr val="000000"/>
              </a:solidFill>
              <a:latin typeface="Marianne" panose="02000000000000000000" pitchFamily="2" charset="0"/>
              <a:cs typeface="Arial" pitchFamily="2"/>
            </a:endParaRPr>
          </a:p>
        </p:txBody>
      </p:sp>
    </p:spTree>
    <p:extLst>
      <p:ext uri="{BB962C8B-B14F-4D97-AF65-F5344CB8AC3E}">
        <p14:creationId xmlns:p14="http://schemas.microsoft.com/office/powerpoint/2010/main" val="142771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17493" y="1040490"/>
            <a:ext cx="9072563" cy="535582"/>
          </a:xfrm>
        </p:spPr>
        <p:txBody>
          <a:bodyPr vert="horz" anchor="t"/>
          <a:lstStyle/>
          <a:p>
            <a:pPr lvl="0"/>
            <a:r>
              <a:rPr lang="fr-FR" sz="2400" dirty="0">
                <a:solidFill>
                  <a:srgbClr val="292475"/>
                </a:solidFill>
                <a:latin typeface="Marianne ExtraBold" panose="02000000000000000000" pitchFamily="2" charset="0"/>
              </a:rPr>
              <a:t>Qui est concerné ?</a:t>
            </a:r>
          </a:p>
          <a:p>
            <a:pPr lvl="0"/>
            <a:endParaRPr lang="fr-FR" dirty="0"/>
          </a:p>
        </p:txBody>
      </p:sp>
      <p:sp>
        <p:nvSpPr>
          <p:cNvPr id="5" name="Rectangle 4"/>
          <p:cNvSpPr/>
          <p:nvPr/>
        </p:nvSpPr>
        <p:spPr>
          <a:xfrm>
            <a:off x="417493" y="1576072"/>
            <a:ext cx="5174415" cy="1384995"/>
          </a:xfrm>
          <a:prstGeom prst="rect">
            <a:avLst/>
          </a:prstGeom>
        </p:spPr>
        <p:txBody>
          <a:bodyPr wrap="square">
            <a:spAutoFit/>
          </a:bodyPr>
          <a:lstStyle/>
          <a:p>
            <a:pPr algn="just"/>
            <a:r>
              <a:rPr lang="fr-FR" sz="1400" dirty="0">
                <a:solidFill>
                  <a:srgbClr val="000000"/>
                </a:solidFill>
                <a:latin typeface="Marianne" panose="02000000000000000000" pitchFamily="2" charset="0"/>
                <a:cs typeface="Arial" pitchFamily="2"/>
              </a:rPr>
              <a:t>Une enquête statistique nationale a été menée en novembre 2024 auprès d’un échantillon de 36 000 élèves du CE2 à la terminale.</a:t>
            </a:r>
          </a:p>
          <a:p>
            <a:pPr algn="just"/>
            <a:endParaRPr lang="fr-FR" sz="1400" dirty="0">
              <a:solidFill>
                <a:srgbClr val="000000"/>
              </a:solidFill>
              <a:latin typeface="Marianne" panose="02000000000000000000" pitchFamily="2" charset="0"/>
              <a:cs typeface="Arial" pitchFamily="2"/>
            </a:endParaRPr>
          </a:p>
          <a:p>
            <a:pPr algn="just"/>
            <a:r>
              <a:rPr lang="fr-FR" sz="1400" dirty="0">
                <a:solidFill>
                  <a:srgbClr val="000000"/>
                </a:solidFill>
                <a:latin typeface="Marianne" panose="02000000000000000000" pitchFamily="2" charset="0"/>
                <a:cs typeface="Arial" pitchFamily="2"/>
              </a:rPr>
              <a:t>Elle a permis de mesurer </a:t>
            </a:r>
            <a:r>
              <a:rPr lang="fr-FR" sz="1400" b="1" dirty="0">
                <a:latin typeface="Marianne" panose="02000000000000000000" pitchFamily="2" charset="0"/>
                <a:cs typeface="Arial" pitchFamily="2"/>
              </a:rPr>
              <a:t>l’ampleur du harcèlement </a:t>
            </a:r>
            <a:r>
              <a:rPr lang="fr-FR" sz="1400" dirty="0">
                <a:solidFill>
                  <a:srgbClr val="000000"/>
                </a:solidFill>
                <a:latin typeface="Marianne" panose="02000000000000000000" pitchFamily="2" charset="0"/>
                <a:cs typeface="Arial" pitchFamily="2"/>
              </a:rPr>
              <a:t>subi par les élèves.</a:t>
            </a:r>
          </a:p>
        </p:txBody>
      </p:sp>
      <p:sp>
        <p:nvSpPr>
          <p:cNvPr id="10" name="Rectangle 9"/>
          <p:cNvSpPr/>
          <p:nvPr/>
        </p:nvSpPr>
        <p:spPr>
          <a:xfrm>
            <a:off x="417493" y="3074622"/>
            <a:ext cx="5038725" cy="954107"/>
          </a:xfrm>
          <a:prstGeom prst="rect">
            <a:avLst/>
          </a:prstGeom>
        </p:spPr>
        <p:txBody>
          <a:bodyPr>
            <a:spAutoFit/>
          </a:bodyPr>
          <a:lstStyle/>
          <a:p>
            <a:r>
              <a:rPr lang="fr-FR" sz="1400" b="1" dirty="0">
                <a:latin typeface="Marianne" panose="02000000000000000000" pitchFamily="2" charset="0"/>
              </a:rPr>
              <a:t>D’après cette enquête, le harcèlement touche :</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3 % des écoliers du CE2 au CM2</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5 % des collégiens</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3 % des lycéens</a:t>
            </a:r>
          </a:p>
        </p:txBody>
      </p:sp>
      <p:sp>
        <p:nvSpPr>
          <p:cNvPr id="13" name="Rectangle 12"/>
          <p:cNvSpPr/>
          <p:nvPr/>
        </p:nvSpPr>
        <p:spPr>
          <a:xfrm>
            <a:off x="5823203" y="3072674"/>
            <a:ext cx="3956717" cy="2246769"/>
          </a:xfrm>
          <a:prstGeom prst="rect">
            <a:avLst/>
          </a:prstGeom>
        </p:spPr>
        <p:txBody>
          <a:bodyPr wrap="square">
            <a:spAutoFit/>
          </a:bodyPr>
          <a:lstStyle/>
          <a:p>
            <a:r>
              <a:rPr lang="fr-FR" sz="1400" dirty="0">
                <a:latin typeface="Marianne" panose="02000000000000000000" pitchFamily="2" charset="0"/>
              </a:rPr>
              <a:t>Par ailleurs, des situations préoccupantes liées à la qualité de vie à l’école ou bien à des atteintes subies à l’école nécessitent une vigilance accrue des adultes, sans pour autant constituer du harcèlement. </a:t>
            </a:r>
          </a:p>
          <a:p>
            <a:endParaRPr lang="fr-FR" sz="1400" dirty="0">
              <a:latin typeface="Marianne" panose="02000000000000000000" pitchFamily="2" charset="0"/>
            </a:endParaRPr>
          </a:p>
          <a:p>
            <a:r>
              <a:rPr lang="fr-FR" sz="1400" dirty="0">
                <a:latin typeface="Marianne" panose="02000000000000000000" pitchFamily="2" charset="0"/>
              </a:rPr>
              <a:t>Ces situations « </a:t>
            </a:r>
            <a:r>
              <a:rPr lang="fr-FR" sz="1400" b="1" dirty="0">
                <a:latin typeface="Marianne" panose="02000000000000000000" pitchFamily="2" charset="0"/>
              </a:rPr>
              <a:t>à surveiller </a:t>
            </a:r>
            <a:r>
              <a:rPr lang="fr-FR" sz="1400" dirty="0">
                <a:latin typeface="Marianne" panose="02000000000000000000" pitchFamily="2" charset="0"/>
              </a:rPr>
              <a:t>» concernent :</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18 % des écoliers du CE2 au CM2</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7 % des collégiens</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5 % des lycéens</a:t>
            </a:r>
          </a:p>
        </p:txBody>
      </p:sp>
      <p:pic>
        <p:nvPicPr>
          <p:cNvPr id="19" name="Imag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999" y="976299"/>
            <a:ext cx="2478405" cy="1653540"/>
          </a:xfrm>
          <a:prstGeom prst="rect">
            <a:avLst/>
          </a:prstGeom>
          <a:noFill/>
        </p:spPr>
      </p:pic>
      <p:pic>
        <p:nvPicPr>
          <p:cNvPr id="17" name="Image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20169">
            <a:off x="989009" y="3790107"/>
            <a:ext cx="4407790" cy="3298222"/>
          </a:xfrm>
          <a:prstGeom prst="rect">
            <a:avLst/>
          </a:prstGeom>
        </p:spPr>
      </p:pic>
    </p:spTree>
    <p:extLst>
      <p:ext uri="{BB962C8B-B14F-4D97-AF65-F5344CB8AC3E}">
        <p14:creationId xmlns:p14="http://schemas.microsoft.com/office/powerpoint/2010/main" val="426947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98766" y="977390"/>
            <a:ext cx="9072563" cy="560388"/>
          </a:xfrm>
        </p:spPr>
        <p:txBody>
          <a:bodyPr vert="horz" anchor="t"/>
          <a:lstStyle/>
          <a:p>
            <a:r>
              <a:rPr lang="fr-FR" sz="2400" b="1" dirty="0">
                <a:solidFill>
                  <a:srgbClr val="292475"/>
                </a:solidFill>
                <a:latin typeface="Marianne ExtraBold" panose="02000000000000000000" pitchFamily="2" charset="0"/>
              </a:rPr>
              <a:t>Le cyberharcèlement</a:t>
            </a:r>
            <a:r>
              <a:rPr lang="fr-FR" sz="2800" b="1" dirty="0">
                <a:solidFill>
                  <a:srgbClr val="292475"/>
                </a:solidFill>
                <a:latin typeface="Marianne ExtraBold" panose="02000000000000000000" pitchFamily="2" charset="0"/>
              </a:rPr>
              <a:t>, </a:t>
            </a:r>
            <a:r>
              <a:rPr lang="fr-FR" sz="2400" b="1" dirty="0">
                <a:solidFill>
                  <a:srgbClr val="292475"/>
                </a:solidFill>
                <a:latin typeface="Marianne ExtraBold" panose="02000000000000000000" pitchFamily="2" charset="0"/>
              </a:rPr>
              <a:t>un prolongement possible </a:t>
            </a:r>
            <a:br>
              <a:rPr lang="fr-FR" sz="2400" b="1" dirty="0">
                <a:solidFill>
                  <a:srgbClr val="292475"/>
                </a:solidFill>
                <a:latin typeface="Marianne ExtraBold" panose="02000000000000000000" pitchFamily="2" charset="0"/>
              </a:rPr>
            </a:br>
            <a:r>
              <a:rPr lang="fr-FR" sz="2400" b="1" dirty="0">
                <a:solidFill>
                  <a:srgbClr val="292475"/>
                </a:solidFill>
                <a:latin typeface="Marianne ExtraBold" panose="02000000000000000000" pitchFamily="2" charset="0"/>
              </a:rPr>
              <a:t>du harcè</a:t>
            </a:r>
            <a:r>
              <a:rPr lang="fr-FR" sz="2400" dirty="0">
                <a:solidFill>
                  <a:srgbClr val="292475"/>
                </a:solidFill>
                <a:latin typeface="Marianne ExtraBold" panose="02000000000000000000" pitchFamily="2" charset="0"/>
              </a:rPr>
              <a:t>lement à l’école</a:t>
            </a:r>
            <a:r>
              <a:rPr lang="fr-FR" sz="2400" b="1" dirty="0">
                <a:solidFill>
                  <a:srgbClr val="292475"/>
                </a:solidFill>
                <a:latin typeface="Marianne ExtraBold" panose="02000000000000000000" pitchFamily="2" charset="0"/>
              </a:rPr>
              <a:t> </a:t>
            </a:r>
            <a:endParaRPr lang="fr-FR" sz="2400" dirty="0">
              <a:solidFill>
                <a:srgbClr val="292475"/>
              </a:solidFill>
              <a:latin typeface="Marianne ExtraBold" panose="02000000000000000000" pitchFamily="2" charset="0"/>
            </a:endParaRPr>
          </a:p>
        </p:txBody>
      </p:sp>
      <p:sp>
        <p:nvSpPr>
          <p:cNvPr id="19" name="Rectangle 18"/>
          <p:cNvSpPr/>
          <p:nvPr/>
        </p:nvSpPr>
        <p:spPr>
          <a:xfrm>
            <a:off x="201450" y="2035686"/>
            <a:ext cx="3318095" cy="3170099"/>
          </a:xfrm>
          <a:prstGeom prst="rect">
            <a:avLst/>
          </a:prstGeom>
        </p:spPr>
        <p:txBody>
          <a:bodyPr wrap="square" numCol="1">
            <a:spAutoFit/>
          </a:bodyPr>
          <a:lstStyle/>
          <a:p>
            <a:r>
              <a:rPr lang="fr-FR" sz="1400" b="1" dirty="0">
                <a:latin typeface="Marianne" panose="02000000000000000000" pitchFamily="2" charset="0"/>
              </a:rPr>
              <a:t>Le cyberharcèlement est avant tout une forme de harcèlement. Il est généralement le prolongement d’une situation de harcèlement.</a:t>
            </a:r>
          </a:p>
          <a:p>
            <a:endParaRPr lang="fr-FR" sz="1200" b="1" dirty="0">
              <a:latin typeface="Marianne" panose="02000000000000000000" pitchFamily="2" charset="0"/>
            </a:endParaRPr>
          </a:p>
          <a:p>
            <a:r>
              <a:rPr lang="fr-FR" sz="1200" dirty="0">
                <a:latin typeface="Marianne" panose="02000000000000000000" pitchFamily="2" charset="0"/>
              </a:rPr>
              <a:t>Il est défini comme « un acte agressif, intentionnel perpétré par un individu ou un groupe d’individus au moyen de formes de communication électroniques, de façon répétée à l’encontre d’une victime qui ne peut facilement se défendre seule.</a:t>
            </a:r>
            <a:r>
              <a:rPr lang="fr-FR" sz="1200" i="1" dirty="0">
                <a:latin typeface="Marianne" panose="02000000000000000000" pitchFamily="2" charset="0"/>
              </a:rPr>
              <a:t> </a:t>
            </a:r>
            <a:r>
              <a:rPr lang="fr-FR" sz="1200" dirty="0">
                <a:latin typeface="Marianne" panose="02000000000000000000" pitchFamily="2" charset="0"/>
              </a:rPr>
              <a:t>» </a:t>
            </a:r>
          </a:p>
          <a:p>
            <a:endParaRPr lang="fr-FR" sz="1200" b="1" dirty="0">
              <a:latin typeface="Marianne" panose="02000000000000000000" pitchFamily="2" charset="0"/>
            </a:endParaRPr>
          </a:p>
          <a:p>
            <a:r>
              <a:rPr lang="fr-FR" sz="1200" dirty="0">
                <a:latin typeface="Marianne" panose="02000000000000000000" pitchFamily="2" charset="0"/>
              </a:rPr>
              <a:t>Il se pratique via les téléphones portables, messageries, jeux en ligne, courriers électroniques, réseaux sociaux, etc.</a:t>
            </a:r>
          </a:p>
        </p:txBody>
      </p:sp>
      <p:sp>
        <p:nvSpPr>
          <p:cNvPr id="20" name="Rectangle 19"/>
          <p:cNvSpPr/>
          <p:nvPr/>
        </p:nvSpPr>
        <p:spPr>
          <a:xfrm>
            <a:off x="7064188" y="1537778"/>
            <a:ext cx="2841812" cy="2677656"/>
          </a:xfrm>
          <a:prstGeom prst="rect">
            <a:avLst/>
          </a:prstGeom>
        </p:spPr>
        <p:txBody>
          <a:bodyPr wrap="square">
            <a:spAutoFit/>
          </a:bodyPr>
          <a:lstStyle/>
          <a:p>
            <a:r>
              <a:rPr lang="fr-FR" sz="1200" dirty="0">
                <a:latin typeface="Marianne" panose="02000000000000000000" pitchFamily="2" charset="0"/>
              </a:rPr>
              <a:t>L'exposition à Internet et aux réseaux sociaux des plus jeunes peut avoir plusieurs conséquences : addiction aux écrans, problèmes de sommeil, risque de </a:t>
            </a:r>
            <a:r>
              <a:rPr lang="fr-FR" sz="1200" dirty="0" err="1">
                <a:latin typeface="Marianne" panose="02000000000000000000" pitchFamily="2" charset="0"/>
              </a:rPr>
              <a:t>cyberharcèlement</a:t>
            </a:r>
            <a:r>
              <a:rPr lang="fr-FR" sz="1200" dirty="0">
                <a:latin typeface="Marianne" panose="02000000000000000000" pitchFamily="2" charset="0"/>
              </a:rPr>
              <a:t>, etc. </a:t>
            </a:r>
          </a:p>
          <a:p>
            <a:endParaRPr lang="fr-FR" sz="1200" dirty="0">
              <a:solidFill>
                <a:srgbClr val="0EB09D"/>
              </a:solidFill>
              <a:latin typeface="Marianne" panose="02000000000000000000" pitchFamily="2" charset="0"/>
            </a:endParaRPr>
          </a:p>
          <a:p>
            <a:r>
              <a:rPr lang="fr-FR" sz="1400" b="1" dirty="0">
                <a:solidFill>
                  <a:srgbClr val="0EB09D"/>
                </a:solidFill>
                <a:latin typeface="Marianne" panose="02000000000000000000" pitchFamily="2" charset="0"/>
              </a:rPr>
              <a:t>Si votre enfant est victime ou témoin de cyberharcèlement, </a:t>
            </a:r>
            <a:br>
              <a:rPr lang="fr-FR" sz="1400" b="1" dirty="0">
                <a:solidFill>
                  <a:srgbClr val="0EB09D"/>
                </a:solidFill>
                <a:latin typeface="Marianne" panose="02000000000000000000" pitchFamily="2" charset="0"/>
              </a:rPr>
            </a:br>
            <a:r>
              <a:rPr lang="fr-FR" sz="1400" b="1" dirty="0">
                <a:solidFill>
                  <a:srgbClr val="0EB09D"/>
                </a:solidFill>
                <a:latin typeface="Marianne" panose="02000000000000000000" pitchFamily="2" charset="0"/>
              </a:rPr>
              <a:t>prévenez immédiatement :</a:t>
            </a:r>
          </a:p>
          <a:p>
            <a:pPr marL="285750" indent="-285750">
              <a:buFont typeface="Arial" panose="020B0604020202020204" pitchFamily="34" charset="0"/>
              <a:buChar char="•"/>
            </a:pPr>
            <a:r>
              <a:rPr lang="fr-FR" sz="1400" b="1" dirty="0">
                <a:solidFill>
                  <a:srgbClr val="0EB09D"/>
                </a:solidFill>
                <a:latin typeface="Marianne" panose="02000000000000000000" pitchFamily="2" charset="0"/>
              </a:rPr>
              <a:t>l’école;</a:t>
            </a:r>
          </a:p>
          <a:p>
            <a:pPr marL="285750" indent="-285750">
              <a:buFont typeface="Arial" panose="020B0604020202020204" pitchFamily="34" charset="0"/>
              <a:buChar char="•"/>
            </a:pPr>
            <a:r>
              <a:rPr lang="fr-FR" sz="1400" b="1" dirty="0">
                <a:solidFill>
                  <a:srgbClr val="0EB09D"/>
                </a:solidFill>
                <a:latin typeface="Marianne" panose="02000000000000000000" pitchFamily="2" charset="0"/>
              </a:rPr>
              <a:t>le 3018 pour demander le retrait des contenus   </a:t>
            </a:r>
          </a:p>
        </p:txBody>
      </p:sp>
      <p:sp>
        <p:nvSpPr>
          <p:cNvPr id="3" name="ZoneTexte 2"/>
          <p:cNvSpPr txBox="1"/>
          <p:nvPr/>
        </p:nvSpPr>
        <p:spPr>
          <a:xfrm>
            <a:off x="3644406" y="2556042"/>
            <a:ext cx="3294920" cy="2870016"/>
          </a:xfrm>
          <a:prstGeom prst="rect">
            <a:avLst/>
          </a:prstGeom>
          <a:noFill/>
        </p:spPr>
        <p:txBody>
          <a:bodyPr wrap="square" rtlCol="0">
            <a:spAutoFit/>
          </a:bodyPr>
          <a:lstStyle/>
          <a:p>
            <a:r>
              <a:rPr lang="fr-FR" sz="1400" b="1" dirty="0">
                <a:latin typeface="Marianne" panose="02000000000000000000" pitchFamily="2" charset="0"/>
              </a:rPr>
              <a:t>Le saviez-vous ?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moyenne, </a:t>
            </a:r>
            <a:r>
              <a:rPr lang="fr-FR" sz="1200" b="1" dirty="0">
                <a:latin typeface="Marianne" panose="02000000000000000000" pitchFamily="2" charset="0"/>
              </a:rPr>
              <a:t>le 1er enregistrement </a:t>
            </a:r>
            <a:r>
              <a:rPr lang="fr-FR" sz="1200" dirty="0">
                <a:latin typeface="Marianne" panose="02000000000000000000" pitchFamily="2" charset="0"/>
              </a:rPr>
              <a:t>sur un réseau social surviendrait autour </a:t>
            </a:r>
            <a:r>
              <a:rPr lang="fr-FR" sz="1200" b="1" dirty="0">
                <a:latin typeface="Marianne" panose="02000000000000000000" pitchFamily="2" charset="0"/>
              </a:rPr>
              <a:t>des 8 ans et demi </a:t>
            </a:r>
            <a:r>
              <a:rPr lang="fr-FR" sz="1200" dirty="0">
                <a:latin typeface="Marianne" panose="02000000000000000000" pitchFamily="2" charset="0"/>
              </a:rPr>
              <a:t>selon la Cnil.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Depuis juillet 2023, la loi prévoit que </a:t>
            </a:r>
            <a:r>
              <a:rPr lang="fr-FR" sz="1200" b="1" dirty="0">
                <a:latin typeface="Marianne" panose="02000000000000000000" pitchFamily="2" charset="0"/>
              </a:rPr>
              <a:t>la majorité numérique </a:t>
            </a:r>
            <a:r>
              <a:rPr lang="fr-FR" sz="1200" dirty="0">
                <a:latin typeface="Marianne" panose="02000000000000000000" pitchFamily="2" charset="0"/>
              </a:rPr>
              <a:t>pour s’inscrire sur les réseaux sociaux est </a:t>
            </a:r>
            <a:r>
              <a:rPr lang="fr-FR" sz="1200" b="1" dirty="0">
                <a:latin typeface="Marianne" panose="02000000000000000000" pitchFamily="2" charset="0"/>
              </a:rPr>
              <a:t>de 15 ans</a:t>
            </a:r>
            <a:r>
              <a:rPr lang="fr-FR" sz="1200" dirty="0">
                <a:latin typeface="Marianne" panose="02000000000000000000" pitchFamily="2" charset="0"/>
              </a:rPr>
              <a:t>.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deçà de 15 ans, l’enfant doit </a:t>
            </a:r>
            <a:r>
              <a:rPr lang="fr-FR" sz="1200" b="1" dirty="0">
                <a:latin typeface="Marianne" panose="02000000000000000000" pitchFamily="2" charset="0"/>
              </a:rPr>
              <a:t>obtenir l’autorisation </a:t>
            </a:r>
            <a:r>
              <a:rPr lang="fr-FR" sz="1200" dirty="0">
                <a:latin typeface="Marianne" panose="02000000000000000000" pitchFamily="2" charset="0"/>
              </a:rPr>
              <a:t>d’un de ses deux parents. </a:t>
            </a:r>
          </a:p>
          <a:p>
            <a:endParaRPr lang="fr-FR" sz="1200" i="1" dirty="0">
              <a:latin typeface="Marianne" panose="02000000000000000000" pitchFamily="2" charset="0"/>
            </a:endParaRPr>
          </a:p>
          <a:p>
            <a:endParaRPr lang="fr-FR" sz="1050"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34361"/>
          <a:stretch/>
        </p:blipFill>
        <p:spPr>
          <a:xfrm>
            <a:off x="7525238" y="4380695"/>
            <a:ext cx="1973498" cy="1045363"/>
          </a:xfrm>
          <a:prstGeom prst="rect">
            <a:avLst/>
          </a:prstGeom>
        </p:spPr>
      </p:pic>
    </p:spTree>
    <p:extLst>
      <p:ext uri="{BB962C8B-B14F-4D97-AF65-F5344CB8AC3E}">
        <p14:creationId xmlns:p14="http://schemas.microsoft.com/office/powerpoint/2010/main" val="274257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872" y="1064263"/>
            <a:ext cx="9286875" cy="793778"/>
          </a:xfrm>
        </p:spPr>
        <p:txBody>
          <a:bodyPr/>
          <a:lstStyle/>
          <a:p>
            <a:r>
              <a:rPr lang="fr-FR" sz="2400" dirty="0">
                <a:solidFill>
                  <a:srgbClr val="002060"/>
                </a:solidFill>
                <a:latin typeface="Marianne ExtraBold" panose="02000000000000000000" pitchFamily="2" charset="0"/>
              </a:rPr>
              <a:t>Comment agissons-nous pour prévenir et lutter contre le harcèlement dans notre école? </a:t>
            </a:r>
          </a:p>
        </p:txBody>
      </p:sp>
      <p:sp>
        <p:nvSpPr>
          <p:cNvPr id="3" name="Espace réservé du texte 2"/>
          <p:cNvSpPr>
            <a:spLocks noGrp="1"/>
          </p:cNvSpPr>
          <p:nvPr>
            <p:ph type="body" sz="quarter" idx="13"/>
          </p:nvPr>
        </p:nvSpPr>
        <p:spPr>
          <a:xfrm>
            <a:off x="4360984" y="117232"/>
            <a:ext cx="5322765" cy="478102"/>
          </a:xfrm>
        </p:spPr>
        <p:txBody>
          <a:bodyPr/>
          <a:lstStyle/>
          <a:p>
            <a:endParaRPr lang="fr-FR" dirty="0"/>
          </a:p>
        </p:txBody>
      </p:sp>
      <p:sp>
        <p:nvSpPr>
          <p:cNvPr id="4" name="Espace réservé du contenu 3"/>
          <p:cNvSpPr>
            <a:spLocks noGrp="1"/>
          </p:cNvSpPr>
          <p:nvPr>
            <p:ph sz="quarter" idx="14"/>
          </p:nvPr>
        </p:nvSpPr>
        <p:spPr>
          <a:xfrm>
            <a:off x="396872" y="1749469"/>
            <a:ext cx="9286875" cy="3637539"/>
          </a:xfrm>
        </p:spPr>
        <p:txBody>
          <a:bodyPr/>
          <a:lstStyle/>
          <a:p>
            <a:endParaRPr lang="fr-FR" sz="1400" dirty="0">
              <a:latin typeface="Marianne" panose="02000000000000000000" pitchFamily="2" charset="0"/>
            </a:endParaRPr>
          </a:p>
          <a:p>
            <a:pPr marL="171450" indent="-171450">
              <a:buFont typeface="Arial" panose="020B0604020202020204" pitchFamily="34" charset="0"/>
              <a:buChar char="•"/>
            </a:pPr>
            <a:r>
              <a:rPr lang="fr-FR" sz="1400" b="1" dirty="0">
                <a:latin typeface="Marianne" panose="02000000000000000000" pitchFamily="2" charset="0"/>
              </a:rPr>
              <a:t>Nous organisons la prévention du harcèlement en déployant le programme de lutte contre le harcèlement à l’école, Phare. </a:t>
            </a:r>
            <a:r>
              <a:rPr lang="fr-FR" sz="1400" dirty="0">
                <a:latin typeface="Marianne" panose="02000000000000000000" pitchFamily="2" charset="0"/>
              </a:rPr>
              <a:t>Ce dispositif prévoit</a:t>
            </a:r>
            <a:r>
              <a:rPr lang="fr-FR" sz="1400" b="1" dirty="0">
                <a:latin typeface="Marianne" panose="02000000000000000000" pitchFamily="2" charset="0"/>
              </a:rPr>
              <a:t> </a:t>
            </a:r>
            <a:r>
              <a:rPr lang="fr-FR" sz="1400" dirty="0">
                <a:latin typeface="Marianne" panose="02000000000000000000" pitchFamily="2" charset="0"/>
              </a:rPr>
              <a:t>plusieurs actions que nous mettons en place au sein de notre école (sensibilisation des parents, 10h d’apprentissage, participation à des temps forts : Journée non au harcèlement, Prix non au harcèlement, </a:t>
            </a:r>
            <a:r>
              <a:rPr lang="fr-FR" sz="1400" i="1" dirty="0" err="1">
                <a:latin typeface="Marianne" panose="02000000000000000000" pitchFamily="2" charset="0"/>
              </a:rPr>
              <a:t>Safer</a:t>
            </a:r>
            <a:r>
              <a:rPr lang="fr-FR" sz="1400" i="1" dirty="0">
                <a:latin typeface="Marianne" panose="02000000000000000000" pitchFamily="2" charset="0"/>
              </a:rPr>
              <a:t> internet Day</a:t>
            </a:r>
            <a:r>
              <a:rPr lang="fr-FR" sz="1400" dirty="0">
                <a:latin typeface="Marianne" panose="02000000000000000000" pitchFamily="2" charset="0"/>
              </a:rPr>
              <a:t>, etc.).  </a:t>
            </a:r>
          </a:p>
          <a:p>
            <a:pPr marL="171450" indent="-171450">
              <a:buFont typeface="Arial" panose="020B0604020202020204" pitchFamily="34" charset="0"/>
              <a:buChar char="•"/>
            </a:pPr>
            <a:r>
              <a:rPr lang="fr-FR" sz="1400" b="1" dirty="0">
                <a:latin typeface="Marianne" panose="02000000000000000000" pitchFamily="2" charset="0"/>
              </a:rPr>
              <a:t>Les actions sont effectuées tout au long de l’année</a:t>
            </a:r>
            <a:r>
              <a:rPr lang="fr-FR" sz="1400" dirty="0">
                <a:latin typeface="Marianne" panose="02000000000000000000" pitchFamily="2" charset="0"/>
              </a:rPr>
              <a:t> et donnent lieu à l’obtention d’un label ;</a:t>
            </a:r>
          </a:p>
          <a:p>
            <a:pPr marL="171450" indent="-171450">
              <a:buFont typeface="Arial" panose="020B0604020202020204" pitchFamily="34" charset="0"/>
              <a:buChar char="•"/>
            </a:pPr>
            <a:r>
              <a:rPr lang="fr-FR" sz="1400" b="1" dirty="0">
                <a:latin typeface="Marianne" panose="02000000000000000000" pitchFamily="2" charset="0"/>
              </a:rPr>
              <a:t>Nous appliquons le protocole national </a:t>
            </a:r>
            <a:r>
              <a:rPr lang="fr-FR" sz="1400" dirty="0">
                <a:latin typeface="Marianne" panose="02000000000000000000" pitchFamily="2" charset="0"/>
              </a:rPr>
              <a:t>de prise en charge en cas de révélation d’une situation de harcèlement ; </a:t>
            </a:r>
          </a:p>
          <a:p>
            <a:pPr marL="171450" indent="-171450">
              <a:buFont typeface="Arial" panose="020B0604020202020204" pitchFamily="34" charset="0"/>
              <a:buChar char="•"/>
            </a:pPr>
            <a:r>
              <a:rPr lang="fr-FR" sz="1400" dirty="0">
                <a:latin typeface="Marianne" panose="02000000000000000000" pitchFamily="2" charset="0"/>
              </a:rPr>
              <a:t>Nous suivons de près les situations de harcèlement dans notre école et nous sollicitions l’inspecteur de l’éducation nationale de notre circonscription lorsque nous avons besoin de l’appui de son équipe ressource. Celle-ci est chargée </a:t>
            </a:r>
            <a:r>
              <a:rPr lang="fr-FR" sz="1400" b="1" dirty="0">
                <a:latin typeface="Marianne" panose="02000000000000000000" pitchFamily="2" charset="0"/>
              </a:rPr>
              <a:t>d’intervenir pour traiter les situations de harcèlement</a:t>
            </a:r>
            <a:r>
              <a:rPr lang="fr-FR" sz="1400" dirty="0">
                <a:latin typeface="Marianne" panose="02000000000000000000" pitchFamily="2" charset="0"/>
              </a:rPr>
              <a:t>. </a:t>
            </a:r>
          </a:p>
          <a:p>
            <a:pPr marL="171450" indent="-171450">
              <a:buFont typeface="Arial" panose="020B0604020202020204" pitchFamily="34" charset="0"/>
              <a:buChar char="•"/>
            </a:pPr>
            <a:endParaRPr lang="fr-FR" sz="1400" dirty="0">
              <a:latin typeface="Marianne" panose="02000000000000000000" pitchFamily="2" charset="0"/>
            </a:endParaRPr>
          </a:p>
          <a:p>
            <a:pPr algn="ctr"/>
            <a:r>
              <a:rPr lang="fr-FR" sz="1800" dirty="0">
                <a:solidFill>
                  <a:srgbClr val="0EB09D"/>
                </a:solidFill>
                <a:latin typeface="Marianne ExtraBold" panose="02000000000000000000" pitchFamily="2" charset="0"/>
                <a:cs typeface="Arial" pitchFamily="2"/>
              </a:rPr>
              <a:t>Notre objectif est de créer une communauté protectrice au sein de l’école.</a:t>
            </a:r>
            <a:endParaRPr lang="fr-FR" sz="1800" b="1" dirty="0">
              <a:solidFill>
                <a:srgbClr val="0EB09D"/>
              </a:solidFill>
              <a:latin typeface="Marianne ExtraBold" panose="02000000000000000000" pitchFamily="2" charset="0"/>
              <a:cs typeface="Arial" pitchFamily="2"/>
            </a:endParaRPr>
          </a:p>
          <a:p>
            <a:endParaRPr lang="fr-FR" dirty="0">
              <a:latin typeface="Marianne" panose="02000000000000000000" pitchFamily="2" charset="0"/>
            </a:endParaRPr>
          </a:p>
        </p:txBody>
      </p:sp>
    </p:spTree>
    <p:extLst>
      <p:ext uri="{BB962C8B-B14F-4D97-AF65-F5344CB8AC3E}">
        <p14:creationId xmlns:p14="http://schemas.microsoft.com/office/powerpoint/2010/main" val="8996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557032" y="2144929"/>
            <a:ext cx="4671792" cy="1341882"/>
          </a:xfrm>
        </p:spPr>
        <p:txBody>
          <a:bodyPr vert="horz"/>
          <a:lstStyle/>
          <a:p>
            <a:pPr>
              <a:buSzPct val="45000"/>
            </a:pPr>
            <a:r>
              <a:rPr lang="fr-FR" sz="1400" b="1" dirty="0">
                <a:latin typeface="Marianne" panose="02000000000000000000" pitchFamily="2" charset="0"/>
              </a:rPr>
              <a:t>Les bons réflexes :</a:t>
            </a:r>
          </a:p>
          <a:p>
            <a:pPr marL="179388" indent="-179388">
              <a:buSzPct val="45000"/>
              <a:buFont typeface="OpenSymbol"/>
              <a:buChar char="●"/>
            </a:pPr>
            <a:r>
              <a:rPr lang="fr-FR" sz="1400" b="1" dirty="0">
                <a:latin typeface="Marianne" panose="02000000000000000000" pitchFamily="2" charset="0"/>
              </a:rPr>
              <a:t>parler avec son enfant, échanger sur les faits ; </a:t>
            </a:r>
          </a:p>
          <a:p>
            <a:pPr marL="179388" indent="-179388">
              <a:buSzPct val="45000"/>
              <a:buFont typeface="OpenSymbol"/>
              <a:buChar char="●"/>
            </a:pPr>
            <a:r>
              <a:rPr lang="fr-FR" sz="1400" b="1" dirty="0">
                <a:latin typeface="Marianne" panose="02000000000000000000" pitchFamily="2" charset="0"/>
              </a:rPr>
              <a:t>rassurer son enfant ; </a:t>
            </a:r>
          </a:p>
          <a:p>
            <a:pPr marL="179388" indent="-179388">
              <a:buSzPct val="45000"/>
              <a:buFont typeface="OpenSymbol"/>
              <a:buChar char="●"/>
            </a:pPr>
            <a:r>
              <a:rPr lang="fr-FR" sz="1400" b="1" dirty="0">
                <a:latin typeface="Marianne" panose="02000000000000000000" pitchFamily="2" charset="0"/>
              </a:rPr>
              <a:t>informer immédiatement le professeur de votre enfant, le directeur de l’école ou un personnel.</a:t>
            </a:r>
            <a:endParaRPr lang="fr-FR" dirty="0"/>
          </a:p>
          <a:p>
            <a:pPr lvl="0">
              <a:buSzPct val="45000"/>
              <a:buFont typeface="OpenSymbol"/>
              <a:buChar char="●"/>
            </a:pPr>
            <a:endParaRPr lang="fr-FR" dirty="0"/>
          </a:p>
          <a:p>
            <a:pPr lvl="0">
              <a:buSzPct val="45000"/>
              <a:buFont typeface="OpenSymbol"/>
              <a:buChar char="●"/>
            </a:pPr>
            <a:endParaRPr lang="fr-FR" dirty="0"/>
          </a:p>
        </p:txBody>
      </p:sp>
      <p:sp>
        <p:nvSpPr>
          <p:cNvPr id="5" name="Rectangle 4"/>
          <p:cNvSpPr/>
          <p:nvPr/>
        </p:nvSpPr>
        <p:spPr>
          <a:xfrm>
            <a:off x="5639832" y="2164323"/>
            <a:ext cx="4328921" cy="3431709"/>
          </a:xfrm>
          <a:prstGeom prst="rect">
            <a:avLst/>
          </a:prstGeom>
        </p:spPr>
        <p:txBody>
          <a:bodyPr wrap="square">
            <a:spAutoFit/>
          </a:bodyPr>
          <a:lstStyle/>
          <a:p>
            <a:pPr lvl="0">
              <a:spcAft>
                <a:spcPts val="600"/>
              </a:spcAft>
              <a:buSzPct val="45000"/>
            </a:pPr>
            <a:r>
              <a:rPr lang="fr-FR" sz="1400" b="1" dirty="0">
                <a:latin typeface="Marianne" panose="02000000000000000000" pitchFamily="2" charset="0"/>
              </a:rPr>
              <a:t>Vous pouvez aussi appeler ces numéros pour toutes les situations de harcèlement :</a:t>
            </a:r>
          </a:p>
          <a:p>
            <a:pPr marL="285750" lvl="0" indent="-285750">
              <a:spcAft>
                <a:spcPts val="600"/>
              </a:spcAft>
              <a:buSzPct val="45000"/>
              <a:buFont typeface="Arial" panose="020B0604020202020204" pitchFamily="34" charset="0"/>
              <a:buChar char="•"/>
            </a:pPr>
            <a:r>
              <a:rPr lang="fr-FR" sz="1400" dirty="0">
                <a:latin typeface="Marianne" panose="02000000000000000000" pitchFamily="2" charset="0"/>
              </a:rPr>
              <a:t>ligne académique :</a:t>
            </a:r>
            <a:r>
              <a:rPr lang="fr-FR" sz="1400" b="1" dirty="0">
                <a:latin typeface="Marianne" panose="02000000000000000000" pitchFamily="2" charset="0"/>
              </a:rPr>
              <a:t> </a:t>
            </a:r>
            <a:r>
              <a:rPr lang="fr-FR" sz="1400" b="1" dirty="0">
                <a:solidFill>
                  <a:srgbClr val="0EB09D"/>
                </a:solidFill>
                <a:latin typeface="Marianne" panose="02000000000000000000" pitchFamily="2" charset="0"/>
              </a:rPr>
              <a:t>XXXX XXX </a:t>
            </a:r>
            <a:r>
              <a:rPr lang="fr-FR" sz="1400" b="1" dirty="0" err="1">
                <a:solidFill>
                  <a:srgbClr val="0EB09D"/>
                </a:solidFill>
                <a:latin typeface="Marianne" panose="02000000000000000000" pitchFamily="2" charset="0"/>
              </a:rPr>
              <a:t>XXX</a:t>
            </a:r>
            <a:endParaRPr lang="fr-FR" sz="1400" b="1" dirty="0">
              <a:solidFill>
                <a:srgbClr val="0EB09D"/>
              </a:solidFill>
              <a:latin typeface="Marianne" panose="02000000000000000000" pitchFamily="2" charset="0"/>
            </a:endParaRPr>
          </a:p>
          <a:p>
            <a:pPr marL="285750" lvl="0" indent="-285750" defTabSz="471488">
              <a:spcAft>
                <a:spcPts val="600"/>
              </a:spcAft>
              <a:buSzPct val="45000"/>
              <a:buFont typeface="Arial" panose="020B0604020202020204" pitchFamily="34" charset="0"/>
              <a:buChar char="•"/>
            </a:pPr>
            <a:r>
              <a:rPr lang="fr-FR" sz="1400" dirty="0">
                <a:latin typeface="Marianne" panose="02000000000000000000" pitchFamily="2" charset="0"/>
              </a:rPr>
              <a:t>plateforme </a:t>
            </a:r>
            <a:br>
              <a:rPr lang="fr-FR" sz="1400" dirty="0">
                <a:latin typeface="Marianne" panose="02000000000000000000" pitchFamily="2" charset="0"/>
              </a:rPr>
            </a:br>
            <a:r>
              <a:rPr lang="fr-FR" sz="1400" dirty="0">
                <a:latin typeface="Marianne" panose="02000000000000000000" pitchFamily="2" charset="0"/>
              </a:rPr>
              <a:t>nationale</a:t>
            </a:r>
            <a:br>
              <a:rPr lang="fr-FR" sz="1400" dirty="0">
                <a:latin typeface="Marianne" panose="02000000000000000000" pitchFamily="2" charset="0"/>
              </a:rPr>
            </a:br>
            <a:r>
              <a:rPr lang="fr-FR" sz="1400" dirty="0">
                <a:latin typeface="Marianne" panose="02000000000000000000" pitchFamily="2" charset="0"/>
              </a:rPr>
              <a:t>de signalement : </a:t>
            </a:r>
          </a:p>
          <a:p>
            <a:pPr lvl="0">
              <a:spcAft>
                <a:spcPts val="600"/>
              </a:spcAft>
              <a:buSzPct val="45000"/>
            </a:pPr>
            <a:endParaRPr lang="fr-FR" sz="1400" b="1" dirty="0">
              <a:solidFill>
                <a:srgbClr val="0EB09D"/>
              </a:solidFill>
              <a:latin typeface="Marianne" panose="02000000000000000000" pitchFamily="2" charset="0"/>
            </a:endParaRPr>
          </a:p>
          <a:p>
            <a:pPr lvl="0">
              <a:spcAft>
                <a:spcPts val="600"/>
              </a:spcAft>
              <a:buSzPct val="45000"/>
            </a:pPr>
            <a:endParaRPr lang="fr-FR" sz="1400" b="1" dirty="0">
              <a:solidFill>
                <a:srgbClr val="0EB09D"/>
              </a:solidFill>
              <a:latin typeface="Marianne" panose="02000000000000000000" pitchFamily="2" charset="0"/>
            </a:endParaRPr>
          </a:p>
          <a:p>
            <a:pPr lvl="0">
              <a:spcAft>
                <a:spcPts val="600"/>
              </a:spcAft>
              <a:buSzPct val="45000"/>
            </a:pPr>
            <a:endParaRPr lang="fr-FR" sz="1400" b="1" dirty="0">
              <a:solidFill>
                <a:srgbClr val="0EB09D"/>
              </a:solidFill>
              <a:latin typeface="Marianne" panose="02000000000000000000" pitchFamily="2" charset="0"/>
            </a:endParaRPr>
          </a:p>
          <a:p>
            <a:pPr>
              <a:spcAft>
                <a:spcPts val="600"/>
              </a:spcAft>
              <a:buSzPct val="100000"/>
            </a:pPr>
            <a:endParaRPr lang="fr-FR" sz="1400" dirty="0">
              <a:latin typeface="Marianne" panose="02000000000000000000" pitchFamily="2" charset="0"/>
            </a:endParaRPr>
          </a:p>
          <a:p>
            <a:pPr>
              <a:spcAft>
                <a:spcPts val="600"/>
              </a:spcAft>
              <a:buSzPct val="100000"/>
            </a:pPr>
            <a:r>
              <a:rPr lang="fr-FR" sz="1400" dirty="0">
                <a:latin typeface="Marianne" panose="02000000000000000000" pitchFamily="2" charset="0"/>
              </a:rPr>
              <a:t>Votre situation sera transmise aux responsables académiques ou départementaux de la lutte contre le harcèlement. </a:t>
            </a:r>
          </a:p>
        </p:txBody>
      </p:sp>
      <p:sp>
        <p:nvSpPr>
          <p:cNvPr id="6" name="ZoneTexte 5"/>
          <p:cNvSpPr txBox="1"/>
          <p:nvPr/>
        </p:nvSpPr>
        <p:spPr>
          <a:xfrm>
            <a:off x="441940" y="939050"/>
            <a:ext cx="8621378" cy="830997"/>
          </a:xfrm>
          <a:prstGeom prst="rect">
            <a:avLst/>
          </a:prstGeom>
          <a:noFill/>
        </p:spPr>
        <p:txBody>
          <a:bodyPr wrap="square" rtlCol="0">
            <a:spAutoFit/>
          </a:bodyPr>
          <a:lstStyle/>
          <a:p>
            <a:r>
              <a:rPr lang="fr-FR" sz="2400" b="1" kern="1100" spc="-150">
                <a:solidFill>
                  <a:srgbClr val="292475"/>
                </a:solidFill>
                <a:latin typeface="Marianne ExtraBold" panose="02000000000000000000" pitchFamily="2" charset="0"/>
              </a:rPr>
              <a:t>Que faire si votre enfant se </a:t>
            </a:r>
            <a:r>
              <a:rPr lang="fr-FR" sz="2400" b="1" kern="1100" spc="-150" dirty="0">
                <a:solidFill>
                  <a:srgbClr val="292475"/>
                </a:solidFill>
                <a:latin typeface="Marianne ExtraBold" panose="02000000000000000000" pitchFamily="2" charset="0"/>
              </a:rPr>
              <a:t>sent impliqué(e) </a:t>
            </a:r>
            <a:br>
              <a:rPr lang="fr-FR" sz="2400" b="1" kern="1100" spc="-150" dirty="0">
                <a:solidFill>
                  <a:srgbClr val="292475"/>
                </a:solidFill>
                <a:latin typeface="Marianne ExtraBold" panose="02000000000000000000" pitchFamily="2" charset="0"/>
              </a:rPr>
            </a:br>
            <a:r>
              <a:rPr lang="fr-FR" sz="2400" b="1" kern="1100" spc="-150" dirty="0">
                <a:solidFill>
                  <a:srgbClr val="292475"/>
                </a:solidFill>
                <a:latin typeface="Marianne ExtraBold" panose="02000000000000000000" pitchFamily="2" charset="0"/>
              </a:rPr>
              <a:t>dans </a:t>
            </a:r>
            <a:r>
              <a:rPr lang="fr-FR" sz="2400" b="1" kern="1100" spc="-150">
                <a:solidFill>
                  <a:srgbClr val="292475"/>
                </a:solidFill>
                <a:latin typeface="Marianne ExtraBold" panose="02000000000000000000" pitchFamily="2" charset="0"/>
              </a:rPr>
              <a:t>une situation </a:t>
            </a:r>
            <a:r>
              <a:rPr lang="fr-FR" sz="2400" b="1" kern="1100" spc="-150" dirty="0">
                <a:solidFill>
                  <a:srgbClr val="292475"/>
                </a:solidFill>
                <a:latin typeface="Marianne ExtraBold" panose="02000000000000000000" pitchFamily="2" charset="0"/>
              </a:rPr>
              <a:t>ou de harcèlement ?</a:t>
            </a:r>
          </a:p>
        </p:txBody>
      </p:sp>
      <p:pic>
        <p:nvPicPr>
          <p:cNvPr id="7" name="Image 6"/>
          <p:cNvPicPr>
            <a:picLocks noChangeAspect="1"/>
          </p:cNvPicPr>
          <p:nvPr/>
        </p:nvPicPr>
        <p:blipFill>
          <a:blip r:embed="rId3">
            <a:clrChange>
              <a:clrFrom>
                <a:srgbClr val="FFFFFF"/>
              </a:clrFrom>
              <a:clrTo>
                <a:srgbClr val="FFFFFF">
                  <a:alpha val="0"/>
                </a:srgbClr>
              </a:clrTo>
            </a:clrChange>
          </a:blip>
          <a:stretch>
            <a:fillRect/>
          </a:stretch>
        </p:blipFill>
        <p:spPr bwMode="auto">
          <a:xfrm>
            <a:off x="7622126" y="783927"/>
            <a:ext cx="2191684" cy="12252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355" y="3558854"/>
            <a:ext cx="1350866" cy="1919996"/>
          </a:xfrm>
          <a:prstGeom prst="rect">
            <a:avLst/>
          </a:prstGeom>
          <a:ln>
            <a:solidFill>
              <a:schemeClr val="tx1"/>
            </a:solidFill>
          </a:ln>
        </p:spPr>
      </p:pic>
      <p:sp>
        <p:nvSpPr>
          <p:cNvPr id="8" name="ZoneTexte 7"/>
          <p:cNvSpPr txBox="1"/>
          <p:nvPr/>
        </p:nvSpPr>
        <p:spPr>
          <a:xfrm>
            <a:off x="231820" y="3718633"/>
            <a:ext cx="4057146" cy="800219"/>
          </a:xfrm>
          <a:prstGeom prst="rect">
            <a:avLst/>
          </a:prstGeom>
          <a:noFill/>
        </p:spPr>
        <p:txBody>
          <a:bodyPr wrap="square" rtlCol="0">
            <a:spAutoFit/>
          </a:bodyPr>
          <a:lstStyle/>
          <a:p>
            <a:r>
              <a:rPr lang="fr-FR" sz="1400" dirty="0">
                <a:latin typeface="Marianne" panose="02000000000000000000" pitchFamily="2" charset="0"/>
              </a:rPr>
              <a:t>Votre alerte sera prise en compte et traitée dans le cadre du protocole Phare.</a:t>
            </a:r>
          </a:p>
          <a:p>
            <a:endParaRPr lang="fr-FR" dirty="0"/>
          </a:p>
        </p:txBody>
      </p:sp>
      <p:sp>
        <p:nvSpPr>
          <p:cNvPr id="9" name="ZoneTexte 8"/>
          <p:cNvSpPr txBox="1"/>
          <p:nvPr/>
        </p:nvSpPr>
        <p:spPr>
          <a:xfrm>
            <a:off x="231820" y="4518852"/>
            <a:ext cx="4057146" cy="800219"/>
          </a:xfrm>
          <a:prstGeom prst="rect">
            <a:avLst/>
          </a:prstGeom>
          <a:noFill/>
        </p:spPr>
        <p:txBody>
          <a:bodyPr wrap="square" rtlCol="0">
            <a:spAutoFit/>
          </a:bodyPr>
          <a:lstStyle/>
          <a:p>
            <a:r>
              <a:rPr lang="fr-FR" sz="1400" b="1" dirty="0">
                <a:solidFill>
                  <a:srgbClr val="0EB09D"/>
                </a:solidFill>
                <a:latin typeface="Marianne" panose="02000000000000000000" pitchFamily="2" charset="0"/>
              </a:rPr>
              <a:t>N’hésitez pas à encourager votre enfant à parler avec vous </a:t>
            </a:r>
            <a:r>
              <a:rPr lang="fr-FR" sz="1400" b="1">
                <a:solidFill>
                  <a:srgbClr val="0EB09D"/>
                </a:solidFill>
                <a:latin typeface="Marianne" panose="02000000000000000000" pitchFamily="2" charset="0"/>
              </a:rPr>
              <a:t>de son </a:t>
            </a:r>
            <a:r>
              <a:rPr lang="fr-FR" sz="1400" b="1" dirty="0">
                <a:solidFill>
                  <a:srgbClr val="0EB09D"/>
                </a:solidFill>
                <a:latin typeface="Marianne" panose="02000000000000000000" pitchFamily="2" charset="0"/>
              </a:rPr>
              <a:t>expérience </a:t>
            </a:r>
            <a:r>
              <a:rPr lang="fr-FR" sz="1400" b="1">
                <a:solidFill>
                  <a:srgbClr val="0EB09D"/>
                </a:solidFill>
                <a:latin typeface="Marianne" panose="02000000000000000000" pitchFamily="2" charset="0"/>
              </a:rPr>
              <a:t>à l’école.</a:t>
            </a:r>
            <a:endParaRPr lang="fr-FR" sz="1400" b="1" dirty="0">
              <a:solidFill>
                <a:srgbClr val="0EB09D"/>
              </a:solidFill>
              <a:latin typeface="Marianne" panose="02000000000000000000" pitchFamily="2" charset="0"/>
            </a:endParaRPr>
          </a:p>
          <a:p>
            <a:endParaRPr lang="fr-FR" dirty="0"/>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126" y="3019839"/>
            <a:ext cx="1973498" cy="1592599"/>
          </a:xfrm>
          <a:prstGeom prst="rect">
            <a:avLst/>
          </a:prstGeom>
        </p:spPr>
      </p:pic>
    </p:spTree>
    <p:extLst>
      <p:ext uri="{BB962C8B-B14F-4D97-AF65-F5344CB8AC3E}">
        <p14:creationId xmlns:p14="http://schemas.microsoft.com/office/powerpoint/2010/main" val="290080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3D613F4D-2131-AE9A-2E6B-0B7F456FE490}"/>
              </a:ext>
            </a:extLst>
          </p:cNvPr>
          <p:cNvSpPr txBox="1">
            <a:spLocks/>
          </p:cNvSpPr>
          <p:nvPr/>
        </p:nvSpPr>
        <p:spPr>
          <a:xfrm>
            <a:off x="4728411" y="594242"/>
            <a:ext cx="4819001" cy="4737753"/>
          </a:xfrm>
          <a:prstGeom prst="rect">
            <a:avLst/>
          </a:prstGeom>
          <a:noFill/>
        </p:spPr>
        <p:txBody>
          <a:bodyPr vert="horz" lIns="50403" tIns="25202" rIns="50403" bIns="2520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292"/>
              </a:lnSpc>
              <a:buNone/>
            </a:pPr>
            <a:r>
              <a:rPr lang="fr-FR" sz="2400" b="1" dirty="0">
                <a:solidFill>
                  <a:srgbClr val="0EB09D"/>
                </a:solidFill>
                <a:latin typeface="Marianne ExtraBold" panose="02000000000000000000" pitchFamily="2" charset="0"/>
              </a:rPr>
              <a:t>Un parcours pour vous former</a:t>
            </a:r>
            <a:br>
              <a:rPr lang="fr-FR" sz="2400" b="1" dirty="0">
                <a:solidFill>
                  <a:srgbClr val="0EB09D"/>
                </a:solidFill>
                <a:latin typeface="Marianne ExtraBold" panose="02000000000000000000" pitchFamily="2" charset="0"/>
              </a:rPr>
            </a:br>
            <a:r>
              <a:rPr lang="fr-FR" sz="2400" b="1" dirty="0">
                <a:solidFill>
                  <a:srgbClr val="0EB09D"/>
                </a:solidFill>
                <a:latin typeface="Marianne ExtraBold" panose="02000000000000000000" pitchFamily="2" charset="0"/>
              </a:rPr>
              <a:t>avec le</a:t>
            </a:r>
          </a:p>
          <a:p>
            <a:pPr marL="0" lvl="0" indent="0" hangingPunct="0">
              <a:buNone/>
            </a:pPr>
            <a:endParaRPr lang="fr-FR" sz="1800" b="1"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algn="ctr" hangingPunct="0">
              <a:spcBef>
                <a:spcPts val="0"/>
              </a:spcBef>
              <a:buNone/>
            </a:pPr>
            <a:endParaRPr lang="fr-FR" sz="1800" dirty="0">
              <a:solidFill>
                <a:srgbClr val="0EB09D"/>
              </a:solidFill>
              <a:latin typeface="Arial" pitchFamily="18"/>
              <a:cs typeface="Arial" pitchFamily="2"/>
              <a:hlinkClick r:id="rId3"/>
            </a:endParaRPr>
          </a:p>
          <a:p>
            <a:pPr marL="0" lvl="0" indent="0" algn="ctr" hangingPunct="0">
              <a:spcBef>
                <a:spcPts val="0"/>
              </a:spcBef>
              <a:buNone/>
            </a:pPr>
            <a:r>
              <a:rPr lang="fr-FR" sz="2400" b="1" dirty="0">
                <a:solidFill>
                  <a:srgbClr val="0EB09D"/>
                </a:solidFill>
                <a:latin typeface="Marianne ExtraBold" panose="02000000000000000000" pitchFamily="2" charset="0"/>
                <a:hlinkClick r:id="rId3"/>
              </a:rPr>
              <a:t>nah-familles.cned.fr</a:t>
            </a:r>
            <a:r>
              <a:rPr lang="fr-FR" sz="2400" b="1" dirty="0">
                <a:solidFill>
                  <a:srgbClr val="0EB09D"/>
                </a:solidFill>
                <a:latin typeface="Marianne ExtraBold" panose="02000000000000000000" pitchFamily="2" charset="0"/>
              </a:rPr>
              <a:t> </a:t>
            </a: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268288" indent="-268288" hangingPunct="0">
              <a:spcBef>
                <a:spcPts val="0"/>
              </a:spcBef>
              <a:buNone/>
            </a:pPr>
            <a:r>
              <a:rPr lang="fr-FR" sz="1700" b="1" dirty="0">
                <a:solidFill>
                  <a:srgbClr val="0EB09D"/>
                </a:solidFill>
                <a:latin typeface="Marianne" panose="02000000000000000000" pitchFamily="2" charset="0"/>
              </a:rPr>
              <a:t>1 - Comprendre le phénomène de harcèlement entre élèves</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2 - Comment prévenir le harcèlement à l’école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3 - Comment repérer les signaux faibles et signaler des faits de harcèlement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4 - Comment faire cesser le harcèlement ?</a:t>
            </a:r>
          </a:p>
          <a:p>
            <a:pPr marL="0" lvl="0" indent="0" algn="ctr"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indent="0">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panose="02000000000000000000" pitchFamily="2" charset="0"/>
            </a:endParaRPr>
          </a:p>
          <a:p>
            <a:endParaRPr lang="fr-FR" sz="2400" dirty="0">
              <a:solidFill>
                <a:srgbClr val="0EB09D"/>
              </a:solidFill>
            </a:endParaRPr>
          </a:p>
        </p:txBody>
      </p:sp>
      <p:pic>
        <p:nvPicPr>
          <p:cNvPr id="6" name="Image 5"/>
          <p:cNvPicPr>
            <a:picLocks noChangeAspect="1"/>
          </p:cNvPicPr>
          <p:nvPr/>
        </p:nvPicPr>
        <p:blipFill>
          <a:blip r:embed="rId4"/>
          <a:stretch>
            <a:fillRect/>
          </a:stretch>
        </p:blipFill>
        <p:spPr>
          <a:xfrm>
            <a:off x="5951629" y="1330946"/>
            <a:ext cx="1480112" cy="1114006"/>
          </a:xfrm>
          <a:prstGeom prst="rect">
            <a:avLst/>
          </a:prstGeom>
        </p:spPr>
      </p:pic>
      <p:sp>
        <p:nvSpPr>
          <p:cNvPr id="5" name="Rectangle 4"/>
          <p:cNvSpPr/>
          <p:nvPr/>
        </p:nvSpPr>
        <p:spPr>
          <a:xfrm>
            <a:off x="175223" y="5331996"/>
            <a:ext cx="10080625" cy="307777"/>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Pour en savoir plus</a:t>
            </a:r>
            <a:r>
              <a:rPr kumimoji="0" lang="fr-FR" sz="1400" b="1"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 www.education.gouv.fr/nonauharcelement</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46" y="842454"/>
            <a:ext cx="4133850" cy="1143000"/>
          </a:xfrm>
          <a:prstGeom prst="rect">
            <a:avLst/>
          </a:prstGeom>
        </p:spPr>
      </p:pic>
      <p:pic>
        <p:nvPicPr>
          <p:cNvPr id="8" name="Image 7"/>
          <p:cNvPicPr>
            <a:picLocks noChangeAspect="1"/>
          </p:cNvPicPr>
          <p:nvPr/>
        </p:nvPicPr>
        <p:blipFill>
          <a:blip r:embed="rId6"/>
          <a:stretch>
            <a:fillRect/>
          </a:stretch>
        </p:blipFill>
        <p:spPr>
          <a:xfrm>
            <a:off x="1560043" y="2090099"/>
            <a:ext cx="2841409" cy="1910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age 8"/>
          <p:cNvPicPr>
            <a:picLocks noChangeAspect="1"/>
          </p:cNvPicPr>
          <p:nvPr/>
        </p:nvPicPr>
        <p:blipFill>
          <a:blip r:embed="rId7"/>
          <a:stretch>
            <a:fillRect/>
          </a:stretch>
        </p:blipFill>
        <p:spPr>
          <a:xfrm>
            <a:off x="300765" y="3097762"/>
            <a:ext cx="2838505" cy="2015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94206449"/>
      </p:ext>
    </p:extLst>
  </p:cSld>
  <p:clrMapOvr>
    <a:masterClrMapping/>
  </p:clrMapOvr>
</p:sld>
</file>

<file path=ppt/theme/theme1.xml><?xml version="1.0" encoding="utf-8"?>
<a:theme xmlns:a="http://schemas.openxmlformats.org/drawingml/2006/main" name="20230628_séminaire du 29 juin 2023_MATIN_versionDELCOM">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0628_séminaire du 29 juin 2023_MATIN_versionDELCOM" id="{B38A00AC-4A9F-4F48-9249-27B93EFD847A}" vid="{4642C973-0ADA-4D8F-B3B5-31FBD43DD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20230628_séminaire du 29 juin 2023_MATIN_versionDELCOM</Template>
  <TotalTime>0</TotalTime>
  <Words>957</Words>
  <Application>Microsoft Office PowerPoint</Application>
  <PresentationFormat>Personnalisé</PresentationFormat>
  <Paragraphs>103</Paragraphs>
  <Slides>7</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vt:i4>
      </vt:variant>
    </vt:vector>
  </HeadingPairs>
  <TitlesOfParts>
    <vt:vector size="18" baseType="lpstr">
      <vt:lpstr>Arial</vt:lpstr>
      <vt:lpstr>Calibri</vt:lpstr>
      <vt:lpstr>Carlito</vt:lpstr>
      <vt:lpstr>DejaVu Sans</vt:lpstr>
      <vt:lpstr>Marianne</vt:lpstr>
      <vt:lpstr>Marianne ExtraBold</vt:lpstr>
      <vt:lpstr>Marianne Medium</vt:lpstr>
      <vt:lpstr>Noto Sans Devanagari</vt:lpstr>
      <vt:lpstr>Noto Sans SC Regular</vt:lpstr>
      <vt:lpstr>OpenSymbol</vt:lpstr>
      <vt:lpstr>20230628_séminaire du 29 juin 2023_MATIN_versionDELCOM</vt:lpstr>
      <vt:lpstr>Présentation PowerPoint</vt:lpstr>
      <vt:lpstr>Qu’est-ce que le harcèlement entre élèves ? </vt:lpstr>
      <vt:lpstr>Qui est concerné ? </vt:lpstr>
      <vt:lpstr>Le cyberharcèlement, un prolongement possible  du harcèlement à l’école </vt:lpstr>
      <vt:lpstr>Comment agissons-nous pour prévenir et lutter contre le harcèlement dans notre école?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harcèlement c’est quoi ?</dc:title>
  <dc:creator>JEAN-PIERRE FELIX</dc:creator>
  <cp:lastModifiedBy>ENSEIGNANTE</cp:lastModifiedBy>
  <cp:revision>156</cp:revision>
  <dcterms:modified xsi:type="dcterms:W3CDTF">2025-11-09T21:21:04Z</dcterms:modified>
</cp:coreProperties>
</file>