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5"/>
  </p:notesMasterIdLst>
  <p:sldIdLst>
    <p:sldId id="318" r:id="rId2"/>
    <p:sldId id="475" r:id="rId3"/>
    <p:sldId id="454" r:id="rId4"/>
    <p:sldId id="499" r:id="rId5"/>
    <p:sldId id="476" r:id="rId6"/>
    <p:sldId id="477" r:id="rId7"/>
    <p:sldId id="493" r:id="rId8"/>
    <p:sldId id="494" r:id="rId9"/>
    <p:sldId id="495" r:id="rId10"/>
    <p:sldId id="478" r:id="rId11"/>
    <p:sldId id="479" r:id="rId12"/>
    <p:sldId id="500" r:id="rId13"/>
    <p:sldId id="497" r:id="rId14"/>
    <p:sldId id="485" r:id="rId15"/>
    <p:sldId id="488" r:id="rId16"/>
    <p:sldId id="489" r:id="rId17"/>
    <p:sldId id="491" r:id="rId18"/>
    <p:sldId id="492" r:id="rId19"/>
    <p:sldId id="481" r:id="rId20"/>
    <p:sldId id="462" r:id="rId21"/>
    <p:sldId id="401" r:id="rId22"/>
    <p:sldId id="313" r:id="rId23"/>
    <p:sldId id="465" r:id="rId2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3366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>
      <p:cViewPr varScale="1">
        <p:scale>
          <a:sx n="156" d="100"/>
          <a:sy n="156" d="100"/>
        </p:scale>
        <p:origin x="-1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C54FEA-CABD-44C8-994E-1BB2DCFB9A5F}" type="doc">
      <dgm:prSet loTypeId="urn:microsoft.com/office/officeart/2005/8/layout/vList2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fr-FR"/>
        </a:p>
      </dgm:t>
    </dgm:pt>
    <dgm:pt modelId="{764763B1-DBB0-4392-8F08-CA42F74A4DB9}">
      <dgm:prSet phldrT="[Texte]"/>
      <dgm:spPr/>
      <dgm:t>
        <a:bodyPr/>
        <a:lstStyle/>
        <a:p>
          <a:r>
            <a:rPr lang="fr-FR" b="1" dirty="0" smtClean="0">
              <a:latin typeface="Book Antiqua" pitchFamily="18" charset="0"/>
            </a:rPr>
            <a:t>Pourquoi ce projet… </a:t>
          </a:r>
          <a:endParaRPr lang="fr-FR" b="1" dirty="0">
            <a:latin typeface="Book Antiqua" pitchFamily="18" charset="0"/>
          </a:endParaRPr>
        </a:p>
      </dgm:t>
    </dgm:pt>
    <dgm:pt modelId="{1958F2E7-9408-4992-867B-D14D8ACD25FB}" type="parTrans" cxnId="{637CC6FE-42AA-42D3-8CD2-C77114D3AB4A}">
      <dgm:prSet/>
      <dgm:spPr/>
      <dgm:t>
        <a:bodyPr/>
        <a:lstStyle/>
        <a:p>
          <a:endParaRPr lang="fr-FR"/>
        </a:p>
      </dgm:t>
    </dgm:pt>
    <dgm:pt modelId="{F990CEA7-B812-4EB3-B207-DC6375356F52}" type="sibTrans" cxnId="{637CC6FE-42AA-42D3-8CD2-C77114D3AB4A}">
      <dgm:prSet/>
      <dgm:spPr/>
      <dgm:t>
        <a:bodyPr/>
        <a:lstStyle/>
        <a:p>
          <a:endParaRPr lang="fr-FR"/>
        </a:p>
      </dgm:t>
    </dgm:pt>
    <dgm:pt modelId="{E619B5B6-0D83-42F7-8333-0AF7FF02E94D}">
      <dgm:prSet/>
      <dgm:spPr/>
      <dgm:t>
        <a:bodyPr/>
        <a:lstStyle/>
        <a:p>
          <a:r>
            <a:rPr lang="fr-FR" i="1" dirty="0" smtClean="0">
              <a:latin typeface="Book Antiqua" pitchFamily="18" charset="0"/>
            </a:rPr>
            <a:t> Les objectifs, la structure d’accueil, les raisons qui ont amené à la choisir, les apprentissages conduits avant, pendant, après le séjour</a:t>
          </a:r>
          <a:r>
            <a:rPr lang="fr-FR" dirty="0" smtClean="0">
              <a:latin typeface="Book Antiqua" pitchFamily="18" charset="0"/>
            </a:rPr>
            <a:t> </a:t>
          </a:r>
          <a:endParaRPr lang="fr-FR" dirty="0">
            <a:latin typeface="Book Antiqua" pitchFamily="18" charset="0"/>
          </a:endParaRPr>
        </a:p>
      </dgm:t>
    </dgm:pt>
    <dgm:pt modelId="{C4504053-43BA-46B9-AAED-09ABAA3DF4BA}" type="parTrans" cxnId="{0AFCE6E5-E2CA-49D4-859E-1A59ADF64412}">
      <dgm:prSet/>
      <dgm:spPr/>
      <dgm:t>
        <a:bodyPr/>
        <a:lstStyle/>
        <a:p>
          <a:endParaRPr lang="fr-FR"/>
        </a:p>
      </dgm:t>
    </dgm:pt>
    <dgm:pt modelId="{B99FFFB3-D48F-4B7A-9B77-CFD76198FC68}" type="sibTrans" cxnId="{0AFCE6E5-E2CA-49D4-859E-1A59ADF64412}">
      <dgm:prSet/>
      <dgm:spPr/>
      <dgm:t>
        <a:bodyPr/>
        <a:lstStyle/>
        <a:p>
          <a:endParaRPr lang="fr-FR"/>
        </a:p>
      </dgm:t>
    </dgm:pt>
    <dgm:pt modelId="{4AB936EB-CA4A-4F4A-A100-A219D9AC7559}">
      <dgm:prSet/>
      <dgm:spPr/>
      <dgm:t>
        <a:bodyPr/>
        <a:lstStyle/>
        <a:p>
          <a:r>
            <a:rPr lang="fr-FR" b="1" dirty="0" smtClean="0">
              <a:latin typeface="Book Antiqua" pitchFamily="18" charset="0"/>
            </a:rPr>
            <a:t>Le programme de la semaine</a:t>
          </a:r>
          <a:endParaRPr lang="fr-FR" b="1" dirty="0">
            <a:latin typeface="Book Antiqua" pitchFamily="18" charset="0"/>
          </a:endParaRPr>
        </a:p>
      </dgm:t>
    </dgm:pt>
    <dgm:pt modelId="{835EA52B-B34C-4DD1-B9E2-66256C8564D9}" type="parTrans" cxnId="{C7FD80DF-1CC8-40A1-BEA9-DA3667C399C4}">
      <dgm:prSet/>
      <dgm:spPr/>
      <dgm:t>
        <a:bodyPr/>
        <a:lstStyle/>
        <a:p>
          <a:endParaRPr lang="fr-FR"/>
        </a:p>
      </dgm:t>
    </dgm:pt>
    <dgm:pt modelId="{07087C89-815B-45F2-A501-252CFD461396}" type="sibTrans" cxnId="{C7FD80DF-1CC8-40A1-BEA9-DA3667C399C4}">
      <dgm:prSet/>
      <dgm:spPr/>
      <dgm:t>
        <a:bodyPr/>
        <a:lstStyle/>
        <a:p>
          <a:endParaRPr lang="fr-FR"/>
        </a:p>
      </dgm:t>
    </dgm:pt>
    <dgm:pt modelId="{DBE7ABE7-99F4-4C22-8DE7-4B37D9E21403}">
      <dgm:prSet/>
      <dgm:spPr/>
      <dgm:t>
        <a:bodyPr/>
        <a:lstStyle/>
        <a:p>
          <a:r>
            <a:rPr lang="fr-FR" b="1" dirty="0" smtClean="0">
              <a:latin typeface="Book Antiqua" pitchFamily="18" charset="0"/>
            </a:rPr>
            <a:t>Une journée type</a:t>
          </a:r>
          <a:endParaRPr lang="fr-FR" b="1" dirty="0">
            <a:latin typeface="Book Antiqua" pitchFamily="18" charset="0"/>
          </a:endParaRPr>
        </a:p>
      </dgm:t>
    </dgm:pt>
    <dgm:pt modelId="{AEE0B038-4061-43BD-AF87-A47DD555ABD4}" type="parTrans" cxnId="{47188B84-D2C7-418A-9976-16CE735FEB75}">
      <dgm:prSet/>
      <dgm:spPr/>
      <dgm:t>
        <a:bodyPr/>
        <a:lstStyle/>
        <a:p>
          <a:endParaRPr lang="fr-FR"/>
        </a:p>
      </dgm:t>
    </dgm:pt>
    <dgm:pt modelId="{B4FC5789-7847-48AB-96A2-D7AD07E97131}" type="sibTrans" cxnId="{47188B84-D2C7-418A-9976-16CE735FEB75}">
      <dgm:prSet/>
      <dgm:spPr/>
      <dgm:t>
        <a:bodyPr/>
        <a:lstStyle/>
        <a:p>
          <a:endParaRPr lang="fr-FR"/>
        </a:p>
      </dgm:t>
    </dgm:pt>
    <dgm:pt modelId="{E8E7CD97-D466-4840-9E3B-7774F6122046}">
      <dgm:prSet/>
      <dgm:spPr/>
      <dgm:t>
        <a:bodyPr/>
        <a:lstStyle/>
        <a:p>
          <a:r>
            <a:rPr lang="fr-FR" b="1" dirty="0" smtClean="0">
              <a:latin typeface="Book Antiqua" pitchFamily="18" charset="0"/>
            </a:rPr>
            <a:t>Les aspects administratifs</a:t>
          </a:r>
          <a:endParaRPr lang="fr-FR" b="1" dirty="0">
            <a:latin typeface="Book Antiqua" pitchFamily="18" charset="0"/>
          </a:endParaRPr>
        </a:p>
      </dgm:t>
    </dgm:pt>
    <dgm:pt modelId="{1D6BE174-ED8D-4514-802C-83D786D5D43A}" type="parTrans" cxnId="{C9557BF5-97C3-4444-BB8A-870F0C51C02D}">
      <dgm:prSet/>
      <dgm:spPr/>
      <dgm:t>
        <a:bodyPr/>
        <a:lstStyle/>
        <a:p>
          <a:endParaRPr lang="fr-FR"/>
        </a:p>
      </dgm:t>
    </dgm:pt>
    <dgm:pt modelId="{93465B89-5129-4EB1-9C98-C5A5799D9FAE}" type="sibTrans" cxnId="{C9557BF5-97C3-4444-BB8A-870F0C51C02D}">
      <dgm:prSet/>
      <dgm:spPr/>
      <dgm:t>
        <a:bodyPr/>
        <a:lstStyle/>
        <a:p>
          <a:endParaRPr lang="fr-FR"/>
        </a:p>
      </dgm:t>
    </dgm:pt>
    <dgm:pt modelId="{D827D798-320B-433C-9F55-B1DC6943DC7C}">
      <dgm:prSet/>
      <dgm:spPr/>
      <dgm:t>
        <a:bodyPr/>
        <a:lstStyle/>
        <a:p>
          <a:r>
            <a:rPr lang="fr-FR" b="1" dirty="0" smtClean="0">
              <a:latin typeface="Book Antiqua" pitchFamily="18" charset="0"/>
            </a:rPr>
            <a:t>L’aspect financier</a:t>
          </a:r>
          <a:endParaRPr lang="fr-FR" b="1" dirty="0">
            <a:latin typeface="Book Antiqua" pitchFamily="18" charset="0"/>
          </a:endParaRPr>
        </a:p>
      </dgm:t>
    </dgm:pt>
    <dgm:pt modelId="{493840AC-23CB-45D0-ADDF-DD1B6FBB86A7}" type="parTrans" cxnId="{67E8181F-83F2-4EE0-9537-2325133BBFA5}">
      <dgm:prSet/>
      <dgm:spPr/>
      <dgm:t>
        <a:bodyPr/>
        <a:lstStyle/>
        <a:p>
          <a:endParaRPr lang="fr-FR"/>
        </a:p>
      </dgm:t>
    </dgm:pt>
    <dgm:pt modelId="{C83CEFDA-2A41-4D64-A781-8F2EBFC1EB98}" type="sibTrans" cxnId="{67E8181F-83F2-4EE0-9537-2325133BBFA5}">
      <dgm:prSet/>
      <dgm:spPr/>
      <dgm:t>
        <a:bodyPr/>
        <a:lstStyle/>
        <a:p>
          <a:endParaRPr lang="fr-FR"/>
        </a:p>
      </dgm:t>
    </dgm:pt>
    <dgm:pt modelId="{1F693617-62D6-4DAA-B0FC-23DA19D13576}">
      <dgm:prSet/>
      <dgm:spPr/>
      <dgm:t>
        <a:bodyPr/>
        <a:lstStyle/>
        <a:p>
          <a:r>
            <a:rPr lang="fr-FR" b="1" dirty="0" smtClean="0">
              <a:latin typeface="Book Antiqua" pitchFamily="18" charset="0"/>
            </a:rPr>
            <a:t>Les aspects pratiques</a:t>
          </a:r>
          <a:endParaRPr lang="fr-FR" b="1" dirty="0">
            <a:latin typeface="Book Antiqua" pitchFamily="18" charset="0"/>
          </a:endParaRPr>
        </a:p>
      </dgm:t>
    </dgm:pt>
    <dgm:pt modelId="{69D4D847-D8D5-4288-BF4F-F1AC386450A5}" type="parTrans" cxnId="{D9AE79FA-14D3-46B1-A794-A76500A4539F}">
      <dgm:prSet/>
      <dgm:spPr/>
      <dgm:t>
        <a:bodyPr/>
        <a:lstStyle/>
        <a:p>
          <a:endParaRPr lang="fr-FR"/>
        </a:p>
      </dgm:t>
    </dgm:pt>
    <dgm:pt modelId="{0BA981AA-09B4-4414-B672-693E9C2A9341}" type="sibTrans" cxnId="{D9AE79FA-14D3-46B1-A794-A76500A4539F}">
      <dgm:prSet/>
      <dgm:spPr/>
      <dgm:t>
        <a:bodyPr/>
        <a:lstStyle/>
        <a:p>
          <a:endParaRPr lang="fr-FR"/>
        </a:p>
      </dgm:t>
    </dgm:pt>
    <dgm:pt modelId="{15ED7D89-B1AF-4690-8193-86D98EA4BCBD}">
      <dgm:prSet/>
      <dgm:spPr/>
      <dgm:t>
        <a:bodyPr/>
        <a:lstStyle/>
        <a:p>
          <a:r>
            <a:rPr lang="fr-FR" b="1" dirty="0" smtClean="0">
              <a:latin typeface="Book Antiqua" pitchFamily="18" charset="0"/>
            </a:rPr>
            <a:t>Les moyens et modalités de communication </a:t>
          </a:r>
          <a:r>
            <a:rPr lang="fr-FR" b="1" i="0" dirty="0" smtClean="0">
              <a:latin typeface="Book Antiqua" pitchFamily="18" charset="0"/>
            </a:rPr>
            <a:t>pendant le séjour</a:t>
          </a:r>
          <a:endParaRPr lang="fr-FR" b="1" i="0" dirty="0">
            <a:latin typeface="Book Antiqua" pitchFamily="18" charset="0"/>
          </a:endParaRPr>
        </a:p>
      </dgm:t>
    </dgm:pt>
    <dgm:pt modelId="{757B831F-FA0A-4A97-AD3C-5AC2EB6DDC83}" type="parTrans" cxnId="{CB126F30-C56D-4157-8563-3EBFB19A007F}">
      <dgm:prSet/>
      <dgm:spPr/>
      <dgm:t>
        <a:bodyPr/>
        <a:lstStyle/>
        <a:p>
          <a:endParaRPr lang="fr-FR"/>
        </a:p>
      </dgm:t>
    </dgm:pt>
    <dgm:pt modelId="{53EB1EC9-F757-4A84-8647-E57F48EF479E}" type="sibTrans" cxnId="{CB126F30-C56D-4157-8563-3EBFB19A007F}">
      <dgm:prSet/>
      <dgm:spPr/>
      <dgm:t>
        <a:bodyPr/>
        <a:lstStyle/>
        <a:p>
          <a:endParaRPr lang="fr-FR"/>
        </a:p>
      </dgm:t>
    </dgm:pt>
    <dgm:pt modelId="{EB744D8D-E6AB-4154-92C6-A20E55F0D843}">
      <dgm:prSet/>
      <dgm:spPr/>
      <dgm:t>
        <a:bodyPr/>
        <a:lstStyle/>
        <a:p>
          <a:r>
            <a:rPr lang="fr-FR" i="1" dirty="0" smtClean="0">
              <a:latin typeface="Book Antiqua" pitchFamily="18" charset="0"/>
            </a:rPr>
            <a:t> Exemple emploi du temps… </a:t>
          </a:r>
          <a:endParaRPr lang="fr-FR" dirty="0">
            <a:latin typeface="Book Antiqua" pitchFamily="18" charset="0"/>
          </a:endParaRPr>
        </a:p>
      </dgm:t>
    </dgm:pt>
    <dgm:pt modelId="{C76D5430-EDA8-42E7-9392-9372C0A4D8DC}" type="parTrans" cxnId="{063568B6-9FED-4316-A190-DE68930DC3FD}">
      <dgm:prSet/>
      <dgm:spPr/>
      <dgm:t>
        <a:bodyPr/>
        <a:lstStyle/>
        <a:p>
          <a:endParaRPr lang="fr-FR"/>
        </a:p>
      </dgm:t>
    </dgm:pt>
    <dgm:pt modelId="{2D10CFE2-3D56-4985-B7A3-3914812612F7}" type="sibTrans" cxnId="{063568B6-9FED-4316-A190-DE68930DC3FD}">
      <dgm:prSet/>
      <dgm:spPr/>
      <dgm:t>
        <a:bodyPr/>
        <a:lstStyle/>
        <a:p>
          <a:endParaRPr lang="fr-FR"/>
        </a:p>
      </dgm:t>
    </dgm:pt>
    <dgm:pt modelId="{50E38158-E53D-46E4-8F35-99285D31BD08}">
      <dgm:prSet/>
      <dgm:spPr/>
      <dgm:t>
        <a:bodyPr/>
        <a:lstStyle/>
        <a:p>
          <a:r>
            <a:rPr lang="fr-FR" i="1" dirty="0" smtClean="0">
              <a:latin typeface="Book Antiqua" pitchFamily="18" charset="0"/>
            </a:rPr>
            <a:t> Documents que les parents doivent fournir, autorisations à signer… </a:t>
          </a:r>
          <a:endParaRPr lang="fr-FR" dirty="0">
            <a:latin typeface="Book Antiqua" pitchFamily="18" charset="0"/>
          </a:endParaRPr>
        </a:p>
      </dgm:t>
    </dgm:pt>
    <dgm:pt modelId="{099F0D99-6511-4493-9A8A-E7D43FB931EE}" type="parTrans" cxnId="{5B542EE4-68C9-4021-A436-799864A09DD2}">
      <dgm:prSet/>
      <dgm:spPr/>
      <dgm:t>
        <a:bodyPr/>
        <a:lstStyle/>
        <a:p>
          <a:endParaRPr lang="fr-FR"/>
        </a:p>
      </dgm:t>
    </dgm:pt>
    <dgm:pt modelId="{F16E5BBF-3544-4B96-BE2E-BB3D0989B08F}" type="sibTrans" cxnId="{5B542EE4-68C9-4021-A436-799864A09DD2}">
      <dgm:prSet/>
      <dgm:spPr/>
      <dgm:t>
        <a:bodyPr/>
        <a:lstStyle/>
        <a:p>
          <a:endParaRPr lang="fr-FR"/>
        </a:p>
      </dgm:t>
    </dgm:pt>
    <dgm:pt modelId="{52AE840B-E849-41B9-B9AF-2E08F7B1C0C8}">
      <dgm:prSet/>
      <dgm:spPr/>
      <dgm:t>
        <a:bodyPr/>
        <a:lstStyle/>
        <a:p>
          <a:r>
            <a:rPr lang="fr-FR" i="1" dirty="0" smtClean="0">
              <a:latin typeface="Book Antiqua" pitchFamily="18" charset="0"/>
            </a:rPr>
            <a:t> Qui finance le projet? Quelle est la part demandée aux familles? Quelles facilités de paiement peuvent être envisagées (échelonnement…)? </a:t>
          </a:r>
          <a:endParaRPr lang="fr-FR" dirty="0">
            <a:latin typeface="Book Antiqua" pitchFamily="18" charset="0"/>
          </a:endParaRPr>
        </a:p>
      </dgm:t>
    </dgm:pt>
    <dgm:pt modelId="{78A27478-8F2F-43BC-A93E-8E8FA8F67385}" type="parTrans" cxnId="{837B8649-758F-4550-A4DE-2F65653EB0C2}">
      <dgm:prSet/>
      <dgm:spPr/>
      <dgm:t>
        <a:bodyPr/>
        <a:lstStyle/>
        <a:p>
          <a:endParaRPr lang="fr-FR"/>
        </a:p>
      </dgm:t>
    </dgm:pt>
    <dgm:pt modelId="{3F482656-240D-47F1-8AC4-4355D2C491D7}" type="sibTrans" cxnId="{837B8649-758F-4550-A4DE-2F65653EB0C2}">
      <dgm:prSet/>
      <dgm:spPr/>
      <dgm:t>
        <a:bodyPr/>
        <a:lstStyle/>
        <a:p>
          <a:endParaRPr lang="fr-FR"/>
        </a:p>
      </dgm:t>
    </dgm:pt>
    <dgm:pt modelId="{5D899549-BC23-48D3-B717-7259F1BE0DFB}">
      <dgm:prSet/>
      <dgm:spPr/>
      <dgm:t>
        <a:bodyPr/>
        <a:lstStyle/>
        <a:p>
          <a:r>
            <a:rPr lang="fr-FR" i="1" dirty="0" smtClean="0">
              <a:latin typeface="Book Antiqua" pitchFamily="18" charset="0"/>
            </a:rPr>
            <a:t> Matériel à prévoir, modalités de transport, répartition des élèves par chambres, trousseau, maladies </a:t>
          </a:r>
          <a:endParaRPr lang="fr-FR" dirty="0">
            <a:latin typeface="Book Antiqua" pitchFamily="18" charset="0"/>
          </a:endParaRPr>
        </a:p>
      </dgm:t>
    </dgm:pt>
    <dgm:pt modelId="{FF9F1CC6-56C4-45B1-B71E-22F42A704DC7}" type="parTrans" cxnId="{308EF24E-C017-4606-9CF6-49AB8CCBD15A}">
      <dgm:prSet/>
      <dgm:spPr/>
      <dgm:t>
        <a:bodyPr/>
        <a:lstStyle/>
        <a:p>
          <a:endParaRPr lang="fr-FR"/>
        </a:p>
      </dgm:t>
    </dgm:pt>
    <dgm:pt modelId="{DC3C3660-6A8A-449F-B0A6-87AD2E30C02B}" type="sibTrans" cxnId="{308EF24E-C017-4606-9CF6-49AB8CCBD15A}">
      <dgm:prSet/>
      <dgm:spPr/>
      <dgm:t>
        <a:bodyPr/>
        <a:lstStyle/>
        <a:p>
          <a:endParaRPr lang="fr-FR"/>
        </a:p>
      </dgm:t>
    </dgm:pt>
    <dgm:pt modelId="{D3CFC292-B3CC-44F2-BFD6-FFD4FE4F6433}">
      <dgm:prSet/>
      <dgm:spPr/>
      <dgm:t>
        <a:bodyPr/>
        <a:lstStyle/>
        <a:p>
          <a:r>
            <a:rPr lang="fr-FR" i="1" dirty="0" smtClean="0">
              <a:latin typeface="Book Antiqua" pitchFamily="18" charset="0"/>
            </a:rPr>
            <a:t> Entre la classe et l’école, entre l’enfant et sa famille </a:t>
          </a:r>
          <a:endParaRPr lang="fr-FR" dirty="0">
            <a:latin typeface="Book Antiqua" pitchFamily="18" charset="0"/>
          </a:endParaRPr>
        </a:p>
      </dgm:t>
    </dgm:pt>
    <dgm:pt modelId="{417E49C9-EED2-479C-BF5C-6506203910B4}" type="parTrans" cxnId="{71AEC5E7-0B1D-4D3E-AB49-274C754CAD14}">
      <dgm:prSet/>
      <dgm:spPr/>
      <dgm:t>
        <a:bodyPr/>
        <a:lstStyle/>
        <a:p>
          <a:endParaRPr lang="fr-FR"/>
        </a:p>
      </dgm:t>
    </dgm:pt>
    <dgm:pt modelId="{BDDB51C6-662A-4100-A6C7-FB50CFA0F537}" type="sibTrans" cxnId="{71AEC5E7-0B1D-4D3E-AB49-274C754CAD14}">
      <dgm:prSet/>
      <dgm:spPr/>
      <dgm:t>
        <a:bodyPr/>
        <a:lstStyle/>
        <a:p>
          <a:endParaRPr lang="fr-FR"/>
        </a:p>
      </dgm:t>
    </dgm:pt>
    <dgm:pt modelId="{945DA683-9F92-455D-A4E0-EECF088E1712}" type="pres">
      <dgm:prSet presAssocID="{D0C54FEA-CABD-44C8-994E-1BB2DCFB9A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949F962-2159-4EFE-AE2D-78D8C016D4CB}" type="pres">
      <dgm:prSet presAssocID="{764763B1-DBB0-4392-8F08-CA42F74A4DB9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7C1FAF-02A9-46A7-8F3A-2E58F03B3A71}" type="pres">
      <dgm:prSet presAssocID="{764763B1-DBB0-4392-8F08-CA42F74A4DB9}" presName="childTex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97CA8A-86E6-4264-A83D-B92CDFF2A236}" type="pres">
      <dgm:prSet presAssocID="{4AB936EB-CA4A-4F4A-A100-A219D9AC7559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7B52A6-8EFC-4B20-8029-EDD936054546}" type="pres">
      <dgm:prSet presAssocID="{07087C89-815B-45F2-A501-252CFD461396}" presName="spacer" presStyleCnt="0"/>
      <dgm:spPr/>
    </dgm:pt>
    <dgm:pt modelId="{444CBB05-38C9-4EE4-ABCD-E2A87DF7ECDD}" type="pres">
      <dgm:prSet presAssocID="{DBE7ABE7-99F4-4C22-8DE7-4B37D9E21403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E49865-6245-423A-B08A-6FC1B72720C0}" type="pres">
      <dgm:prSet presAssocID="{DBE7ABE7-99F4-4C22-8DE7-4B37D9E21403}" presName="childTex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9D046B-0B6C-4D4D-87AD-C299EEB0BF60}" type="pres">
      <dgm:prSet presAssocID="{E8E7CD97-D466-4840-9E3B-7774F6122046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596420-148E-473A-BE6A-383C4E1C85CA}" type="pres">
      <dgm:prSet presAssocID="{E8E7CD97-D466-4840-9E3B-7774F6122046}" presName="childTex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C59DDA-96E8-482A-BF76-94ACF3FCBE13}" type="pres">
      <dgm:prSet presAssocID="{D827D798-320B-433C-9F55-B1DC6943DC7C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21D16D-8D30-40F4-B937-032A878F7321}" type="pres">
      <dgm:prSet presAssocID="{D827D798-320B-433C-9F55-B1DC6943DC7C}" presName="childTex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D237CC-5FEF-4779-B9A4-CBE4DCBCF532}" type="pres">
      <dgm:prSet presAssocID="{1F693617-62D6-4DAA-B0FC-23DA19D13576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F2D8F2F-FDE2-44D5-AC3C-2CE77D22DBDD}" type="pres">
      <dgm:prSet presAssocID="{1F693617-62D6-4DAA-B0FC-23DA19D13576}" presName="childTex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E03699-E991-4554-828C-F643D19CB12B}" type="pres">
      <dgm:prSet presAssocID="{15ED7D89-B1AF-4690-8193-86D98EA4BCBD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373DBC-BD40-4A99-81FD-DC3347B88ED8}" type="pres">
      <dgm:prSet presAssocID="{15ED7D89-B1AF-4690-8193-86D98EA4BCBD}" presName="child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9AE79FA-14D3-46B1-A794-A76500A4539F}" srcId="{D0C54FEA-CABD-44C8-994E-1BB2DCFB9A5F}" destId="{1F693617-62D6-4DAA-B0FC-23DA19D13576}" srcOrd="5" destOrd="0" parTransId="{69D4D847-D8D5-4288-BF4F-F1AC386450A5}" sibTransId="{0BA981AA-09B4-4414-B672-693E9C2A9341}"/>
    <dgm:cxn modelId="{424D117E-EE2A-4813-A935-F4B508A62D89}" type="presOf" srcId="{E619B5B6-0D83-42F7-8333-0AF7FF02E94D}" destId="{197C1FAF-02A9-46A7-8F3A-2E58F03B3A71}" srcOrd="0" destOrd="0" presId="urn:microsoft.com/office/officeart/2005/8/layout/vList2"/>
    <dgm:cxn modelId="{67E8181F-83F2-4EE0-9537-2325133BBFA5}" srcId="{D0C54FEA-CABD-44C8-994E-1BB2DCFB9A5F}" destId="{D827D798-320B-433C-9F55-B1DC6943DC7C}" srcOrd="4" destOrd="0" parTransId="{493840AC-23CB-45D0-ADDF-DD1B6FBB86A7}" sibTransId="{C83CEFDA-2A41-4D64-A781-8F2EBFC1EB98}"/>
    <dgm:cxn modelId="{5B542EE4-68C9-4021-A436-799864A09DD2}" srcId="{E8E7CD97-D466-4840-9E3B-7774F6122046}" destId="{50E38158-E53D-46E4-8F35-99285D31BD08}" srcOrd="0" destOrd="0" parTransId="{099F0D99-6511-4493-9A8A-E7D43FB931EE}" sibTransId="{F16E5BBF-3544-4B96-BE2E-BB3D0989B08F}"/>
    <dgm:cxn modelId="{5B2BC90E-1B43-47B6-B622-D7AA7CD063DF}" type="presOf" srcId="{D3CFC292-B3CC-44F2-BFD6-FFD4FE4F6433}" destId="{AF373DBC-BD40-4A99-81FD-DC3347B88ED8}" srcOrd="0" destOrd="0" presId="urn:microsoft.com/office/officeart/2005/8/layout/vList2"/>
    <dgm:cxn modelId="{CADD1B6A-4798-4DA1-975A-EC038AAA10C2}" type="presOf" srcId="{DBE7ABE7-99F4-4C22-8DE7-4B37D9E21403}" destId="{444CBB05-38C9-4EE4-ABCD-E2A87DF7ECDD}" srcOrd="0" destOrd="0" presId="urn:microsoft.com/office/officeart/2005/8/layout/vList2"/>
    <dgm:cxn modelId="{063568B6-9FED-4316-A190-DE68930DC3FD}" srcId="{DBE7ABE7-99F4-4C22-8DE7-4B37D9E21403}" destId="{EB744D8D-E6AB-4154-92C6-A20E55F0D843}" srcOrd="0" destOrd="0" parTransId="{C76D5430-EDA8-42E7-9392-9372C0A4D8DC}" sibTransId="{2D10CFE2-3D56-4985-B7A3-3914812612F7}"/>
    <dgm:cxn modelId="{0AFCE6E5-E2CA-49D4-859E-1A59ADF64412}" srcId="{764763B1-DBB0-4392-8F08-CA42F74A4DB9}" destId="{E619B5B6-0D83-42F7-8333-0AF7FF02E94D}" srcOrd="0" destOrd="0" parTransId="{C4504053-43BA-46B9-AAED-09ABAA3DF4BA}" sibTransId="{B99FFFB3-D48F-4B7A-9B77-CFD76198FC68}"/>
    <dgm:cxn modelId="{EC59BBC4-A5C2-4B8F-A332-FF8D3B973447}" type="presOf" srcId="{15ED7D89-B1AF-4690-8193-86D98EA4BCBD}" destId="{9BE03699-E991-4554-828C-F643D19CB12B}" srcOrd="0" destOrd="0" presId="urn:microsoft.com/office/officeart/2005/8/layout/vList2"/>
    <dgm:cxn modelId="{0C7838A9-E239-4D8A-B5C3-9325BC9E3629}" type="presOf" srcId="{E8E7CD97-D466-4840-9E3B-7774F6122046}" destId="{269D046B-0B6C-4D4D-87AD-C299EEB0BF60}" srcOrd="0" destOrd="0" presId="urn:microsoft.com/office/officeart/2005/8/layout/vList2"/>
    <dgm:cxn modelId="{7A310722-CF10-4439-9072-AD8D86B4839D}" type="presOf" srcId="{EB744D8D-E6AB-4154-92C6-A20E55F0D843}" destId="{C3E49865-6245-423A-B08A-6FC1B72720C0}" srcOrd="0" destOrd="0" presId="urn:microsoft.com/office/officeart/2005/8/layout/vList2"/>
    <dgm:cxn modelId="{AD2E42BA-E3A6-4A74-B534-4DD8BA189185}" type="presOf" srcId="{4AB936EB-CA4A-4F4A-A100-A219D9AC7559}" destId="{CE97CA8A-86E6-4264-A83D-B92CDFF2A236}" srcOrd="0" destOrd="0" presId="urn:microsoft.com/office/officeart/2005/8/layout/vList2"/>
    <dgm:cxn modelId="{71AEC5E7-0B1D-4D3E-AB49-274C754CAD14}" srcId="{15ED7D89-B1AF-4690-8193-86D98EA4BCBD}" destId="{D3CFC292-B3CC-44F2-BFD6-FFD4FE4F6433}" srcOrd="0" destOrd="0" parTransId="{417E49C9-EED2-479C-BF5C-6506203910B4}" sibTransId="{BDDB51C6-662A-4100-A6C7-FB50CFA0F537}"/>
    <dgm:cxn modelId="{C9557BF5-97C3-4444-BB8A-870F0C51C02D}" srcId="{D0C54FEA-CABD-44C8-994E-1BB2DCFB9A5F}" destId="{E8E7CD97-D466-4840-9E3B-7774F6122046}" srcOrd="3" destOrd="0" parTransId="{1D6BE174-ED8D-4514-802C-83D786D5D43A}" sibTransId="{93465B89-5129-4EB1-9C98-C5A5799D9FAE}"/>
    <dgm:cxn modelId="{4B9D7A6C-51D8-4D9B-A5B5-950E4194593D}" type="presOf" srcId="{D827D798-320B-433C-9F55-B1DC6943DC7C}" destId="{19C59DDA-96E8-482A-BF76-94ACF3FCBE13}" srcOrd="0" destOrd="0" presId="urn:microsoft.com/office/officeart/2005/8/layout/vList2"/>
    <dgm:cxn modelId="{C91BF11A-E2EF-48D8-B8EC-34F5C01F35D5}" type="presOf" srcId="{1F693617-62D6-4DAA-B0FC-23DA19D13576}" destId="{83D237CC-5FEF-4779-B9A4-CBE4DCBCF532}" srcOrd="0" destOrd="0" presId="urn:microsoft.com/office/officeart/2005/8/layout/vList2"/>
    <dgm:cxn modelId="{EF898FA8-B1B9-454B-BC89-392657C068C2}" type="presOf" srcId="{D0C54FEA-CABD-44C8-994E-1BB2DCFB9A5F}" destId="{945DA683-9F92-455D-A4E0-EECF088E1712}" srcOrd="0" destOrd="0" presId="urn:microsoft.com/office/officeart/2005/8/layout/vList2"/>
    <dgm:cxn modelId="{837B8649-758F-4550-A4DE-2F65653EB0C2}" srcId="{D827D798-320B-433C-9F55-B1DC6943DC7C}" destId="{52AE840B-E849-41B9-B9AF-2E08F7B1C0C8}" srcOrd="0" destOrd="0" parTransId="{78A27478-8F2F-43BC-A93E-8E8FA8F67385}" sibTransId="{3F482656-240D-47F1-8AC4-4355D2C491D7}"/>
    <dgm:cxn modelId="{67D2DFF1-A0CF-464A-9B74-B14853047A1E}" type="presOf" srcId="{50E38158-E53D-46E4-8F35-99285D31BD08}" destId="{1C596420-148E-473A-BE6A-383C4E1C85CA}" srcOrd="0" destOrd="0" presId="urn:microsoft.com/office/officeart/2005/8/layout/vList2"/>
    <dgm:cxn modelId="{47188B84-D2C7-418A-9976-16CE735FEB75}" srcId="{D0C54FEA-CABD-44C8-994E-1BB2DCFB9A5F}" destId="{DBE7ABE7-99F4-4C22-8DE7-4B37D9E21403}" srcOrd="2" destOrd="0" parTransId="{AEE0B038-4061-43BD-AF87-A47DD555ABD4}" sibTransId="{B4FC5789-7847-48AB-96A2-D7AD07E97131}"/>
    <dgm:cxn modelId="{3AEB75D7-C9EA-4276-8F2D-F8278B0D19FC}" type="presOf" srcId="{764763B1-DBB0-4392-8F08-CA42F74A4DB9}" destId="{7949F962-2159-4EFE-AE2D-78D8C016D4CB}" srcOrd="0" destOrd="0" presId="urn:microsoft.com/office/officeart/2005/8/layout/vList2"/>
    <dgm:cxn modelId="{C7FD80DF-1CC8-40A1-BEA9-DA3667C399C4}" srcId="{D0C54FEA-CABD-44C8-994E-1BB2DCFB9A5F}" destId="{4AB936EB-CA4A-4F4A-A100-A219D9AC7559}" srcOrd="1" destOrd="0" parTransId="{835EA52B-B34C-4DD1-B9E2-66256C8564D9}" sibTransId="{07087C89-815B-45F2-A501-252CFD461396}"/>
    <dgm:cxn modelId="{637CC6FE-42AA-42D3-8CD2-C77114D3AB4A}" srcId="{D0C54FEA-CABD-44C8-994E-1BB2DCFB9A5F}" destId="{764763B1-DBB0-4392-8F08-CA42F74A4DB9}" srcOrd="0" destOrd="0" parTransId="{1958F2E7-9408-4992-867B-D14D8ACD25FB}" sibTransId="{F990CEA7-B812-4EB3-B207-DC6375356F52}"/>
    <dgm:cxn modelId="{14A18FE0-A194-4F64-86F3-38ED01B253C5}" type="presOf" srcId="{52AE840B-E849-41B9-B9AF-2E08F7B1C0C8}" destId="{AB21D16D-8D30-40F4-B937-032A878F7321}" srcOrd="0" destOrd="0" presId="urn:microsoft.com/office/officeart/2005/8/layout/vList2"/>
    <dgm:cxn modelId="{308EF24E-C017-4606-9CF6-49AB8CCBD15A}" srcId="{1F693617-62D6-4DAA-B0FC-23DA19D13576}" destId="{5D899549-BC23-48D3-B717-7259F1BE0DFB}" srcOrd="0" destOrd="0" parTransId="{FF9F1CC6-56C4-45B1-B71E-22F42A704DC7}" sibTransId="{DC3C3660-6A8A-449F-B0A6-87AD2E30C02B}"/>
    <dgm:cxn modelId="{CB126F30-C56D-4157-8563-3EBFB19A007F}" srcId="{D0C54FEA-CABD-44C8-994E-1BB2DCFB9A5F}" destId="{15ED7D89-B1AF-4690-8193-86D98EA4BCBD}" srcOrd="6" destOrd="0" parTransId="{757B831F-FA0A-4A97-AD3C-5AC2EB6DDC83}" sibTransId="{53EB1EC9-F757-4A84-8647-E57F48EF479E}"/>
    <dgm:cxn modelId="{34783AAF-141D-47A9-852E-A8AFD8447656}" type="presOf" srcId="{5D899549-BC23-48D3-B717-7259F1BE0DFB}" destId="{1F2D8F2F-FDE2-44D5-AC3C-2CE77D22DBDD}" srcOrd="0" destOrd="0" presId="urn:microsoft.com/office/officeart/2005/8/layout/vList2"/>
    <dgm:cxn modelId="{6E8ED009-BACD-4956-B9C7-94727D998F99}" type="presParOf" srcId="{945DA683-9F92-455D-A4E0-EECF088E1712}" destId="{7949F962-2159-4EFE-AE2D-78D8C016D4CB}" srcOrd="0" destOrd="0" presId="urn:microsoft.com/office/officeart/2005/8/layout/vList2"/>
    <dgm:cxn modelId="{E30D49C4-6B6D-46C6-83E7-5C1105A82BB3}" type="presParOf" srcId="{945DA683-9F92-455D-A4E0-EECF088E1712}" destId="{197C1FAF-02A9-46A7-8F3A-2E58F03B3A71}" srcOrd="1" destOrd="0" presId="urn:microsoft.com/office/officeart/2005/8/layout/vList2"/>
    <dgm:cxn modelId="{55836DA4-BB6E-4054-8712-C5538F826C6E}" type="presParOf" srcId="{945DA683-9F92-455D-A4E0-EECF088E1712}" destId="{CE97CA8A-86E6-4264-A83D-B92CDFF2A236}" srcOrd="2" destOrd="0" presId="urn:microsoft.com/office/officeart/2005/8/layout/vList2"/>
    <dgm:cxn modelId="{DBAAE74B-E315-478A-871E-9BC323F2BE1B}" type="presParOf" srcId="{945DA683-9F92-455D-A4E0-EECF088E1712}" destId="{ED7B52A6-8EFC-4B20-8029-EDD936054546}" srcOrd="3" destOrd="0" presId="urn:microsoft.com/office/officeart/2005/8/layout/vList2"/>
    <dgm:cxn modelId="{11E0194D-08BF-40EB-A26F-95038E3A36CC}" type="presParOf" srcId="{945DA683-9F92-455D-A4E0-EECF088E1712}" destId="{444CBB05-38C9-4EE4-ABCD-E2A87DF7ECDD}" srcOrd="4" destOrd="0" presId="urn:microsoft.com/office/officeart/2005/8/layout/vList2"/>
    <dgm:cxn modelId="{53158EE2-8A94-4F8F-95DC-FD56A735438C}" type="presParOf" srcId="{945DA683-9F92-455D-A4E0-EECF088E1712}" destId="{C3E49865-6245-423A-B08A-6FC1B72720C0}" srcOrd="5" destOrd="0" presId="urn:microsoft.com/office/officeart/2005/8/layout/vList2"/>
    <dgm:cxn modelId="{921D7953-97B9-46DF-B46A-0E6F15A5EFF0}" type="presParOf" srcId="{945DA683-9F92-455D-A4E0-EECF088E1712}" destId="{269D046B-0B6C-4D4D-87AD-C299EEB0BF60}" srcOrd="6" destOrd="0" presId="urn:microsoft.com/office/officeart/2005/8/layout/vList2"/>
    <dgm:cxn modelId="{98C45DEA-01AD-4F9B-953D-E65D0D7A3E88}" type="presParOf" srcId="{945DA683-9F92-455D-A4E0-EECF088E1712}" destId="{1C596420-148E-473A-BE6A-383C4E1C85CA}" srcOrd="7" destOrd="0" presId="urn:microsoft.com/office/officeart/2005/8/layout/vList2"/>
    <dgm:cxn modelId="{22F7125A-9797-416E-9614-FBCEB4E51908}" type="presParOf" srcId="{945DA683-9F92-455D-A4E0-EECF088E1712}" destId="{19C59DDA-96E8-482A-BF76-94ACF3FCBE13}" srcOrd="8" destOrd="0" presId="urn:microsoft.com/office/officeart/2005/8/layout/vList2"/>
    <dgm:cxn modelId="{91975899-2ACD-466F-8500-768B0B9E9A02}" type="presParOf" srcId="{945DA683-9F92-455D-A4E0-EECF088E1712}" destId="{AB21D16D-8D30-40F4-B937-032A878F7321}" srcOrd="9" destOrd="0" presId="urn:microsoft.com/office/officeart/2005/8/layout/vList2"/>
    <dgm:cxn modelId="{B30A1BD1-EB42-42D3-95A5-9BD9EB5F89D6}" type="presParOf" srcId="{945DA683-9F92-455D-A4E0-EECF088E1712}" destId="{83D237CC-5FEF-4779-B9A4-CBE4DCBCF532}" srcOrd="10" destOrd="0" presId="urn:microsoft.com/office/officeart/2005/8/layout/vList2"/>
    <dgm:cxn modelId="{78AB19AC-D15A-4AF1-92D6-A3CE6347CF14}" type="presParOf" srcId="{945DA683-9F92-455D-A4E0-EECF088E1712}" destId="{1F2D8F2F-FDE2-44D5-AC3C-2CE77D22DBDD}" srcOrd="11" destOrd="0" presId="urn:microsoft.com/office/officeart/2005/8/layout/vList2"/>
    <dgm:cxn modelId="{1BCCF267-8898-4B72-8D9D-B9459160257D}" type="presParOf" srcId="{945DA683-9F92-455D-A4E0-EECF088E1712}" destId="{9BE03699-E991-4554-828C-F643D19CB12B}" srcOrd="12" destOrd="0" presId="urn:microsoft.com/office/officeart/2005/8/layout/vList2"/>
    <dgm:cxn modelId="{A8D2ACC8-4C0D-4AE7-A76C-33855384B85F}" type="presParOf" srcId="{945DA683-9F92-455D-A4E0-EECF088E1712}" destId="{AF373DBC-BD40-4A99-81FD-DC3347B88ED8}" srcOrd="1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9F962-2159-4EFE-AE2D-78D8C016D4CB}">
      <dsp:nvSpPr>
        <dsp:cNvPr id="0" name=""/>
        <dsp:cNvSpPr/>
      </dsp:nvSpPr>
      <dsp:spPr>
        <a:xfrm>
          <a:off x="0" y="95287"/>
          <a:ext cx="8229600" cy="40774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2">
                <a:alpha val="9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2">
                <a:alpha val="9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2">
                <a:alpha val="9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>
              <a:latin typeface="Book Antiqua" pitchFamily="18" charset="0"/>
            </a:rPr>
            <a:t>Pourquoi ce projet… </a:t>
          </a:r>
          <a:endParaRPr lang="fr-FR" sz="1700" b="1" kern="1200" dirty="0">
            <a:latin typeface="Book Antiqua" pitchFamily="18" charset="0"/>
          </a:endParaRPr>
        </a:p>
      </dsp:txBody>
      <dsp:txXfrm>
        <a:off x="19904" y="115191"/>
        <a:ext cx="8189792" cy="367937"/>
      </dsp:txXfrm>
    </dsp:sp>
    <dsp:sp modelId="{197C1FAF-02A9-46A7-8F3A-2E58F03B3A71}">
      <dsp:nvSpPr>
        <dsp:cNvPr id="0" name=""/>
        <dsp:cNvSpPr/>
      </dsp:nvSpPr>
      <dsp:spPr>
        <a:xfrm>
          <a:off x="0" y="503032"/>
          <a:ext cx="8229600" cy="404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300" i="1" kern="1200" dirty="0" smtClean="0">
              <a:latin typeface="Book Antiqua" pitchFamily="18" charset="0"/>
            </a:rPr>
            <a:t> Les objectifs, la structure d’accueil, les raisons qui ont amené à la choisir, les apprentissages conduits avant, pendant, après le séjour</a:t>
          </a:r>
          <a:r>
            <a:rPr lang="fr-FR" sz="1300" kern="1200" dirty="0" smtClean="0">
              <a:latin typeface="Book Antiqua" pitchFamily="18" charset="0"/>
            </a:rPr>
            <a:t> </a:t>
          </a:r>
          <a:endParaRPr lang="fr-FR" sz="1300" kern="1200" dirty="0">
            <a:latin typeface="Book Antiqua" pitchFamily="18" charset="0"/>
          </a:endParaRPr>
        </a:p>
      </dsp:txBody>
      <dsp:txXfrm>
        <a:off x="0" y="503032"/>
        <a:ext cx="8229600" cy="404685"/>
      </dsp:txXfrm>
    </dsp:sp>
    <dsp:sp modelId="{CE97CA8A-86E6-4264-A83D-B92CDFF2A236}">
      <dsp:nvSpPr>
        <dsp:cNvPr id="0" name=""/>
        <dsp:cNvSpPr/>
      </dsp:nvSpPr>
      <dsp:spPr>
        <a:xfrm>
          <a:off x="0" y="907717"/>
          <a:ext cx="8229600" cy="40774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6667"/>
                <a:tint val="45000"/>
                <a:satMod val="200000"/>
              </a:schemeClr>
            </a:gs>
            <a:gs pos="30000">
              <a:schemeClr val="accent2">
                <a:alpha val="90000"/>
                <a:hueOff val="0"/>
                <a:satOff val="0"/>
                <a:lumOff val="0"/>
                <a:alphaOff val="-6667"/>
                <a:tint val="61000"/>
                <a:satMod val="200000"/>
              </a:schemeClr>
            </a:gs>
            <a:gs pos="45000">
              <a:schemeClr val="accent2">
                <a:alpha val="90000"/>
                <a:hueOff val="0"/>
                <a:satOff val="0"/>
                <a:lumOff val="0"/>
                <a:alphaOff val="-6667"/>
                <a:tint val="66000"/>
                <a:satMod val="200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6667"/>
                <a:tint val="66000"/>
                <a:satMod val="200000"/>
              </a:schemeClr>
            </a:gs>
            <a:gs pos="73000">
              <a:schemeClr val="accent2">
                <a:alpha val="90000"/>
                <a:hueOff val="0"/>
                <a:satOff val="0"/>
                <a:lumOff val="0"/>
                <a:alphaOff val="-6667"/>
                <a:tint val="61000"/>
                <a:satMod val="2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6667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>
              <a:latin typeface="Book Antiqua" pitchFamily="18" charset="0"/>
            </a:rPr>
            <a:t>Le programme de la semaine</a:t>
          </a:r>
          <a:endParaRPr lang="fr-FR" sz="1700" b="1" kern="1200" dirty="0">
            <a:latin typeface="Book Antiqua" pitchFamily="18" charset="0"/>
          </a:endParaRPr>
        </a:p>
      </dsp:txBody>
      <dsp:txXfrm>
        <a:off x="19904" y="927621"/>
        <a:ext cx="8189792" cy="367937"/>
      </dsp:txXfrm>
    </dsp:sp>
    <dsp:sp modelId="{444CBB05-38C9-4EE4-ABCD-E2A87DF7ECDD}">
      <dsp:nvSpPr>
        <dsp:cNvPr id="0" name=""/>
        <dsp:cNvSpPr/>
      </dsp:nvSpPr>
      <dsp:spPr>
        <a:xfrm>
          <a:off x="0" y="1364422"/>
          <a:ext cx="8229600" cy="40774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45000"/>
                <a:satMod val="200000"/>
              </a:schemeClr>
            </a:gs>
            <a:gs pos="30000">
              <a:schemeClr val="accent2">
                <a:alpha val="90000"/>
                <a:hueOff val="0"/>
                <a:satOff val="0"/>
                <a:lumOff val="0"/>
                <a:alphaOff val="-13333"/>
                <a:tint val="61000"/>
                <a:satMod val="200000"/>
              </a:schemeClr>
            </a:gs>
            <a:gs pos="45000">
              <a:schemeClr val="accent2">
                <a:alpha val="90000"/>
                <a:hueOff val="0"/>
                <a:satOff val="0"/>
                <a:lumOff val="0"/>
                <a:alphaOff val="-13333"/>
                <a:tint val="66000"/>
                <a:satMod val="200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3333"/>
                <a:tint val="66000"/>
                <a:satMod val="200000"/>
              </a:schemeClr>
            </a:gs>
            <a:gs pos="73000">
              <a:schemeClr val="accent2">
                <a:alpha val="90000"/>
                <a:hueOff val="0"/>
                <a:satOff val="0"/>
                <a:lumOff val="0"/>
                <a:alphaOff val="-13333"/>
                <a:tint val="61000"/>
                <a:satMod val="2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>
              <a:latin typeface="Book Antiqua" pitchFamily="18" charset="0"/>
            </a:rPr>
            <a:t>Une journée type</a:t>
          </a:r>
          <a:endParaRPr lang="fr-FR" sz="1700" b="1" kern="1200" dirty="0">
            <a:latin typeface="Book Antiqua" pitchFamily="18" charset="0"/>
          </a:endParaRPr>
        </a:p>
      </dsp:txBody>
      <dsp:txXfrm>
        <a:off x="19904" y="1384326"/>
        <a:ext cx="8189792" cy="367937"/>
      </dsp:txXfrm>
    </dsp:sp>
    <dsp:sp modelId="{C3E49865-6245-423A-B08A-6FC1B72720C0}">
      <dsp:nvSpPr>
        <dsp:cNvPr id="0" name=""/>
        <dsp:cNvSpPr/>
      </dsp:nvSpPr>
      <dsp:spPr>
        <a:xfrm>
          <a:off x="0" y="1772167"/>
          <a:ext cx="822960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300" i="1" kern="1200" dirty="0" smtClean="0">
              <a:latin typeface="Book Antiqua" pitchFamily="18" charset="0"/>
            </a:rPr>
            <a:t> Exemple emploi du temps… </a:t>
          </a:r>
          <a:endParaRPr lang="fr-FR" sz="1300" kern="1200" dirty="0">
            <a:latin typeface="Book Antiqua" pitchFamily="18" charset="0"/>
          </a:endParaRPr>
        </a:p>
      </dsp:txBody>
      <dsp:txXfrm>
        <a:off x="0" y="1772167"/>
        <a:ext cx="8229600" cy="281520"/>
      </dsp:txXfrm>
    </dsp:sp>
    <dsp:sp modelId="{269D046B-0B6C-4D4D-87AD-C299EEB0BF60}">
      <dsp:nvSpPr>
        <dsp:cNvPr id="0" name=""/>
        <dsp:cNvSpPr/>
      </dsp:nvSpPr>
      <dsp:spPr>
        <a:xfrm>
          <a:off x="0" y="2053687"/>
          <a:ext cx="8229600" cy="40774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tint val="45000"/>
                <a:satMod val="200000"/>
              </a:schemeClr>
            </a:gs>
            <a:gs pos="30000">
              <a:schemeClr val="accent2">
                <a:alpha val="90000"/>
                <a:hueOff val="0"/>
                <a:satOff val="0"/>
                <a:lumOff val="0"/>
                <a:alphaOff val="-20000"/>
                <a:tint val="61000"/>
                <a:satMod val="200000"/>
              </a:schemeClr>
            </a:gs>
            <a:gs pos="45000">
              <a:schemeClr val="accent2">
                <a:alpha val="90000"/>
                <a:hueOff val="0"/>
                <a:satOff val="0"/>
                <a:lumOff val="0"/>
                <a:alphaOff val="-20000"/>
                <a:tint val="66000"/>
                <a:satMod val="200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0000"/>
                <a:tint val="66000"/>
                <a:satMod val="200000"/>
              </a:schemeClr>
            </a:gs>
            <a:gs pos="73000">
              <a:schemeClr val="accent2">
                <a:alpha val="90000"/>
                <a:hueOff val="0"/>
                <a:satOff val="0"/>
                <a:lumOff val="0"/>
                <a:alphaOff val="-20000"/>
                <a:tint val="61000"/>
                <a:satMod val="2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>
              <a:latin typeface="Book Antiqua" pitchFamily="18" charset="0"/>
            </a:rPr>
            <a:t>Les aspects administratifs</a:t>
          </a:r>
          <a:endParaRPr lang="fr-FR" sz="1700" b="1" kern="1200" dirty="0">
            <a:latin typeface="Book Antiqua" pitchFamily="18" charset="0"/>
          </a:endParaRPr>
        </a:p>
      </dsp:txBody>
      <dsp:txXfrm>
        <a:off x="19904" y="2073591"/>
        <a:ext cx="8189792" cy="367937"/>
      </dsp:txXfrm>
    </dsp:sp>
    <dsp:sp modelId="{1C596420-148E-473A-BE6A-383C4E1C85CA}">
      <dsp:nvSpPr>
        <dsp:cNvPr id="0" name=""/>
        <dsp:cNvSpPr/>
      </dsp:nvSpPr>
      <dsp:spPr>
        <a:xfrm>
          <a:off x="0" y="2461432"/>
          <a:ext cx="822960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300" i="1" kern="1200" dirty="0" smtClean="0">
              <a:latin typeface="Book Antiqua" pitchFamily="18" charset="0"/>
            </a:rPr>
            <a:t> Documents que les parents doivent fournir, autorisations à signer… </a:t>
          </a:r>
          <a:endParaRPr lang="fr-FR" sz="1300" kern="1200" dirty="0">
            <a:latin typeface="Book Antiqua" pitchFamily="18" charset="0"/>
          </a:endParaRPr>
        </a:p>
      </dsp:txBody>
      <dsp:txXfrm>
        <a:off x="0" y="2461432"/>
        <a:ext cx="8229600" cy="281520"/>
      </dsp:txXfrm>
    </dsp:sp>
    <dsp:sp modelId="{19C59DDA-96E8-482A-BF76-94ACF3FCBE13}">
      <dsp:nvSpPr>
        <dsp:cNvPr id="0" name=""/>
        <dsp:cNvSpPr/>
      </dsp:nvSpPr>
      <dsp:spPr>
        <a:xfrm>
          <a:off x="0" y="2742952"/>
          <a:ext cx="8229600" cy="40774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45000"/>
                <a:satMod val="200000"/>
              </a:schemeClr>
            </a:gs>
            <a:gs pos="30000">
              <a:schemeClr val="accent2">
                <a:alpha val="90000"/>
                <a:hueOff val="0"/>
                <a:satOff val="0"/>
                <a:lumOff val="0"/>
                <a:alphaOff val="-26667"/>
                <a:tint val="61000"/>
                <a:satMod val="200000"/>
              </a:schemeClr>
            </a:gs>
            <a:gs pos="45000">
              <a:schemeClr val="accent2">
                <a:alpha val="90000"/>
                <a:hueOff val="0"/>
                <a:satOff val="0"/>
                <a:lumOff val="0"/>
                <a:alphaOff val="-26667"/>
                <a:tint val="66000"/>
                <a:satMod val="200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6667"/>
                <a:tint val="66000"/>
                <a:satMod val="200000"/>
              </a:schemeClr>
            </a:gs>
            <a:gs pos="73000">
              <a:schemeClr val="accent2">
                <a:alpha val="90000"/>
                <a:hueOff val="0"/>
                <a:satOff val="0"/>
                <a:lumOff val="0"/>
                <a:alphaOff val="-26667"/>
                <a:tint val="61000"/>
                <a:satMod val="2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>
              <a:latin typeface="Book Antiqua" pitchFamily="18" charset="0"/>
            </a:rPr>
            <a:t>L’aspect financier</a:t>
          </a:r>
          <a:endParaRPr lang="fr-FR" sz="1700" b="1" kern="1200" dirty="0">
            <a:latin typeface="Book Antiqua" pitchFamily="18" charset="0"/>
          </a:endParaRPr>
        </a:p>
      </dsp:txBody>
      <dsp:txXfrm>
        <a:off x="19904" y="2762856"/>
        <a:ext cx="8189792" cy="367937"/>
      </dsp:txXfrm>
    </dsp:sp>
    <dsp:sp modelId="{AB21D16D-8D30-40F4-B937-032A878F7321}">
      <dsp:nvSpPr>
        <dsp:cNvPr id="0" name=""/>
        <dsp:cNvSpPr/>
      </dsp:nvSpPr>
      <dsp:spPr>
        <a:xfrm>
          <a:off x="0" y="3150697"/>
          <a:ext cx="8229600" cy="404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300" i="1" kern="1200" dirty="0" smtClean="0">
              <a:latin typeface="Book Antiqua" pitchFamily="18" charset="0"/>
            </a:rPr>
            <a:t> Qui finance le projet? Quelle est la part demandée aux familles? Quelles facilités de paiement peuvent être envisagées (échelonnement…)? </a:t>
          </a:r>
          <a:endParaRPr lang="fr-FR" sz="1300" kern="1200" dirty="0">
            <a:latin typeface="Book Antiqua" pitchFamily="18" charset="0"/>
          </a:endParaRPr>
        </a:p>
      </dsp:txBody>
      <dsp:txXfrm>
        <a:off x="0" y="3150697"/>
        <a:ext cx="8229600" cy="404685"/>
      </dsp:txXfrm>
    </dsp:sp>
    <dsp:sp modelId="{83D237CC-5FEF-4779-B9A4-CBE4DCBCF532}">
      <dsp:nvSpPr>
        <dsp:cNvPr id="0" name=""/>
        <dsp:cNvSpPr/>
      </dsp:nvSpPr>
      <dsp:spPr>
        <a:xfrm>
          <a:off x="0" y="3555382"/>
          <a:ext cx="8229600" cy="40774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3333"/>
                <a:tint val="45000"/>
                <a:satMod val="200000"/>
              </a:schemeClr>
            </a:gs>
            <a:gs pos="30000">
              <a:schemeClr val="accent2">
                <a:alpha val="90000"/>
                <a:hueOff val="0"/>
                <a:satOff val="0"/>
                <a:lumOff val="0"/>
                <a:alphaOff val="-33333"/>
                <a:tint val="61000"/>
                <a:satMod val="200000"/>
              </a:schemeClr>
            </a:gs>
            <a:gs pos="45000">
              <a:schemeClr val="accent2">
                <a:alpha val="90000"/>
                <a:hueOff val="0"/>
                <a:satOff val="0"/>
                <a:lumOff val="0"/>
                <a:alphaOff val="-33333"/>
                <a:tint val="66000"/>
                <a:satMod val="200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33333"/>
                <a:tint val="66000"/>
                <a:satMod val="200000"/>
              </a:schemeClr>
            </a:gs>
            <a:gs pos="73000">
              <a:schemeClr val="accent2">
                <a:alpha val="90000"/>
                <a:hueOff val="0"/>
                <a:satOff val="0"/>
                <a:lumOff val="0"/>
                <a:alphaOff val="-33333"/>
                <a:tint val="61000"/>
                <a:satMod val="2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3333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>
              <a:latin typeface="Book Antiqua" pitchFamily="18" charset="0"/>
            </a:rPr>
            <a:t>Les aspects pratiques</a:t>
          </a:r>
          <a:endParaRPr lang="fr-FR" sz="1700" b="1" kern="1200" dirty="0">
            <a:latin typeface="Book Antiqua" pitchFamily="18" charset="0"/>
          </a:endParaRPr>
        </a:p>
      </dsp:txBody>
      <dsp:txXfrm>
        <a:off x="19904" y="3575286"/>
        <a:ext cx="8189792" cy="367937"/>
      </dsp:txXfrm>
    </dsp:sp>
    <dsp:sp modelId="{1F2D8F2F-FDE2-44D5-AC3C-2CE77D22DBDD}">
      <dsp:nvSpPr>
        <dsp:cNvPr id="0" name=""/>
        <dsp:cNvSpPr/>
      </dsp:nvSpPr>
      <dsp:spPr>
        <a:xfrm>
          <a:off x="0" y="3963127"/>
          <a:ext cx="822960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300" i="1" kern="1200" dirty="0" smtClean="0">
              <a:latin typeface="Book Antiqua" pitchFamily="18" charset="0"/>
            </a:rPr>
            <a:t> Matériel à prévoir, modalités de transport, répartition des élèves par chambres, trousseau, maladies </a:t>
          </a:r>
          <a:endParaRPr lang="fr-FR" sz="1300" kern="1200" dirty="0">
            <a:latin typeface="Book Antiqua" pitchFamily="18" charset="0"/>
          </a:endParaRPr>
        </a:p>
      </dsp:txBody>
      <dsp:txXfrm>
        <a:off x="0" y="3963127"/>
        <a:ext cx="8229600" cy="281520"/>
      </dsp:txXfrm>
    </dsp:sp>
    <dsp:sp modelId="{9BE03699-E991-4554-828C-F643D19CB12B}">
      <dsp:nvSpPr>
        <dsp:cNvPr id="0" name=""/>
        <dsp:cNvSpPr/>
      </dsp:nvSpPr>
      <dsp:spPr>
        <a:xfrm>
          <a:off x="0" y="4244647"/>
          <a:ext cx="8229600" cy="40774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45000"/>
                <a:satMod val="200000"/>
              </a:schemeClr>
            </a:gs>
            <a:gs pos="30000">
              <a:schemeClr val="accent2">
                <a:alpha val="90000"/>
                <a:hueOff val="0"/>
                <a:satOff val="0"/>
                <a:lumOff val="0"/>
                <a:alphaOff val="-40000"/>
                <a:tint val="61000"/>
                <a:satMod val="200000"/>
              </a:schemeClr>
            </a:gs>
            <a:gs pos="45000">
              <a:schemeClr val="accent2">
                <a:alpha val="90000"/>
                <a:hueOff val="0"/>
                <a:satOff val="0"/>
                <a:lumOff val="0"/>
                <a:alphaOff val="-40000"/>
                <a:tint val="66000"/>
                <a:satMod val="200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tint val="66000"/>
                <a:satMod val="200000"/>
              </a:schemeClr>
            </a:gs>
            <a:gs pos="73000">
              <a:schemeClr val="accent2">
                <a:alpha val="90000"/>
                <a:hueOff val="0"/>
                <a:satOff val="0"/>
                <a:lumOff val="0"/>
                <a:alphaOff val="-40000"/>
                <a:tint val="61000"/>
                <a:satMod val="2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>
              <a:latin typeface="Book Antiqua" pitchFamily="18" charset="0"/>
            </a:rPr>
            <a:t>Les moyens et modalités de communication </a:t>
          </a:r>
          <a:r>
            <a:rPr lang="fr-FR" sz="1700" b="1" i="0" kern="1200" dirty="0" smtClean="0">
              <a:latin typeface="Book Antiqua" pitchFamily="18" charset="0"/>
            </a:rPr>
            <a:t>pendant le séjour</a:t>
          </a:r>
          <a:endParaRPr lang="fr-FR" sz="1700" b="1" i="0" kern="1200" dirty="0">
            <a:latin typeface="Book Antiqua" pitchFamily="18" charset="0"/>
          </a:endParaRPr>
        </a:p>
      </dsp:txBody>
      <dsp:txXfrm>
        <a:off x="19904" y="4264551"/>
        <a:ext cx="8189792" cy="367937"/>
      </dsp:txXfrm>
    </dsp:sp>
    <dsp:sp modelId="{AF373DBC-BD40-4A99-81FD-DC3347B88ED8}">
      <dsp:nvSpPr>
        <dsp:cNvPr id="0" name=""/>
        <dsp:cNvSpPr/>
      </dsp:nvSpPr>
      <dsp:spPr>
        <a:xfrm>
          <a:off x="0" y="4652392"/>
          <a:ext cx="822960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300" i="1" kern="1200" dirty="0" smtClean="0">
              <a:latin typeface="Book Antiqua" pitchFamily="18" charset="0"/>
            </a:rPr>
            <a:t> Entre la classe et l’école, entre l’enfant et sa famille </a:t>
          </a:r>
          <a:endParaRPr lang="fr-FR" sz="1300" kern="1200" dirty="0">
            <a:latin typeface="Book Antiqua" pitchFamily="18" charset="0"/>
          </a:endParaRPr>
        </a:p>
      </dsp:txBody>
      <dsp:txXfrm>
        <a:off x="0" y="4652392"/>
        <a:ext cx="8229600" cy="281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279CC87-DD80-44C2-B396-6E169D81EE1F}" type="datetimeFigureOut">
              <a:rPr lang="fr-FR"/>
              <a:pPr>
                <a:defRPr/>
              </a:pPr>
              <a:t>15/01/19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8769722-0567-446A-AC68-8588951A2B8E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9095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10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34A71-08BB-4001-B789-51D2FCDD8422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AB843-2271-40D2-9871-C07A4EA2AE68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cteur droit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Triangle isocèle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Connecteur droit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6C9CB-822E-4680-9318-72BE0DEF8DFD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BCD1C-DE72-4D43-ACA0-1760FFCF2690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F5F3C-E4C3-4531-A9F5-A526835BA40D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C76A4-546B-42AC-88BF-A4BF15D8153E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48E0F-8906-4419-A095-9C8A8398306F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64940-5B9C-40D2-B612-5C299C607E1D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EF475-E201-497E-843E-D5C540483F49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cteur droit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CB0D7-A8CD-4DAB-80A4-1FFB63ED05F9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Connecteur droit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42361-B1D4-40F5-8CB9-373A78C25573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E9E2D-1C29-4A28-8F13-9C3475D1978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 smtClean="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3F42A860-7264-4F3F-981A-861C0FC0D41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28" name="Connecteur droit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Connecteur droit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Triangle isocè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6" r:id="rId3"/>
    <p:sldLayoutId id="2147483673" r:id="rId4"/>
    <p:sldLayoutId id="2147483672" r:id="rId5"/>
    <p:sldLayoutId id="2147483677" r:id="rId6"/>
    <p:sldLayoutId id="2147483678" r:id="rId7"/>
    <p:sldLayoutId id="2147483679" r:id="rId8"/>
    <p:sldLayoutId id="2147483680" r:id="rId9"/>
    <p:sldLayoutId id="2147483671" r:id="rId10"/>
    <p:sldLayoutId id="2147483681" r:id="rId11"/>
    <p:sldLayoutId id="214748368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nblanc@mairie-puteaux.fr" TargetMode="Externa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3733800"/>
            <a:ext cx="7010400" cy="1143000"/>
          </a:xfrm>
        </p:spPr>
        <p:txBody>
          <a:bodyPr/>
          <a:lstStyle/>
          <a:p>
            <a:r>
              <a:rPr lang="fr-FR" altLang="fr-FR" b="1" smtClean="0">
                <a:solidFill>
                  <a:srgbClr val="339966"/>
                </a:solidFill>
                <a:latin typeface="Book Antiqua" pitchFamily="18" charset="0"/>
              </a:rPr>
              <a:t>Classe découverte </a:t>
            </a:r>
            <a:br>
              <a:rPr lang="fr-FR" altLang="fr-FR" b="1" smtClean="0">
                <a:solidFill>
                  <a:srgbClr val="339966"/>
                </a:solidFill>
                <a:latin typeface="Book Antiqua" pitchFamily="18" charset="0"/>
              </a:rPr>
            </a:br>
            <a:r>
              <a:rPr lang="fr-FR" altLang="fr-FR" b="1" smtClean="0">
                <a:solidFill>
                  <a:srgbClr val="339966"/>
                </a:solidFill>
                <a:latin typeface="Book Antiqua" pitchFamily="18" charset="0"/>
              </a:rPr>
              <a:t>« Eveil des 5 sens 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105400"/>
            <a:ext cx="6858000" cy="533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fr-FR" altLang="fr-FR" sz="1600" i="1" dirty="0" smtClean="0">
                <a:latin typeface="Book Antiqua" pitchFamily="18" charset="0"/>
              </a:rPr>
              <a:t>Du 25 mars au 1</a:t>
            </a:r>
            <a:r>
              <a:rPr lang="fr-FR" altLang="fr-FR" sz="1600" i="1" baseline="30000" dirty="0" smtClean="0">
                <a:latin typeface="Book Antiqua" pitchFamily="18" charset="0"/>
              </a:rPr>
              <a:t>er</a:t>
            </a:r>
            <a:r>
              <a:rPr lang="fr-FR" altLang="fr-FR" sz="1600" i="1" dirty="0" smtClean="0">
                <a:latin typeface="Book Antiqua" pitchFamily="18" charset="0"/>
              </a:rPr>
              <a:t> avril 2019</a:t>
            </a:r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fr-FR" altLang="fr-FR" sz="1600" i="1" dirty="0" smtClean="0">
                <a:latin typeface="Book Antiqua" pitchFamily="18" charset="0"/>
              </a:rPr>
              <a:t>À Brezolles (Eure-et-Loir)</a:t>
            </a:r>
          </a:p>
        </p:txBody>
      </p:sp>
      <p:sp>
        <p:nvSpPr>
          <p:cNvPr id="15363" name="ZoneTexte 1"/>
          <p:cNvSpPr txBox="1">
            <a:spLocks noChangeArrowheads="1"/>
          </p:cNvSpPr>
          <p:nvPr/>
        </p:nvSpPr>
        <p:spPr bwMode="auto">
          <a:xfrm>
            <a:off x="2667000" y="609600"/>
            <a:ext cx="381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 </a:t>
            </a:r>
          </a:p>
        </p:txBody>
      </p:sp>
      <p:pic>
        <p:nvPicPr>
          <p:cNvPr id="15364" name="Picture 6" descr="Résultat de recherche d'images pour &quot;moulin de la mulotier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8600"/>
            <a:ext cx="434340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ZoneTexte 5"/>
          <p:cNvSpPr txBox="1">
            <a:spLocks noChangeArrowheads="1"/>
          </p:cNvSpPr>
          <p:nvPr/>
        </p:nvSpPr>
        <p:spPr bwMode="auto">
          <a:xfrm>
            <a:off x="6248400" y="533400"/>
            <a:ext cx="198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Book Antiqua" pitchFamily="18" charset="0"/>
              </a:rPr>
              <a:t>Classes de CPA &amp; CPB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90600"/>
          </a:xfrm>
          <a:gradFill flip="none" rotWithShape="1">
            <a:gsLst>
              <a:gs pos="0">
                <a:srgbClr val="00B050"/>
              </a:gs>
              <a:gs pos="50000">
                <a:srgbClr val="339966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</p:spPr>
        <p:txBody>
          <a:bodyPr anchor="ctr">
            <a:normAutofit/>
          </a:bodyPr>
          <a:lstStyle/>
          <a:p>
            <a:pPr marL="342900" indent="-342900" algn="ctr" fontAlgn="auto">
              <a:spcAft>
                <a:spcPts val="0"/>
              </a:spcAft>
              <a:defRPr/>
            </a:pPr>
            <a:r>
              <a:rPr lang="fr-FR" altLang="fr-FR" sz="4400" b="1" dirty="0" smtClean="0">
                <a:latin typeface="Book Antiqua" pitchFamily="18" charset="0"/>
              </a:rPr>
              <a:t>Aspects administratifs</a:t>
            </a:r>
          </a:p>
        </p:txBody>
      </p:sp>
      <p:sp>
        <p:nvSpPr>
          <p:cNvPr id="24578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352800"/>
          </a:xfrm>
        </p:spPr>
        <p:txBody>
          <a:bodyPr/>
          <a:lstStyle/>
          <a:p>
            <a:pPr>
              <a:buFontTx/>
              <a:buNone/>
            </a:pPr>
            <a:r>
              <a:rPr lang="fr-FR" altLang="fr-FR" sz="1800" smtClean="0">
                <a:solidFill>
                  <a:srgbClr val="FF0000"/>
                </a:solidFill>
                <a:latin typeface="Book Antiqua" pitchFamily="18" charset="0"/>
              </a:rPr>
              <a:t>           </a:t>
            </a:r>
            <a:r>
              <a:rPr lang="fr-FR" altLang="fr-FR" sz="1800" smtClean="0">
                <a:latin typeface="Book Antiqua" pitchFamily="18" charset="0"/>
              </a:rPr>
              <a:t>Documents que les parents doivent fournir, autorisations à signer.</a:t>
            </a:r>
          </a:p>
          <a:p>
            <a:r>
              <a:rPr lang="fr-FR" altLang="fr-FR" sz="2800" smtClean="0">
                <a:latin typeface="Book Antiqua" pitchFamily="18" charset="0"/>
              </a:rPr>
              <a:t>Fiche sanitaire de liaison </a:t>
            </a:r>
          </a:p>
          <a:p>
            <a:r>
              <a:rPr lang="fr-FR" altLang="fr-FR" sz="2800" smtClean="0">
                <a:latin typeface="Book Antiqua" pitchFamily="18" charset="0"/>
              </a:rPr>
              <a:t>Fiche de renseignements </a:t>
            </a:r>
          </a:p>
          <a:p>
            <a:pPr>
              <a:buFontTx/>
              <a:buNone/>
            </a:pPr>
            <a:endParaRPr lang="fr-FR" altLang="fr-FR" sz="2800" smtClean="0">
              <a:latin typeface="Book Antiqua" pitchFamily="18" charset="0"/>
            </a:endParaRPr>
          </a:p>
          <a:p>
            <a:r>
              <a:rPr lang="fr-FR" altLang="fr-FR" sz="2800" smtClean="0">
                <a:latin typeface="Book Antiqua" pitchFamily="18" charset="0"/>
              </a:rPr>
              <a:t>Assurances civiles</a:t>
            </a:r>
          </a:p>
          <a:p>
            <a:r>
              <a:rPr lang="fr-FR" altLang="fr-FR" sz="2800" smtClean="0">
                <a:latin typeface="Book Antiqua" pitchFamily="18" charset="0"/>
              </a:rPr>
              <a:t>Pas de carnet de santé (photocopies si besoins particuliers)</a:t>
            </a:r>
          </a:p>
          <a:p>
            <a:endParaRPr lang="fr-FR" altLang="fr-FR" sz="2800" smtClean="0">
              <a:latin typeface="Book Antiqua" pitchFamily="18" charset="0"/>
            </a:endParaRPr>
          </a:p>
          <a:p>
            <a:pPr>
              <a:buFontTx/>
              <a:buNone/>
            </a:pPr>
            <a:endParaRPr lang="fr-FR" altLang="fr-FR" sz="2800" smtClean="0"/>
          </a:p>
          <a:p>
            <a:pPr>
              <a:buFontTx/>
              <a:buNone/>
            </a:pPr>
            <a:endParaRPr lang="fr-FR" altLang="fr-FR" smtClean="0"/>
          </a:p>
          <a:p>
            <a:pPr>
              <a:buFontTx/>
              <a:buNone/>
            </a:pPr>
            <a:endParaRPr lang="fr-FR" altLang="fr-FR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  <a:gradFill flip="none" rotWithShape="1">
            <a:gsLst>
              <a:gs pos="0">
                <a:srgbClr val="00B050"/>
              </a:gs>
              <a:gs pos="50000">
                <a:srgbClr val="339966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</p:spPr>
        <p:txBody>
          <a:bodyPr anchor="ctr">
            <a:normAutofit/>
          </a:bodyPr>
          <a:lstStyle/>
          <a:p>
            <a:pPr marL="342900" indent="-342900" algn="ctr" fontAlgn="auto">
              <a:spcAft>
                <a:spcPts val="0"/>
              </a:spcAft>
              <a:defRPr/>
            </a:pPr>
            <a:r>
              <a:rPr lang="fr-FR" altLang="fr-FR" sz="4400" b="1" dirty="0" smtClean="0">
                <a:latin typeface="Book Antiqua" pitchFamily="18" charset="0"/>
              </a:rPr>
              <a:t>Aspect financier</a:t>
            </a:r>
          </a:p>
        </p:txBody>
      </p:sp>
      <p:sp>
        <p:nvSpPr>
          <p:cNvPr id="25602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endParaRPr lang="fr-FR" sz="1800" smtClean="0">
              <a:solidFill>
                <a:srgbClr val="FF0000"/>
              </a:solidFill>
              <a:latin typeface="Book Antiqua" pitchFamily="18" charset="0"/>
            </a:endParaRPr>
          </a:p>
          <a:p>
            <a:r>
              <a:rPr lang="fr-FR" sz="2800" smtClean="0">
                <a:latin typeface="Book Antiqua" pitchFamily="18" charset="0"/>
              </a:rPr>
              <a:t>Coût du séjour par enfant payé par la ville : 688  euros</a:t>
            </a:r>
          </a:p>
          <a:p>
            <a:pPr>
              <a:buFont typeface="Wingdings 3" pitchFamily="18" charset="2"/>
              <a:buNone/>
            </a:pPr>
            <a:endParaRPr lang="fr-FR" sz="2800" smtClean="0">
              <a:latin typeface="Book Antiqua" pitchFamily="18" charset="0"/>
            </a:endParaRPr>
          </a:p>
          <a:p>
            <a:r>
              <a:rPr lang="fr-FR" sz="2800" smtClean="0">
                <a:latin typeface="Book Antiqua" pitchFamily="18" charset="0"/>
              </a:rPr>
              <a:t>Part famille :  </a:t>
            </a:r>
            <a:r>
              <a:rPr lang="fr-FR" sz="2800" b="1" smtClean="0">
                <a:latin typeface="Book Antiqua" pitchFamily="18" charset="0"/>
              </a:rPr>
              <a:t>entre 64 et 200 euros  </a:t>
            </a:r>
            <a:r>
              <a:rPr lang="fr-FR" sz="2800" smtClean="0">
                <a:latin typeface="Book Antiqua" pitchFamily="18" charset="0"/>
              </a:rPr>
              <a:t>pour un élève putéolien (240 pour un élève non putéolien</a:t>
            </a:r>
          </a:p>
          <a:p>
            <a:pPr>
              <a:buFont typeface="Wingdings 3" pitchFamily="18" charset="2"/>
              <a:buNone/>
            </a:pPr>
            <a:endParaRPr lang="fr-FR" sz="2800" smtClean="0">
              <a:latin typeface="Book Antiqua" pitchFamily="18" charset="0"/>
            </a:endParaRPr>
          </a:p>
          <a:p>
            <a:r>
              <a:rPr lang="fr-FR" sz="2800" smtClean="0">
                <a:latin typeface="Book Antiqua" pitchFamily="18" charset="0"/>
              </a:rPr>
              <a:t>Possibilité de </a:t>
            </a:r>
            <a:r>
              <a:rPr lang="fr-FR" sz="2800" u="sng" smtClean="0">
                <a:latin typeface="Book Antiqua" pitchFamily="18" charset="0"/>
              </a:rPr>
              <a:t>payer en plusieurs f</a:t>
            </a:r>
            <a:r>
              <a:rPr lang="fr-FR" sz="2800" smtClean="0">
                <a:latin typeface="Book Antiqua" pitchFamily="18" charset="0"/>
              </a:rPr>
              <a:t>ois jusqu’au mois de juin (inscriptions à partir du 28 janvier)</a:t>
            </a:r>
          </a:p>
          <a:p>
            <a:endParaRPr lang="fr-FR" sz="2800" smtClean="0">
              <a:latin typeface="Book Antiqua" pitchFamily="18" charset="0"/>
            </a:endParaRPr>
          </a:p>
          <a:p>
            <a:endParaRPr lang="fr-FR" sz="2800" smtClean="0">
              <a:solidFill>
                <a:srgbClr val="FF0000"/>
              </a:solidFill>
            </a:endParaRPr>
          </a:p>
          <a:p>
            <a:endParaRPr lang="fr-FR" sz="28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smtClean="0"/>
              <a:t>Avis d’imposition </a:t>
            </a:r>
            <a:r>
              <a:rPr lang="fr-FR" sz="2400" smtClean="0"/>
              <a:t>à envoyer à </a:t>
            </a:r>
            <a:r>
              <a:rPr lang="fr-FR" sz="2400" u="sng" smtClean="0">
                <a:hlinkClick r:id="rId2"/>
              </a:rPr>
              <a:t>nblanc@mairie-puteaux.fr</a:t>
            </a:r>
            <a:r>
              <a:rPr lang="fr-FR" sz="2400" smtClean="0"/>
              <a:t> ou à déposer directement à la mairie</a:t>
            </a: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885950"/>
            <a:ext cx="8229600" cy="360362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B050"/>
              </a:gs>
              <a:gs pos="50000">
                <a:srgbClr val="339966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</p:spPr>
        <p:txBody>
          <a:bodyPr anchor="ctr">
            <a:normAutofit/>
          </a:bodyPr>
          <a:lstStyle/>
          <a:p>
            <a:pPr marL="342900" indent="-342900" algn="ctr" fontAlgn="auto">
              <a:spcAft>
                <a:spcPts val="0"/>
              </a:spcAft>
              <a:defRPr/>
            </a:pPr>
            <a:r>
              <a:rPr lang="fr-FR" altLang="fr-FR" b="1" dirty="0" smtClean="0">
                <a:latin typeface="Book Antiqua" pitchFamily="18" charset="0"/>
              </a:rPr>
              <a:t>Transports</a:t>
            </a:r>
          </a:p>
        </p:txBody>
      </p:sp>
      <p:sp>
        <p:nvSpPr>
          <p:cNvPr id="27650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fr-FR" sz="2800" dirty="0">
                <a:latin typeface="Book Antiqua" pitchFamily="18" charset="0"/>
              </a:rPr>
              <a:t>Heure de rendez-vous à </a:t>
            </a:r>
            <a:r>
              <a:rPr lang="fr-FR" sz="2800" dirty="0" smtClean="0">
                <a:latin typeface="Book Antiqua" pitchFamily="18" charset="0"/>
              </a:rPr>
              <a:t>8h45</a:t>
            </a:r>
          </a:p>
          <a:p>
            <a:r>
              <a:rPr lang="fr-FR" sz="2800" dirty="0" smtClean="0">
                <a:latin typeface="Book Antiqua" pitchFamily="18" charset="0"/>
              </a:rPr>
              <a:t>Départ en car de l’école le lundi 25 mars à 9h15</a:t>
            </a:r>
          </a:p>
          <a:p>
            <a:r>
              <a:rPr lang="fr-FR" sz="2800" dirty="0" smtClean="0">
                <a:latin typeface="Book Antiqua" pitchFamily="18" charset="0"/>
              </a:rPr>
              <a:t>Départ en train à 10h55 de la gare Montparnasse</a:t>
            </a:r>
          </a:p>
          <a:p>
            <a:r>
              <a:rPr lang="fr-FR" sz="2800" dirty="0" smtClean="0">
                <a:latin typeface="Book Antiqua" pitchFamily="18" charset="0"/>
              </a:rPr>
              <a:t>Arrivée à Verneuil-sur-Avre à 11h57</a:t>
            </a:r>
            <a:endParaRPr lang="fr-FR" sz="2800" dirty="0">
              <a:latin typeface="Book Antiqua" pitchFamily="18" charset="0"/>
            </a:endParaRPr>
          </a:p>
          <a:p>
            <a:r>
              <a:rPr lang="fr-FR" sz="2800" dirty="0" smtClean="0">
                <a:latin typeface="Book Antiqua" pitchFamily="18" charset="0"/>
              </a:rPr>
              <a:t>Départ en car pour </a:t>
            </a:r>
            <a:r>
              <a:rPr lang="fr-FR" altLang="fr-FR" sz="2800" dirty="0" smtClean="0">
                <a:latin typeface="Book Antiqua" pitchFamily="18" charset="0"/>
              </a:rPr>
              <a:t>Le Moulin de la </a:t>
            </a:r>
            <a:r>
              <a:rPr lang="fr-FR" altLang="fr-FR" sz="2800" dirty="0" err="1" smtClean="0">
                <a:latin typeface="Book Antiqua" pitchFamily="18" charset="0"/>
              </a:rPr>
              <a:t>Mulotière</a:t>
            </a:r>
            <a:endParaRPr lang="fr-FR" sz="2800" dirty="0" smtClean="0">
              <a:latin typeface="Book Antiqua" pitchFamily="18" charset="0"/>
            </a:endParaRPr>
          </a:p>
          <a:p>
            <a:r>
              <a:rPr lang="fr-FR" sz="2800" dirty="0" smtClean="0">
                <a:latin typeface="Book Antiqua" pitchFamily="18" charset="0"/>
              </a:rPr>
              <a:t>Arrivée au centre à</a:t>
            </a:r>
            <a:r>
              <a:rPr lang="fr-FR" sz="2800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Book Antiqua" pitchFamily="18" charset="0"/>
              </a:rPr>
              <a:t>12h45</a:t>
            </a:r>
          </a:p>
          <a:p>
            <a:r>
              <a:rPr lang="fr-FR" sz="2800" dirty="0" smtClean="0">
                <a:solidFill>
                  <a:srgbClr val="000000"/>
                </a:solidFill>
                <a:latin typeface="Book Antiqua" pitchFamily="18" charset="0"/>
              </a:rPr>
              <a:t>Départ en train à 13h15 de </a:t>
            </a:r>
            <a:r>
              <a:rPr lang="fr-FR" sz="2800" dirty="0" smtClean="0">
                <a:latin typeface="Book Antiqua" pitchFamily="18" charset="0"/>
              </a:rPr>
              <a:t>Verneuil</a:t>
            </a:r>
            <a:r>
              <a:rPr lang="fr-FR" sz="2800" dirty="0">
                <a:latin typeface="Book Antiqua" pitchFamily="18" charset="0"/>
              </a:rPr>
              <a:t>-sur-Avre </a:t>
            </a:r>
            <a:endParaRPr lang="fr-FR" sz="2800" dirty="0" smtClean="0">
              <a:latin typeface="Book Antiqua" pitchFamily="18" charset="0"/>
            </a:endParaRPr>
          </a:p>
          <a:p>
            <a:r>
              <a:rPr lang="fr-FR" sz="2800" dirty="0" smtClean="0">
                <a:solidFill>
                  <a:srgbClr val="000000"/>
                </a:solidFill>
                <a:latin typeface="Book Antiqua" pitchFamily="18" charset="0"/>
              </a:rPr>
              <a:t>Arrivée à l’école vers 16h15</a:t>
            </a:r>
          </a:p>
          <a:p>
            <a:endParaRPr lang="fr-FR" sz="28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endParaRPr lang="fr-FR" sz="2800" dirty="0" smtClean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B050"/>
              </a:gs>
              <a:gs pos="50000">
                <a:srgbClr val="339966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</p:spPr>
        <p:txBody>
          <a:bodyPr anchor="ctr">
            <a:normAutofit/>
          </a:bodyPr>
          <a:lstStyle/>
          <a:p>
            <a:pPr marL="342900" indent="-342900" algn="ctr" fontAlgn="auto">
              <a:spcAft>
                <a:spcPts val="0"/>
              </a:spcAft>
              <a:defRPr/>
            </a:pPr>
            <a:r>
              <a:rPr lang="fr-FR" altLang="fr-FR" b="1" dirty="0" smtClean="0">
                <a:latin typeface="Book Antiqua" pitchFamily="18" charset="0"/>
              </a:rPr>
              <a:t>Chambres</a:t>
            </a:r>
          </a:p>
        </p:txBody>
      </p:sp>
      <p:sp>
        <p:nvSpPr>
          <p:cNvPr id="28674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429000"/>
          </a:xfrm>
        </p:spPr>
        <p:txBody>
          <a:bodyPr/>
          <a:lstStyle/>
          <a:p>
            <a:r>
              <a:rPr lang="fr-FR" altLang="fr-FR" sz="2800" smtClean="0">
                <a:latin typeface="Book Antiqua" pitchFamily="18" charset="0"/>
              </a:rPr>
              <a:t>2 étages</a:t>
            </a:r>
          </a:p>
          <a:p>
            <a:r>
              <a:rPr lang="fr-FR" altLang="fr-FR" sz="2800" smtClean="0">
                <a:latin typeface="Book Antiqua" pitchFamily="18" charset="0"/>
              </a:rPr>
              <a:t>1 chambre d’enseignant par étage</a:t>
            </a:r>
          </a:p>
          <a:p>
            <a:r>
              <a:rPr lang="fr-FR" altLang="fr-FR" sz="2800" smtClean="0">
                <a:latin typeface="Book Antiqua" pitchFamily="18" charset="0"/>
              </a:rPr>
              <a:t>1 étage filles / 1 étage garçons</a:t>
            </a:r>
          </a:p>
          <a:p>
            <a:r>
              <a:rPr lang="fr-FR" altLang="fr-FR" sz="2800" smtClean="0">
                <a:latin typeface="Book Antiqua" pitchFamily="18" charset="0"/>
              </a:rPr>
              <a:t>Chambres en fonction des affinités, nom de la chambre en référence aux 5 sens </a:t>
            </a:r>
          </a:p>
          <a:p>
            <a:endParaRPr lang="fr-FR" altLang="fr-FR" sz="3600" smtClean="0">
              <a:latin typeface="Book Antiqua" pitchFamily="18" charset="0"/>
            </a:endParaRP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267200"/>
            <a:ext cx="32004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267200"/>
            <a:ext cx="35147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B050"/>
              </a:gs>
              <a:gs pos="50000">
                <a:srgbClr val="339966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</p:spPr>
        <p:txBody>
          <a:bodyPr anchor="ctr">
            <a:normAutofit/>
          </a:bodyPr>
          <a:lstStyle/>
          <a:p>
            <a:pPr marL="342900" indent="-342900" algn="ctr" fontAlgn="auto">
              <a:spcAft>
                <a:spcPts val="0"/>
              </a:spcAft>
              <a:defRPr/>
            </a:pPr>
            <a:r>
              <a:rPr lang="fr-FR" altLang="fr-FR" sz="4400" b="1" dirty="0" smtClean="0">
                <a:latin typeface="Book Antiqua" pitchFamily="18" charset="0"/>
              </a:rPr>
              <a:t>Le trousseau</a:t>
            </a:r>
          </a:p>
        </p:txBody>
      </p:sp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609600" y="1524000"/>
            <a:ext cx="8077200" cy="526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2800" dirty="0" smtClean="0">
                <a:latin typeface="Book Antiqua" pitchFamily="18" charset="0"/>
              </a:rPr>
              <a:t>Petit </a:t>
            </a:r>
            <a:r>
              <a:rPr lang="fr-FR" altLang="fr-FR" sz="2800" dirty="0">
                <a:latin typeface="Book Antiqua" pitchFamily="18" charset="0"/>
              </a:rPr>
              <a:t>conseil  : </a:t>
            </a:r>
            <a:r>
              <a:rPr lang="fr-FR" altLang="fr-FR" sz="2800" u="sng" dirty="0">
                <a:latin typeface="Book Antiqua" pitchFamily="18" charset="0"/>
              </a:rPr>
              <a:t>faire la valise avec son enfant le </a:t>
            </a:r>
            <a:r>
              <a:rPr lang="fr-FR" altLang="fr-FR" sz="2800" dirty="0">
                <a:latin typeface="Book Antiqua" pitchFamily="18" charset="0"/>
              </a:rPr>
              <a:t>rendra plus autonome lors du séjour</a:t>
            </a:r>
          </a:p>
          <a:p>
            <a:endParaRPr lang="fr-FR" altLang="fr-FR" sz="2800" dirty="0">
              <a:latin typeface="Book Antiqua" pitchFamily="18" charset="0"/>
            </a:endParaRPr>
          </a:p>
          <a:p>
            <a:r>
              <a:rPr lang="fr-FR" altLang="fr-FR" sz="2800" dirty="0">
                <a:latin typeface="Book Antiqua" pitchFamily="18" charset="0"/>
              </a:rPr>
              <a:t>Marquer les vêtements de l’enfant  </a:t>
            </a:r>
          </a:p>
          <a:p>
            <a:endParaRPr lang="fr-FR" altLang="fr-FR" sz="2800" dirty="0">
              <a:latin typeface="Book Antiqua" pitchFamily="18" charset="0"/>
            </a:endParaRPr>
          </a:p>
          <a:p>
            <a:r>
              <a:rPr lang="fr-FR" altLang="fr-FR" sz="2800" dirty="0">
                <a:latin typeface="Book Antiqua" pitchFamily="18" charset="0"/>
              </a:rPr>
              <a:t>Penser au doudou ! (si doudou il y a) et au sac de linge </a:t>
            </a:r>
            <a:r>
              <a:rPr lang="fr-FR" altLang="fr-FR" sz="2800" dirty="0" smtClean="0">
                <a:latin typeface="Book Antiqua" pitchFamily="18" charset="0"/>
              </a:rPr>
              <a:t>sale</a:t>
            </a:r>
          </a:p>
          <a:p>
            <a:r>
              <a:rPr lang="fr-FR" altLang="fr-FR" sz="2800" dirty="0" smtClean="0">
                <a:latin typeface="Book Antiqua" pitchFamily="18" charset="0"/>
              </a:rPr>
              <a:t>Photos de famille avec de la pate à fixe</a:t>
            </a:r>
            <a:endParaRPr lang="fr-FR" altLang="fr-FR" sz="2800" dirty="0">
              <a:latin typeface="Book Antiqua" pitchFamily="18" charset="0"/>
            </a:endParaRPr>
          </a:p>
          <a:p>
            <a:endParaRPr lang="fr-FR" altLang="fr-FR" sz="2800" dirty="0">
              <a:latin typeface="Book Antiqua" pitchFamily="18" charset="0"/>
            </a:endParaRPr>
          </a:p>
          <a:p>
            <a:r>
              <a:rPr lang="fr-FR" altLang="fr-FR" sz="2800" dirty="0">
                <a:latin typeface="Book Antiqua" pitchFamily="18" charset="0"/>
              </a:rPr>
              <a:t>Valise récupérée  le vendredi avant le départ et acheminée par un </a:t>
            </a:r>
            <a:r>
              <a:rPr lang="fr-FR" altLang="fr-FR" sz="2800" dirty="0" smtClean="0">
                <a:latin typeface="Book Antiqua" pitchFamily="18" charset="0"/>
              </a:rPr>
              <a:t>transporteur</a:t>
            </a:r>
          </a:p>
          <a:p>
            <a:endParaRPr lang="fr-FR" altLang="fr-FR" sz="2800" dirty="0">
              <a:latin typeface="Book Antiqu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830763"/>
          </a:xfrm>
        </p:spPr>
        <p:txBody>
          <a:bodyPr/>
          <a:lstStyle/>
          <a:p>
            <a:r>
              <a:rPr lang="fr-FR" altLang="fr-FR" sz="2800" smtClean="0">
                <a:latin typeface="Book Antiqua" pitchFamily="18" charset="0"/>
              </a:rPr>
              <a:t> PAS d’argent de poche</a:t>
            </a:r>
          </a:p>
          <a:p>
            <a:endParaRPr lang="fr-FR" altLang="fr-FR" sz="2800" smtClean="0">
              <a:latin typeface="Book Antiqua" pitchFamily="18" charset="0"/>
            </a:endParaRPr>
          </a:p>
          <a:p>
            <a:r>
              <a:rPr lang="fr-FR" altLang="fr-FR" sz="2800" smtClean="0">
                <a:latin typeface="Book Antiqua" pitchFamily="18" charset="0"/>
              </a:rPr>
              <a:t> PAS de bijoux ou objet de valeur (consoles, tablettes etc)</a:t>
            </a:r>
          </a:p>
          <a:p>
            <a:endParaRPr lang="fr-FR" altLang="fr-FR" sz="2800" smtClean="0">
              <a:latin typeface="Book Antiqua" pitchFamily="18" charset="0"/>
            </a:endParaRPr>
          </a:p>
          <a:p>
            <a:r>
              <a:rPr lang="fr-FR" altLang="fr-FR" sz="2800" smtClean="0">
                <a:latin typeface="Book Antiqua" pitchFamily="18" charset="0"/>
              </a:rPr>
              <a:t>PAS de nourriture ou de bonbons</a:t>
            </a:r>
          </a:p>
          <a:p>
            <a:endParaRPr lang="fr-FR" altLang="fr-FR" sz="2800" smtClean="0">
              <a:latin typeface="Book Antiqua" pitchFamily="18" charset="0"/>
            </a:endParaRPr>
          </a:p>
          <a:p>
            <a:r>
              <a:rPr lang="fr-FR" altLang="fr-FR" sz="2800" smtClean="0">
                <a:latin typeface="Book Antiqua" pitchFamily="18" charset="0"/>
              </a:rPr>
              <a:t>Pas de téléphone</a:t>
            </a:r>
          </a:p>
          <a:p>
            <a:pPr>
              <a:buFont typeface="Wingdings 3" pitchFamily="18" charset="2"/>
              <a:buNone/>
            </a:pPr>
            <a:endParaRPr lang="fr-FR" altLang="fr-FR" sz="2800" smtClean="0">
              <a:latin typeface="Book Antiqua" pitchFamily="18" charset="0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gradFill flip="none" rotWithShape="1">
            <a:gsLst>
              <a:gs pos="0">
                <a:srgbClr val="00B050"/>
              </a:gs>
              <a:gs pos="50000">
                <a:srgbClr val="339966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</p:spPr>
        <p:txBody>
          <a:bodyPr anchor="ctr">
            <a:noAutofit/>
          </a:bodyPr>
          <a:lstStyle/>
          <a:p>
            <a:pPr marL="342900" indent="-342900" algn="ctr" fontAlgn="auto">
              <a:spcAft>
                <a:spcPts val="0"/>
              </a:spcAft>
              <a:defRPr/>
            </a:pPr>
            <a:r>
              <a:rPr lang="fr-FR" altLang="fr-FR" b="1" dirty="0" smtClean="0">
                <a:latin typeface="Book Antiqua" pitchFamily="18" charset="0"/>
              </a:rPr>
              <a:t>Le trousseau </a:t>
            </a:r>
            <a:br>
              <a:rPr lang="fr-FR" altLang="fr-FR" b="1" dirty="0" smtClean="0">
                <a:latin typeface="Book Antiqua" pitchFamily="18" charset="0"/>
              </a:rPr>
            </a:br>
            <a:r>
              <a:rPr lang="fr-FR" altLang="fr-FR" b="1" dirty="0" smtClean="0">
                <a:latin typeface="Book Antiqua" pitchFamily="18" charset="0"/>
              </a:rPr>
              <a:t>Règles à respecter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90600"/>
          </a:xfrm>
          <a:gradFill flip="none" rotWithShape="1">
            <a:gsLst>
              <a:gs pos="0">
                <a:srgbClr val="00B050"/>
              </a:gs>
              <a:gs pos="50000">
                <a:srgbClr val="339966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</p:spPr>
        <p:txBody>
          <a:bodyPr anchor="ctr">
            <a:normAutofit/>
          </a:bodyPr>
          <a:lstStyle/>
          <a:p>
            <a:pPr marL="342900" indent="-342900" algn="ctr" fontAlgn="auto">
              <a:spcAft>
                <a:spcPts val="0"/>
              </a:spcAft>
              <a:defRPr/>
            </a:pPr>
            <a:r>
              <a:rPr lang="fr-FR" altLang="fr-FR" sz="4400" b="1" dirty="0" smtClean="0">
                <a:latin typeface="Book Antiqua" pitchFamily="18" charset="0"/>
              </a:rPr>
              <a:t>Santé</a:t>
            </a:r>
          </a:p>
        </p:txBody>
      </p:sp>
      <p:sp>
        <p:nvSpPr>
          <p:cNvPr id="31746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endParaRPr lang="fr-FR" altLang="fr-FR" sz="2800" smtClean="0">
              <a:latin typeface="Book Antiqua" pitchFamily="18" charset="0"/>
            </a:endParaRPr>
          </a:p>
          <a:p>
            <a:r>
              <a:rPr lang="fr-FR" altLang="fr-FR" sz="2800" smtClean="0">
                <a:latin typeface="Book Antiqua" pitchFamily="18" charset="0"/>
              </a:rPr>
              <a:t> </a:t>
            </a:r>
            <a:r>
              <a:rPr lang="fr-FR" altLang="fr-FR" sz="2800" b="1" u="sng" smtClean="0">
                <a:latin typeface="Book Antiqua" pitchFamily="18" charset="0"/>
              </a:rPr>
              <a:t>Assistante sanitaire en</a:t>
            </a:r>
            <a:r>
              <a:rPr lang="fr-FR" altLang="fr-FR" sz="2800" smtClean="0">
                <a:latin typeface="Book Antiqua" pitchFamily="18" charset="0"/>
              </a:rPr>
              <a:t> permanence sur le site avec diplôme de secourisme (PAI pris en charge)</a:t>
            </a:r>
          </a:p>
          <a:p>
            <a:endParaRPr lang="fr-FR" altLang="fr-FR" sz="2800" smtClean="0">
              <a:latin typeface="Book Antiqua" pitchFamily="18" charset="0"/>
            </a:endParaRPr>
          </a:p>
          <a:p>
            <a:r>
              <a:rPr lang="fr-FR" altLang="fr-FR" sz="2800" smtClean="0">
                <a:latin typeface="Book Antiqua" pitchFamily="18" charset="0"/>
              </a:rPr>
              <a:t>Cabinet médical dans le village</a:t>
            </a:r>
          </a:p>
          <a:p>
            <a:pPr>
              <a:buFont typeface="Wingdings 3" pitchFamily="18" charset="2"/>
              <a:buNone/>
            </a:pPr>
            <a:endParaRPr lang="fr-FR" altLang="fr-FR" sz="2800" smtClean="0">
              <a:latin typeface="Book Antiqua" pitchFamily="18" charset="0"/>
            </a:endParaRPr>
          </a:p>
          <a:p>
            <a:r>
              <a:rPr lang="fr-FR" altLang="fr-FR" sz="2800" smtClean="0">
                <a:latin typeface="Book Antiqua" pitchFamily="18" charset="0"/>
              </a:rPr>
              <a:t>Pharmacie et médecin en contact avec Cap Monde (déjà prévenus de notre arrivée)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B050"/>
              </a:gs>
              <a:gs pos="50000">
                <a:srgbClr val="339966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</p:spPr>
        <p:txBody>
          <a:bodyPr anchor="ctr">
            <a:normAutofit/>
          </a:bodyPr>
          <a:lstStyle/>
          <a:p>
            <a:pPr marL="342900" indent="-342900" algn="ctr" fontAlgn="auto">
              <a:spcAft>
                <a:spcPts val="0"/>
              </a:spcAft>
              <a:defRPr/>
            </a:pPr>
            <a:r>
              <a:rPr lang="fr-FR" altLang="fr-FR" b="1" dirty="0" smtClean="0">
                <a:latin typeface="Book Antiqua" pitchFamily="18" charset="0"/>
              </a:rPr>
              <a:t>Accompagnateurs</a:t>
            </a:r>
          </a:p>
        </p:txBody>
      </p:sp>
      <p:sp>
        <p:nvSpPr>
          <p:cNvPr id="32770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endParaRPr lang="fr-FR" altLang="fr-FR" dirty="0" smtClean="0">
              <a:latin typeface="Book Antiqua" pitchFamily="18" charset="0"/>
            </a:endParaRPr>
          </a:p>
          <a:p>
            <a:r>
              <a:rPr lang="fr-FR" altLang="fr-FR" dirty="0" smtClean="0">
                <a:latin typeface="Book Antiqua" pitchFamily="18" charset="0"/>
              </a:rPr>
              <a:t>Les enseignantes</a:t>
            </a:r>
          </a:p>
          <a:p>
            <a:r>
              <a:rPr lang="fr-FR" altLang="fr-FR" dirty="0" smtClean="0">
                <a:latin typeface="Book Antiqua" pitchFamily="18" charset="0"/>
              </a:rPr>
              <a:t>5 animateurs expérimentés connaissant parfaitement le centre </a:t>
            </a:r>
          </a:p>
          <a:p>
            <a:r>
              <a:rPr lang="fr-FR" altLang="fr-FR" dirty="0" smtClean="0">
                <a:latin typeface="Book Antiqua" pitchFamily="18" charset="0"/>
              </a:rPr>
              <a:t>2 intervenants spécialisés</a:t>
            </a:r>
          </a:p>
          <a:p>
            <a:r>
              <a:rPr lang="fr-FR" altLang="fr-FR" dirty="0" smtClean="0">
                <a:latin typeface="Book Antiqua" pitchFamily="18" charset="0"/>
              </a:rPr>
              <a:t>Au total : une moyenne d’1 adulte pour 9 enfants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4648200"/>
            <a:ext cx="27273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B050"/>
              </a:gs>
              <a:gs pos="50000">
                <a:srgbClr val="339966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</p:spPr>
        <p:txBody>
          <a:bodyPr anchor="ctr">
            <a:normAutofit/>
          </a:bodyPr>
          <a:lstStyle/>
          <a:p>
            <a:pPr marL="342900" indent="-342900" algn="ctr" fontAlgn="auto">
              <a:spcAft>
                <a:spcPts val="0"/>
              </a:spcAft>
              <a:defRPr/>
            </a:pPr>
            <a:r>
              <a:rPr lang="fr-FR" altLang="fr-FR" b="1" dirty="0" smtClean="0">
                <a:latin typeface="Book Antiqua" pitchFamily="18" charset="0"/>
              </a:rPr>
              <a:t>Communication</a:t>
            </a:r>
          </a:p>
        </p:txBody>
      </p:sp>
      <p:sp>
        <p:nvSpPr>
          <p:cNvPr id="33794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fr-FR" altLang="fr-FR" sz="2800" dirty="0" smtClean="0">
                <a:latin typeface="Book Antiqua" pitchFamily="18" charset="0"/>
              </a:rPr>
              <a:t>Blog de l’école : photos et résumé des </a:t>
            </a:r>
            <a:r>
              <a:rPr lang="fr-FR" altLang="fr-FR" sz="2800" smtClean="0">
                <a:latin typeface="Book Antiqua" pitchFamily="18" charset="0"/>
              </a:rPr>
              <a:t>activités seront </a:t>
            </a:r>
            <a:r>
              <a:rPr lang="fr-FR" altLang="fr-FR" sz="2800" dirty="0" smtClean="0">
                <a:latin typeface="Book Antiqua" pitchFamily="18" charset="0"/>
              </a:rPr>
              <a:t>postés quotidiennement par l’intermédiaire du directeur</a:t>
            </a:r>
          </a:p>
          <a:p>
            <a:endParaRPr lang="fr-FR" altLang="fr-FR" sz="2800" dirty="0" smtClean="0">
              <a:latin typeface="Book Antiqua" pitchFamily="18" charset="0"/>
            </a:endParaRPr>
          </a:p>
          <a:p>
            <a:r>
              <a:rPr lang="fr-FR" altLang="fr-FR" sz="2800" dirty="0" smtClean="0">
                <a:latin typeface="Book Antiqua" pitchFamily="18" charset="0"/>
              </a:rPr>
              <a:t>Carte postale à préparer en amont</a:t>
            </a:r>
          </a:p>
          <a:p>
            <a:endParaRPr lang="fr-FR" altLang="fr-FR" sz="2800" dirty="0" smtClean="0">
              <a:latin typeface="Book Antiqua" pitchFamily="18" charset="0"/>
            </a:endParaRPr>
          </a:p>
          <a:p>
            <a:r>
              <a:rPr lang="fr-FR" altLang="fr-FR" sz="2800" dirty="0" smtClean="0">
                <a:latin typeface="Book Antiqua" pitchFamily="18" charset="0"/>
              </a:rPr>
              <a:t>Pas de téléphone (sauf maladie, bobos)</a:t>
            </a:r>
          </a:p>
          <a:p>
            <a:endParaRPr lang="fr-FR" altLang="fr-FR" sz="28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endParaRPr lang="fr-FR" altLang="fr-FR" sz="28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endParaRPr lang="fr-FR" altLang="fr-FR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gradFill flip="none" rotWithShape="1">
            <a:gsLst>
              <a:gs pos="0">
                <a:srgbClr val="0070C0"/>
              </a:gs>
              <a:gs pos="50000">
                <a:srgbClr val="339966"/>
              </a:gs>
              <a:gs pos="100000">
                <a:schemeClr val="bg2">
                  <a:lumMod val="5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altLang="fr-FR" sz="4400" b="1" dirty="0" smtClean="0">
                <a:latin typeface="Book Antiqua" pitchFamily="18" charset="0"/>
              </a:rPr>
              <a:t>Plan </a:t>
            </a: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quarter" idx="1"/>
          </p:nvPr>
        </p:nvGraphicFramePr>
        <p:xfrm>
          <a:off x="457200" y="13716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B050"/>
              </a:gs>
              <a:gs pos="50000">
                <a:srgbClr val="339966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</p:spPr>
        <p:txBody>
          <a:bodyPr anchor="ctr">
            <a:normAutofit/>
          </a:bodyPr>
          <a:lstStyle/>
          <a:p>
            <a:pPr marL="342900" indent="-342900" algn="ctr" fontAlgn="auto">
              <a:spcAft>
                <a:spcPts val="0"/>
              </a:spcAft>
              <a:defRPr/>
            </a:pPr>
            <a:r>
              <a:rPr lang="fr-FR" altLang="fr-FR" b="1" dirty="0" smtClean="0">
                <a:latin typeface="Book Antiqua" pitchFamily="18" charset="0"/>
              </a:rPr>
              <a:t>Régimes alimentaires</a:t>
            </a:r>
          </a:p>
        </p:txBody>
      </p:sp>
      <p:sp>
        <p:nvSpPr>
          <p:cNvPr id="34818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algn="ctr">
              <a:buFontTx/>
              <a:buNone/>
            </a:pPr>
            <a:r>
              <a:rPr lang="fr-FR" altLang="fr-FR" sz="2800" smtClean="0">
                <a:latin typeface="Book Antiqua" pitchFamily="18" charset="0"/>
              </a:rPr>
              <a:t>Merci de nous indiquer clairement régimes alimentaires (pas de viande, pas de )</a:t>
            </a:r>
          </a:p>
          <a:p>
            <a:pPr algn="ctr">
              <a:buFontTx/>
              <a:buNone/>
            </a:pPr>
            <a:endParaRPr lang="fr-FR" altLang="fr-FR" sz="2800" smtClean="0">
              <a:latin typeface="Book Antiqua" pitchFamily="18" charset="0"/>
            </a:endParaRPr>
          </a:p>
          <a:p>
            <a:pPr algn="ctr">
              <a:buFontTx/>
              <a:buNone/>
            </a:pPr>
            <a:r>
              <a:rPr lang="fr-FR" altLang="fr-FR" sz="2800" smtClean="0">
                <a:latin typeface="Book Antiqua" pitchFamily="18" charset="0"/>
              </a:rPr>
              <a:t>Cantine : aliments frais et préparés sur place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gradFill flip="none" rotWithShape="1">
            <a:gsLst>
              <a:gs pos="0">
                <a:srgbClr val="00B050"/>
              </a:gs>
              <a:gs pos="50000">
                <a:srgbClr val="339966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</p:spPr>
        <p:txBody>
          <a:bodyPr anchor="ctr">
            <a:normAutofit/>
          </a:bodyPr>
          <a:lstStyle/>
          <a:p>
            <a:pPr marL="342900" indent="-342900" fontAlgn="auto">
              <a:spcAft>
                <a:spcPts val="0"/>
              </a:spcAft>
              <a:defRPr/>
            </a:pPr>
            <a:r>
              <a:rPr lang="fr-FR" altLang="fr-FR" b="1" dirty="0" smtClean="0">
                <a:latin typeface="Book Antiqua" pitchFamily="18" charset="0"/>
              </a:rPr>
              <a:t>Préparation des élèves</a:t>
            </a:r>
          </a:p>
        </p:txBody>
      </p:sp>
      <p:sp>
        <p:nvSpPr>
          <p:cNvPr id="78851" name="Espace réservé du contenu 3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altLang="fr-FR" sz="2800" dirty="0" smtClean="0">
                <a:solidFill>
                  <a:srgbClr val="000000"/>
                </a:solidFill>
                <a:latin typeface="Book Antiqua"/>
                <a:cs typeface="Book Antiqua"/>
              </a:rPr>
              <a:t>En classe : Présentation de photographies </a:t>
            </a:r>
            <a:r>
              <a:rPr lang="fr-FR" altLang="fr-FR" sz="2800" smtClean="0">
                <a:solidFill>
                  <a:srgbClr val="000000"/>
                </a:solidFill>
                <a:latin typeface="Book Antiqua"/>
                <a:cs typeface="Book Antiqua"/>
              </a:rPr>
              <a:t>du centre</a:t>
            </a:r>
            <a:endParaRPr lang="fr-FR" altLang="fr-FR" sz="2800" dirty="0" smtClean="0">
              <a:solidFill>
                <a:srgbClr val="000000"/>
              </a:solidFill>
              <a:latin typeface="Book Antiqua"/>
              <a:cs typeface="Book Antiqua"/>
            </a:endParaRP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fr-FR" altLang="fr-FR" sz="2800" dirty="0" smtClean="0">
              <a:solidFill>
                <a:srgbClr val="000000"/>
              </a:solidFill>
              <a:latin typeface="Book Antiqua"/>
              <a:cs typeface="Book Antiqua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altLang="fr-FR" sz="2800" dirty="0" smtClean="0">
                <a:solidFill>
                  <a:srgbClr val="000000"/>
                </a:solidFill>
                <a:latin typeface="Book Antiqua"/>
                <a:cs typeface="Book Antiqua"/>
              </a:rPr>
              <a:t> Fait référence régulièrement au séjour…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fr-FR" altLang="fr-FR" sz="2800" dirty="0" smtClean="0">
              <a:solidFill>
                <a:srgbClr val="000000"/>
              </a:solidFill>
              <a:latin typeface="Book Antiqua"/>
              <a:cs typeface="Book Antiqua"/>
            </a:endParaRP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altLang="fr-FR" sz="2800" dirty="0" smtClean="0">
                <a:solidFill>
                  <a:srgbClr val="000000"/>
                </a:solidFill>
                <a:latin typeface="Book Antiqua"/>
                <a:cs typeface="Book Antiqua"/>
              </a:rPr>
              <a:t> A vous de leur parler aussi du séjour</a:t>
            </a:r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r>
              <a:rPr lang="fr-FR" altLang="fr-FR" sz="2400" dirty="0" smtClean="0">
                <a:solidFill>
                  <a:srgbClr val="FF0000"/>
                </a:solidFill>
              </a:rPr>
              <a:t>   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838200"/>
            <a:ext cx="8229600" cy="4800600"/>
          </a:xfrm>
        </p:spPr>
        <p:txBody>
          <a:bodyPr/>
          <a:lstStyle/>
          <a:p>
            <a:pPr algn="ctr">
              <a:buFontTx/>
              <a:buNone/>
            </a:pPr>
            <a:r>
              <a:rPr lang="fr-FR" altLang="fr-FR" sz="4400" b="1" smtClean="0">
                <a:latin typeface="Book Antiqua" pitchFamily="18" charset="0"/>
              </a:rPr>
              <a:t>VOS QUESTIONS OU REACTIONS…</a:t>
            </a:r>
          </a:p>
          <a:p>
            <a:pPr algn="ctr">
              <a:buFontTx/>
              <a:buNone/>
            </a:pPr>
            <a:endParaRPr lang="fr-FR" altLang="fr-FR" sz="5400" b="1" i="1" smtClean="0">
              <a:solidFill>
                <a:srgbClr val="3333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altLang="fr-FR" sz="8000" dirty="0" smtClean="0">
                <a:latin typeface="Book Antiqua" pitchFamily="18" charset="0"/>
              </a:rPr>
              <a:t>Merci </a:t>
            </a:r>
            <a:endParaRPr lang="fr-FR" altLang="fr-FR" sz="8000" dirty="0" smtClean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gradFill flip="none" rotWithShape="1">
            <a:gsLst>
              <a:gs pos="0">
                <a:srgbClr val="0070C0"/>
              </a:gs>
              <a:gs pos="50000">
                <a:srgbClr val="339966"/>
              </a:gs>
              <a:gs pos="100000">
                <a:schemeClr val="bg2">
                  <a:lumMod val="50000"/>
                </a:schemeClr>
              </a:gs>
            </a:gsLst>
            <a:lin ang="2700000" scaled="1"/>
            <a:tileRect/>
          </a:gra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altLang="fr-FR" sz="4400" b="1" dirty="0" smtClean="0">
                <a:latin typeface="Book Antiqua" pitchFamily="18" charset="0"/>
              </a:rPr>
              <a:t>Objectifs généraux</a:t>
            </a:r>
          </a:p>
        </p:txBody>
      </p:sp>
      <p:sp>
        <p:nvSpPr>
          <p:cNvPr id="17410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buFont typeface="Wingdings" pitchFamily="2" charset="2"/>
              <a:buChar char="F"/>
            </a:pPr>
            <a:endParaRPr lang="fr-FR" altLang="fr-FR" sz="2800" smtClean="0">
              <a:latin typeface="Book Antiqua" pitchFamily="18" charset="0"/>
            </a:endParaRPr>
          </a:p>
          <a:p>
            <a:pPr>
              <a:buFont typeface="Wingdings" pitchFamily="2" charset="2"/>
              <a:buChar char="F"/>
            </a:pPr>
            <a:r>
              <a:rPr lang="fr-FR" altLang="fr-FR" sz="2800" smtClean="0">
                <a:latin typeface="Book Antiqua" pitchFamily="18" charset="0"/>
              </a:rPr>
              <a:t>Permettre à la classe de vivre et d’apprendre autrement </a:t>
            </a:r>
          </a:p>
          <a:p>
            <a:pPr>
              <a:buFont typeface="Wingdings" pitchFamily="2" charset="2"/>
              <a:buChar char="F"/>
            </a:pPr>
            <a:r>
              <a:rPr lang="fr-FR" altLang="fr-FR" sz="2800" smtClean="0">
                <a:latin typeface="Book Antiqua" pitchFamily="18" charset="0"/>
              </a:rPr>
              <a:t>Un prétexte pour lancer des projets  divers dans l’année : sortie en forêt, ateliers des 5 sens, cahiers des 5 sens (inventer une recette de soupe),  yarnbombing</a:t>
            </a:r>
          </a:p>
          <a:p>
            <a:pPr>
              <a:buFont typeface="Wingdings" pitchFamily="2" charset="2"/>
              <a:buChar char="F"/>
            </a:pPr>
            <a:endParaRPr lang="fr-FR" altLang="fr-FR" sz="2800" smtClean="0">
              <a:latin typeface="Book Antiqua" pitchFamily="18" charset="0"/>
            </a:endParaRPr>
          </a:p>
          <a:p>
            <a:pPr>
              <a:buFont typeface="Wingdings 3" pitchFamily="18" charset="2"/>
              <a:buNone/>
            </a:pPr>
            <a:endParaRPr lang="fr-FR" altLang="fr-FR" sz="2800" smtClean="0">
              <a:latin typeface="Book Antiqua" pitchFamily="18" charset="0"/>
            </a:endParaRPr>
          </a:p>
        </p:txBody>
      </p:sp>
      <p:pic>
        <p:nvPicPr>
          <p:cNvPr id="17412" name="Picture 4" descr="La folie du tricot, le Yarnbombing est trÃ¨s tendance 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4572000"/>
            <a:ext cx="2667000" cy="20034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gradFill flip="none" rotWithShape="1">
            <a:gsLst>
              <a:gs pos="0">
                <a:srgbClr val="0070C0"/>
              </a:gs>
              <a:gs pos="50000">
                <a:srgbClr val="339966"/>
              </a:gs>
              <a:gs pos="100000">
                <a:schemeClr val="bg2">
                  <a:lumMod val="50000"/>
                </a:schemeClr>
              </a:gs>
            </a:gsLst>
            <a:lin ang="2700000" scaled="1"/>
            <a:tileRect/>
          </a:gra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altLang="fr-FR" sz="4400" b="1" dirty="0" smtClean="0">
                <a:latin typeface="Book Antiqua" pitchFamily="18" charset="0"/>
              </a:rPr>
              <a:t>Le centre  </a:t>
            </a:r>
            <a:r>
              <a:rPr lang="fr-FR" altLang="fr-FR" sz="2000" b="1" dirty="0" smtClean="0">
                <a:latin typeface="Book Antiqua" pitchFamily="18" charset="0"/>
              </a:rPr>
              <a:t>(Le Moulin de la </a:t>
            </a:r>
            <a:r>
              <a:rPr lang="fr-FR" altLang="fr-FR" sz="2000" b="1" dirty="0" err="1" smtClean="0">
                <a:latin typeface="Book Antiqua" pitchFamily="18" charset="0"/>
              </a:rPr>
              <a:t>Mulotière</a:t>
            </a:r>
            <a:r>
              <a:rPr lang="fr-FR" altLang="fr-FR" sz="2000" b="1" dirty="0" smtClean="0">
                <a:latin typeface="Book Antiqua" pitchFamily="18" charset="0"/>
              </a:rPr>
              <a:t>) </a:t>
            </a:r>
          </a:p>
        </p:txBody>
      </p:sp>
      <p:sp>
        <p:nvSpPr>
          <p:cNvPr id="18434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buFont typeface="Wingdings" pitchFamily="2" charset="2"/>
              <a:buChar char="F"/>
            </a:pPr>
            <a:r>
              <a:rPr lang="fr-FR" altLang="fr-FR" sz="2800" smtClean="0">
                <a:latin typeface="Book Antiqua" pitchFamily="18" charset="0"/>
              </a:rPr>
              <a:t>Un centre réservé pour nos 2 classes</a:t>
            </a:r>
          </a:p>
          <a:p>
            <a:pPr>
              <a:buFont typeface="Wingdings" pitchFamily="2" charset="2"/>
              <a:buChar char="F"/>
            </a:pPr>
            <a:r>
              <a:rPr lang="fr-FR" altLang="fr-FR" sz="2800" smtClean="0">
                <a:latin typeface="Book Antiqua" pitchFamily="18" charset="0"/>
              </a:rPr>
              <a:t>Un site sécurisé</a:t>
            </a:r>
          </a:p>
          <a:p>
            <a:pPr>
              <a:buFont typeface="Wingdings" pitchFamily="2" charset="2"/>
              <a:buChar char="F"/>
            </a:pPr>
            <a:r>
              <a:rPr lang="fr-FR" altLang="fr-FR" sz="2800" smtClean="0">
                <a:latin typeface="Book Antiqua" pitchFamily="18" charset="0"/>
              </a:rPr>
              <a:t>Une équipe fixe d’animateurs qui connaissent le centre</a:t>
            </a:r>
          </a:p>
          <a:p>
            <a:pPr>
              <a:buFont typeface="Wingdings 3" pitchFamily="18" charset="2"/>
              <a:buNone/>
            </a:pPr>
            <a:endParaRPr lang="fr-FR" altLang="fr-FR" smtClean="0">
              <a:latin typeface="Book Antiqua" pitchFamily="18" charset="0"/>
            </a:endParaRPr>
          </a:p>
        </p:txBody>
      </p:sp>
      <p:pic>
        <p:nvPicPr>
          <p:cNvPr id="18435" name="Picture 2" descr="http://www.ec-carnot-colombes.ac-versailles.fr/IMG/jpg/Le_gouter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1148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Résultat de recherche d'images pour &quot;moulin de la mulotiere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4114800"/>
            <a:ext cx="2506663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  <a:gradFill flip="none" rotWithShape="1">
            <a:gsLst>
              <a:gs pos="0">
                <a:srgbClr val="0070C0"/>
              </a:gs>
              <a:gs pos="50000">
                <a:srgbClr val="339966"/>
              </a:gs>
              <a:gs pos="100000">
                <a:schemeClr val="bg2">
                  <a:lumMod val="50000"/>
                </a:schemeClr>
              </a:gs>
            </a:gsLst>
            <a:lin ang="2700000" scaled="1"/>
            <a:tileRect/>
          </a:gra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altLang="fr-FR" sz="4400" b="1" dirty="0" smtClean="0">
                <a:latin typeface="Book Antiqua" pitchFamily="18" charset="0"/>
              </a:rPr>
              <a:t>Le programme de la semaine</a:t>
            </a:r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Line 425"/>
          <p:cNvSpPr>
            <a:spLocks noChangeShapeType="1"/>
          </p:cNvSpPr>
          <p:nvPr/>
        </p:nvSpPr>
        <p:spPr bwMode="auto">
          <a:xfrm>
            <a:off x="3387725" y="12652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20482" name="Picture 1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7338" y="609600"/>
            <a:ext cx="634365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457200"/>
            <a:ext cx="6505575" cy="1219200"/>
          </a:xfrm>
        </p:spPr>
      </p:pic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600200"/>
            <a:ext cx="64643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contenu 1"/>
          <p:cNvSpPr>
            <a:spLocks noGrp="1"/>
          </p:cNvSpPr>
          <p:nvPr>
            <p:ph/>
          </p:nvPr>
        </p:nvSpPr>
        <p:spPr>
          <a:xfrm>
            <a:off x="457200" y="2743200"/>
            <a:ext cx="8229600" cy="914400"/>
          </a:xfrm>
          <a:gradFill flip="none" rotWithShape="1">
            <a:gsLst>
              <a:gs pos="0">
                <a:srgbClr val="00B050"/>
              </a:gs>
              <a:gs pos="50000">
                <a:srgbClr val="339966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</p:spPr>
        <p:txBody>
          <a:bodyPr anchor="ctr">
            <a:normAutofit/>
          </a:bodyPr>
          <a:lstStyle/>
          <a:p>
            <a:pPr marL="274320" indent="-274320" algn="ctr" fontAlgn="auto">
              <a:spcBef>
                <a:spcPct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fr-FR" altLang="fr-FR" sz="4400" b="1" dirty="0" smtClean="0">
                <a:solidFill>
                  <a:schemeClr val="tx2"/>
                </a:solidFill>
                <a:latin typeface="Book Antiqua" pitchFamily="18" charset="0"/>
                <a:ea typeface="+mj-ea"/>
                <a:cs typeface="+mj-cs"/>
              </a:rPr>
              <a:t>Une journée type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u contenu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fr-FR" sz="2800" dirty="0" smtClean="0">
                <a:latin typeface="Book Antiqua"/>
                <a:cs typeface="Book Antiqua"/>
              </a:rPr>
              <a:t>Réveil jusqu’à 8h00 en fonction du rythme de chaque élève</a:t>
            </a:r>
          </a:p>
          <a:p>
            <a:r>
              <a:rPr lang="fr-FR" sz="2800" dirty="0" smtClean="0">
                <a:latin typeface="Book Antiqua"/>
                <a:cs typeface="Book Antiqua"/>
              </a:rPr>
              <a:t>Début des activités à 9h00</a:t>
            </a:r>
          </a:p>
          <a:p>
            <a:r>
              <a:rPr lang="fr-FR" sz="2800" dirty="0" smtClean="0">
                <a:latin typeface="Book Antiqua"/>
                <a:cs typeface="Book Antiqua"/>
              </a:rPr>
              <a:t>Repas au centre ou pic-</a:t>
            </a:r>
            <a:r>
              <a:rPr lang="fr-FR" sz="2800" dirty="0" err="1" smtClean="0">
                <a:latin typeface="Book Antiqua"/>
                <a:cs typeface="Book Antiqua"/>
              </a:rPr>
              <a:t>nic</a:t>
            </a:r>
            <a:r>
              <a:rPr lang="fr-FR" sz="2800" dirty="0" smtClean="0">
                <a:latin typeface="Book Antiqua"/>
                <a:cs typeface="Book Antiqua"/>
              </a:rPr>
              <a:t> (jeudi) vers 12h00</a:t>
            </a:r>
          </a:p>
          <a:p>
            <a:r>
              <a:rPr lang="fr-FR" sz="2800" dirty="0" smtClean="0">
                <a:latin typeface="Book Antiqua"/>
                <a:cs typeface="Book Antiqua"/>
              </a:rPr>
              <a:t>Début des activités à 13h30</a:t>
            </a:r>
          </a:p>
          <a:p>
            <a:r>
              <a:rPr lang="fr-FR" sz="2800" dirty="0" smtClean="0">
                <a:latin typeface="Book Antiqua"/>
                <a:cs typeface="Book Antiqua"/>
              </a:rPr>
              <a:t>Jeux avant le goûter </a:t>
            </a:r>
          </a:p>
          <a:p>
            <a:r>
              <a:rPr lang="fr-FR" sz="2800" dirty="0" smtClean="0">
                <a:latin typeface="Book Antiqua"/>
                <a:cs typeface="Book Antiqua"/>
              </a:rPr>
              <a:t>Goûter à 16h30</a:t>
            </a:r>
            <a:endParaRPr lang="fr-FR" dirty="0" smtClean="0"/>
          </a:p>
          <a:p>
            <a:r>
              <a:rPr lang="fr-FR" sz="2800" dirty="0" smtClean="0">
                <a:latin typeface="Book Antiqua"/>
                <a:cs typeface="Book Antiqua"/>
              </a:rPr>
              <a:t>Temps d’étude et de douche à 17h00</a:t>
            </a:r>
          </a:p>
          <a:p>
            <a:r>
              <a:rPr lang="fr-FR" sz="2800" dirty="0" smtClean="0">
                <a:latin typeface="Book Antiqua"/>
                <a:cs typeface="Book Antiqua"/>
              </a:rPr>
              <a:t>Dîner à 19h00</a:t>
            </a:r>
          </a:p>
          <a:p>
            <a:r>
              <a:rPr lang="fr-FR" sz="2800" dirty="0" smtClean="0">
                <a:latin typeface="Book Antiqua"/>
                <a:cs typeface="Book Antiqua"/>
              </a:rPr>
              <a:t>Veillée à 20h00</a:t>
            </a:r>
          </a:p>
          <a:p>
            <a:r>
              <a:rPr lang="fr-FR" sz="2800" dirty="0" smtClean="0">
                <a:latin typeface="Book Antiqua"/>
                <a:cs typeface="Book Antiqua"/>
              </a:rPr>
              <a:t>Coucher à 21h00</a:t>
            </a:r>
          </a:p>
          <a:p>
            <a:endParaRPr lang="fr-FR" sz="2800" dirty="0" smtClean="0">
              <a:latin typeface="Book Antiqua"/>
              <a:cs typeface="Book Antiq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Origin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e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e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2343</TotalTime>
  <Words>668</Words>
  <Application>Microsoft Macintosh PowerPoint</Application>
  <PresentationFormat>Présentation à l'écran (4:3)</PresentationFormat>
  <Paragraphs>121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Origine</vt:lpstr>
      <vt:lpstr>Classe découverte  « Eveil des 5 sens »</vt:lpstr>
      <vt:lpstr>Plan </vt:lpstr>
      <vt:lpstr>Objectifs généraux</vt:lpstr>
      <vt:lpstr>Le centre  (Le Moulin de la Mulotière) </vt:lpstr>
      <vt:lpstr>Le programme de la semaine</vt:lpstr>
      <vt:lpstr>Présentation PowerPoint</vt:lpstr>
      <vt:lpstr>Présentation PowerPoint</vt:lpstr>
      <vt:lpstr>Présentation PowerPoint</vt:lpstr>
      <vt:lpstr>Présentation PowerPoint</vt:lpstr>
      <vt:lpstr>Aspects administratifs</vt:lpstr>
      <vt:lpstr>Aspect financier</vt:lpstr>
      <vt:lpstr>Avis d’imposition à envoyer à nblanc@mairie-puteaux.fr ou à déposer directement à la mairie</vt:lpstr>
      <vt:lpstr>Transports</vt:lpstr>
      <vt:lpstr>Chambres</vt:lpstr>
      <vt:lpstr>Le trousseau</vt:lpstr>
      <vt:lpstr>Le trousseau  Règles à respecter </vt:lpstr>
      <vt:lpstr>Santé</vt:lpstr>
      <vt:lpstr>Accompagnateurs</vt:lpstr>
      <vt:lpstr>Communication</vt:lpstr>
      <vt:lpstr>Régimes alimentaires</vt:lpstr>
      <vt:lpstr>Préparation des élèves</vt:lpstr>
      <vt:lpstr>Présentation PowerPoint</vt:lpstr>
      <vt:lpstr>Merci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gtournier</dc:creator>
  <cp:lastModifiedBy>Directeur Primaire Rotonde</cp:lastModifiedBy>
  <cp:revision>230</cp:revision>
  <cp:lastPrinted>1601-01-01T00:00:00Z</cp:lastPrinted>
  <dcterms:created xsi:type="dcterms:W3CDTF">1601-01-01T00:00:00Z</dcterms:created>
  <dcterms:modified xsi:type="dcterms:W3CDTF">2019-01-15T16:13:15Z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