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C1"/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4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2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16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7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09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5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7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25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09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8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98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5175-8D67-4259-BCCA-46103FCCAF4C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8BA8-5826-4E69-A08A-58584A973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11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fr-FR" dirty="0" smtClean="0"/>
              <a:t>L’affectation </a:t>
            </a:r>
            <a:r>
              <a:rPr lang="fr-FR" smtClean="0"/>
              <a:t>en 6</a:t>
            </a:r>
            <a:r>
              <a:rPr lang="fr-FR" baseline="30000" smtClean="0"/>
              <a:t>ème</a:t>
            </a:r>
            <a:endParaRPr lang="fr-FR" baseline="30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1988840"/>
            <a:ext cx="5608712" cy="3528392"/>
          </a:xfrm>
        </p:spPr>
        <p:txBody>
          <a:bodyPr/>
          <a:lstStyle/>
          <a:p>
            <a:pPr algn="l"/>
            <a:r>
              <a:rPr lang="fr-FR" dirty="0" smtClean="0"/>
              <a:t>Principe de l’affectation </a:t>
            </a:r>
            <a:r>
              <a:rPr lang="fr-FR" smtClean="0"/>
              <a:t>en 6</a:t>
            </a:r>
            <a:r>
              <a:rPr lang="fr-FR" baseline="30000" smtClean="0"/>
              <a:t>ème</a:t>
            </a:r>
            <a:endParaRPr lang="fr-FR" baseline="30000" dirty="0" smtClean="0"/>
          </a:p>
          <a:p>
            <a:pPr algn="l"/>
            <a:r>
              <a:rPr lang="fr-FR" dirty="0" smtClean="0"/>
              <a:t>Déroulement des opérations</a:t>
            </a:r>
          </a:p>
          <a:p>
            <a:pPr algn="l"/>
            <a:r>
              <a:rPr lang="fr-FR" dirty="0" smtClean="0"/>
              <a:t>Les demandes de dérogations</a:t>
            </a:r>
          </a:p>
          <a:p>
            <a:pPr algn="l"/>
            <a:r>
              <a:rPr lang="fr-FR" dirty="0" smtClean="0"/>
              <a:t>Les motifs de dérogation</a:t>
            </a:r>
          </a:p>
          <a:p>
            <a:pPr algn="l"/>
            <a:r>
              <a:rPr lang="fr-FR" dirty="0" smtClean="0"/>
              <a:t>Les formations proposées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7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404664"/>
            <a:ext cx="5256584" cy="648072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Principe de l’affectation en 6</a:t>
            </a:r>
            <a:r>
              <a:rPr lang="fr-FR" baseline="30000" dirty="0" smtClean="0">
                <a:solidFill>
                  <a:schemeClr val="tx1"/>
                </a:solidFill>
              </a:rPr>
              <a:t>eme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196752"/>
            <a:ext cx="828092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1) Chaque élève  a un collège de secteur en fonction de son adresse. </a:t>
            </a:r>
          </a:p>
          <a:p>
            <a:r>
              <a:rPr lang="fr-FR" sz="2000" dirty="0" smtClean="0"/>
              <a:t>Dans les Yvelines, à chaque adresse correspond un collège de secteur unique.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2060848"/>
            <a:ext cx="828092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2) Les responsables de l’enfant peuvent : 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demander une sixième ordinaire dans le collège </a:t>
            </a:r>
            <a:r>
              <a:rPr lang="fr-FR" sz="2000" smtClean="0"/>
              <a:t>de secteur,</a:t>
            </a:r>
            <a:endParaRPr lang="fr-FR" sz="2000" dirty="0" smtClean="0"/>
          </a:p>
          <a:p>
            <a:pPr algn="ctr"/>
            <a:r>
              <a:rPr lang="fr-FR" sz="2000" dirty="0"/>
              <a:t> </a:t>
            </a:r>
            <a:r>
              <a:rPr lang="fr-FR" sz="2000" dirty="0" smtClean="0"/>
              <a:t>ou bien demander une dérogation :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un </a:t>
            </a:r>
            <a:r>
              <a:rPr lang="fr-FR" sz="2000" dirty="0"/>
              <a:t>collège différent du collège </a:t>
            </a:r>
            <a:r>
              <a:rPr lang="fr-FR" sz="2000"/>
              <a:t>de </a:t>
            </a:r>
            <a:r>
              <a:rPr lang="fr-FR" sz="2000" smtClean="0"/>
              <a:t>secteur</a:t>
            </a:r>
            <a:r>
              <a:rPr lang="fr-FR" sz="2000" dirty="0"/>
              <a:t>,</a:t>
            </a: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une sixième particulière (</a:t>
            </a:r>
            <a:r>
              <a:rPr lang="fr-FR" sz="1600" dirty="0" smtClean="0"/>
              <a:t>collège de secteur ou autre</a:t>
            </a:r>
            <a:r>
              <a:rPr lang="fr-FR" sz="2000" dirty="0" smtClean="0"/>
              <a:t>)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861048"/>
            <a:ext cx="806489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3) C’est le directeur d’école qui recueille les vœux des familles,</a:t>
            </a:r>
          </a:p>
          <a:p>
            <a:r>
              <a:rPr lang="fr-FR" sz="2000" dirty="0" smtClean="0"/>
              <a:t> il les saisit dans l’application affelnet6.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0" y="4725144"/>
            <a:ext cx="806489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4) L’affectation est faite par le </a:t>
            </a:r>
            <a:r>
              <a:rPr lang="fr-FR" sz="2000" dirty="0" smtClean="0"/>
              <a:t>Directeur </a:t>
            </a:r>
            <a:r>
              <a:rPr lang="fr-FR" sz="2000" dirty="0"/>
              <a:t>A</a:t>
            </a:r>
            <a:r>
              <a:rPr lang="fr-FR" sz="2000" dirty="0" smtClean="0"/>
              <a:t>cadémique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5301208"/>
            <a:ext cx="806489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5) Le principal du collège édite et transmet aux familles les avis d’affectation en 6</a:t>
            </a:r>
            <a:r>
              <a:rPr lang="fr-FR" sz="2000" baseline="30000" dirty="0" smtClean="0"/>
              <a:t>eme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020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5608712" cy="5760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Déroulement des opérations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6201" y="1700808"/>
            <a:ext cx="80648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2) Le </a:t>
            </a:r>
            <a:r>
              <a:rPr lang="fr-FR" dirty="0"/>
              <a:t>directeur imprime le volet 1 et le donne à vérifier et à signer aux responsables de l’élève. Cette étape permet aux familles de vérifier l’exactitude des renseignements et notamment l’adresse de l’élève à la rentrée suivante.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3386" y="867623"/>
            <a:ext cx="806489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  <a:r>
              <a:rPr lang="fr-FR" dirty="0" smtClean="0"/>
              <a:t>) La direction académique duplique les dossiers des élèves de CM2 depuis la base ONDE dans l’application affelnet6.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26201" y="3068960"/>
            <a:ext cx="80648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3) </a:t>
            </a:r>
            <a:r>
              <a:rPr lang="fr-FR" dirty="0"/>
              <a:t>Dans l’application affelnet6, le directeur met à jour les renseignements modifiés sur le volet 1. Le collège de secteur est déterminé automatiquement. Le directeur édite le </a:t>
            </a:r>
            <a:r>
              <a:rPr lang="fr-FR" dirty="0" smtClean="0"/>
              <a:t>volet 2 </a:t>
            </a:r>
            <a:r>
              <a:rPr lang="fr-FR" dirty="0"/>
              <a:t>et le transmet aux familles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26201" y="4437112"/>
            <a:ext cx="806489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4) </a:t>
            </a:r>
            <a:r>
              <a:rPr lang="fr-FR" dirty="0"/>
              <a:t>Les responsables indiquent sur le volet 2 les vœux pour la sixième (formation et collège</a:t>
            </a:r>
            <a:r>
              <a:rPr lang="fr-FR" dirty="0" smtClean="0"/>
              <a:t>) et transmettent les justificatifs (demande de dérogation)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94648" y="5343599"/>
            <a:ext cx="803839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r>
              <a:rPr lang="fr-FR" dirty="0" smtClean="0"/>
              <a:t>) </a:t>
            </a:r>
            <a:r>
              <a:rPr lang="fr-FR" dirty="0" smtClean="0"/>
              <a:t>Le directeur saisit les vœux des familles dans l’application.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15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5608712" cy="5760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Les demandes de dérogation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124744"/>
            <a:ext cx="806489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1</a:t>
            </a:r>
            <a:r>
              <a:rPr lang="fr-FR" sz="2000" dirty="0" smtClean="0"/>
              <a:t>) </a:t>
            </a:r>
            <a:r>
              <a:rPr lang="fr-FR" sz="2000" b="1" dirty="0" smtClean="0"/>
              <a:t>Une seule </a:t>
            </a:r>
            <a:r>
              <a:rPr lang="fr-FR" sz="2000" dirty="0" smtClean="0"/>
              <a:t>demande de dérogation peut être formulée. La demande de dérogation peut porter sur le secteur (autre collège), la formation (6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particulière) ou les deux à la fois. Si la dérogation n’est pas obtenue l’élève sera affecté en 6</a:t>
            </a:r>
            <a:r>
              <a:rPr lang="fr-FR" sz="2000" baseline="30000" dirty="0" smtClean="0"/>
              <a:t>eme</a:t>
            </a:r>
            <a:r>
              <a:rPr lang="fr-FR" sz="2000" dirty="0" smtClean="0"/>
              <a:t> ordinaire dans le collège de secteur.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2577678"/>
            <a:ext cx="806489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2</a:t>
            </a:r>
            <a:r>
              <a:rPr lang="fr-FR" sz="2000" dirty="0" smtClean="0"/>
              <a:t>) Pour toute demande de dérogation, un motif doit être indiqué et justifié par des documents à fournir. La liste des motifs et des pièces à joindre est indiquée dans la note remise aux familles en même temps que le volet 2 au moment de faire ce choix.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39552" y="4028871"/>
            <a:ext cx="806489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3</a:t>
            </a:r>
            <a:r>
              <a:rPr lang="fr-FR" sz="2000" dirty="0" smtClean="0"/>
              <a:t>) Les dérogations sont accordées en fonction des places disponibles. Les critères de dérogation sont traités dans l’ordre (de 1 à 6). Un seul critère peut être invoqué. Quand il y en a plusieurs possibles, il vaut mieux indiquer le mieux placé (le plus haut dans le tableau).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064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5608712" cy="5760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Les motifs de dérogation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26010"/>
              </p:ext>
            </p:extLst>
          </p:nvPr>
        </p:nvGraphicFramePr>
        <p:xfrm>
          <a:off x="611560" y="1124744"/>
          <a:ext cx="7992888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Critère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Pièce à joindre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situation de handicap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Notification de la MDPH</a:t>
                      </a:r>
                      <a:r>
                        <a:rPr lang="fr-FR" baseline="0" dirty="0" smtClean="0"/>
                        <a:t> 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nécessitant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charge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médicale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proximité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sollicité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Certificat médical 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susceptible de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boursier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Avis</a:t>
                      </a:r>
                      <a:r>
                        <a:rPr lang="fr-FR" baseline="0" dirty="0" smtClean="0"/>
                        <a:t> d’imposition ou a</a:t>
                      </a:r>
                      <a:r>
                        <a:rPr lang="fr-FR" dirty="0" smtClean="0"/>
                        <a:t>ttestation 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frère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sœur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scolarisé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(e)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sollicité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Certificat</a:t>
                      </a:r>
                      <a:r>
                        <a:rPr lang="fr-FR" baseline="0" dirty="0" smtClean="0"/>
                        <a:t> de scolarité 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domicile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situé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secteur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souhaité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Courrier de la famille 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0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Elève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suivant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parcours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scolaire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particulier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Courrier de la famille,</a:t>
                      </a:r>
                      <a:r>
                        <a:rPr lang="fr-FR" baseline="0" dirty="0" smtClean="0"/>
                        <a:t> justificatif d’inscription … </a:t>
                      </a:r>
                      <a:r>
                        <a:rPr lang="fr-FR" dirty="0" smtClean="0"/>
                        <a:t>*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Autres motifs</a:t>
                      </a:r>
                      <a:endParaRPr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Toutes pièces utiles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23928" y="573325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Se référer à la note aux familles  et à la note aux directeurs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50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5608712" cy="5760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Les formations proposées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124744"/>
            <a:ext cx="8064896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Les </a:t>
            </a:r>
            <a:r>
              <a:rPr lang="en-US" b="1" dirty="0" err="1"/>
              <a:t>procédures</a:t>
            </a:r>
            <a:r>
              <a:rPr lang="en-US" b="1" dirty="0"/>
              <a:t> </a:t>
            </a:r>
            <a:r>
              <a:rPr lang="en-US" b="1" dirty="0" err="1"/>
              <a:t>spécifiques</a:t>
            </a:r>
            <a:r>
              <a:rPr lang="fr-FR" b="1" dirty="0" smtClean="0"/>
              <a:t>.</a:t>
            </a:r>
          </a:p>
          <a:p>
            <a:pPr marL="285750" lvl="0" indent="-285750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/>
              <a:t>élèves</a:t>
            </a:r>
            <a:r>
              <a:rPr lang="en-US" dirty="0"/>
              <a:t> qui </a:t>
            </a:r>
            <a:r>
              <a:rPr lang="en-US" dirty="0" err="1"/>
              <a:t>relèvent</a:t>
            </a:r>
            <a:r>
              <a:rPr lang="en-US" dirty="0"/>
              <a:t> des </a:t>
            </a:r>
            <a:r>
              <a:rPr lang="en-US" dirty="0" err="1"/>
              <a:t>enseignements</a:t>
            </a:r>
            <a:r>
              <a:rPr lang="en-US" dirty="0"/>
              <a:t> </a:t>
            </a:r>
            <a:r>
              <a:rPr lang="en-US" dirty="0" err="1"/>
              <a:t>adaptés</a:t>
            </a:r>
            <a:r>
              <a:rPr lang="en-US" dirty="0"/>
              <a:t> (</a:t>
            </a:r>
            <a:r>
              <a:rPr lang="en-US" b="1" dirty="0" smtClean="0"/>
              <a:t>SEGPA</a:t>
            </a:r>
            <a:r>
              <a:rPr lang="en-US" dirty="0" smtClean="0"/>
              <a:t>)</a:t>
            </a:r>
          </a:p>
          <a:p>
            <a:pPr marL="285750" lvl="0" indent="-285750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/>
              <a:t>élèves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obtenu</a:t>
            </a:r>
            <a:r>
              <a:rPr lang="en-US" dirty="0"/>
              <a:t>, suite à </a:t>
            </a:r>
            <a:r>
              <a:rPr lang="en-US" dirty="0" err="1"/>
              <a:t>une</a:t>
            </a:r>
            <a:r>
              <a:rPr lang="en-US" dirty="0"/>
              <a:t> notification de la MDPH,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décision</a:t>
            </a:r>
            <a:r>
              <a:rPr lang="en-US" dirty="0"/>
              <a:t> </a:t>
            </a:r>
            <a:r>
              <a:rPr lang="en-US" dirty="0" err="1"/>
              <a:t>d’orientation</a:t>
            </a:r>
            <a:r>
              <a:rPr lang="en-US" dirty="0"/>
              <a:t> en </a:t>
            </a:r>
            <a:r>
              <a:rPr lang="en-US" b="1" dirty="0" smtClean="0"/>
              <a:t>ULIS</a:t>
            </a:r>
          </a:p>
          <a:p>
            <a:pPr marL="285750" lvl="0" indent="-285750">
              <a:buFontTx/>
              <a:buChar char="-"/>
            </a:pPr>
            <a:r>
              <a:rPr lang="en-US" dirty="0" smtClean="0"/>
              <a:t>les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nouvellement</a:t>
            </a:r>
            <a:r>
              <a:rPr lang="en-US" dirty="0"/>
              <a:t> </a:t>
            </a:r>
            <a:r>
              <a:rPr lang="en-US" dirty="0" err="1"/>
              <a:t>arrivés</a:t>
            </a:r>
            <a:r>
              <a:rPr lang="en-US" dirty="0"/>
              <a:t> en France qui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intégrer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b="1" dirty="0"/>
              <a:t>UPE2A</a:t>
            </a:r>
            <a:r>
              <a:rPr lang="en-US" dirty="0"/>
              <a:t> en </a:t>
            </a:r>
            <a:r>
              <a:rPr lang="en-US" dirty="0" err="1"/>
              <a:t>collège</a:t>
            </a:r>
            <a:r>
              <a:rPr lang="en-US" dirty="0"/>
              <a:t>.</a:t>
            </a:r>
            <a:endParaRPr lang="fr-FR" dirty="0"/>
          </a:p>
          <a:p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procédures</a:t>
            </a:r>
            <a:r>
              <a:rPr lang="en-US" dirty="0"/>
              <a:t> </a:t>
            </a:r>
            <a:r>
              <a:rPr lang="en-US" dirty="0" err="1"/>
              <a:t>spécifiques</a:t>
            </a:r>
            <a:r>
              <a:rPr lang="en-US" dirty="0"/>
              <a:t> ne </a:t>
            </a:r>
            <a:r>
              <a:rPr lang="en-US" dirty="0" err="1"/>
              <a:t>sont</a:t>
            </a:r>
            <a:r>
              <a:rPr lang="en-US" dirty="0"/>
              <a:t> pas </a:t>
            </a:r>
            <a:r>
              <a:rPr lang="en-US" dirty="0" err="1" smtClean="0"/>
              <a:t>dérogatoires</a:t>
            </a:r>
            <a:r>
              <a:rPr lang="en-US" dirty="0" smtClean="0"/>
              <a:t>. Les places </a:t>
            </a:r>
            <a:r>
              <a:rPr lang="en-US" dirty="0" err="1" smtClean="0"/>
              <a:t>disponibles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limitées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’affectation</a:t>
            </a:r>
            <a:r>
              <a:rPr lang="en-US" dirty="0" smtClean="0"/>
              <a:t> se </a:t>
            </a:r>
            <a:r>
              <a:rPr lang="en-US" dirty="0" err="1" smtClean="0"/>
              <a:t>décide</a:t>
            </a:r>
            <a:r>
              <a:rPr lang="en-US" dirty="0" smtClean="0"/>
              <a:t> en commission à la DSDEN.(Direction </a:t>
            </a:r>
            <a:r>
              <a:rPr lang="en-US" dirty="0" err="1" smtClean="0"/>
              <a:t>académique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18851" y="3573016"/>
            <a:ext cx="8064896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Les </a:t>
            </a:r>
            <a:r>
              <a:rPr lang="en-US" b="1" dirty="0" err="1" smtClean="0"/>
              <a:t>parcours</a:t>
            </a:r>
            <a:r>
              <a:rPr lang="en-US" b="1" dirty="0" smtClean="0"/>
              <a:t> </a:t>
            </a:r>
            <a:r>
              <a:rPr lang="en-US" b="1" dirty="0" err="1" smtClean="0"/>
              <a:t>scolaires</a:t>
            </a:r>
            <a:r>
              <a:rPr lang="en-US" b="1" dirty="0" smtClean="0"/>
              <a:t> </a:t>
            </a:r>
            <a:r>
              <a:rPr lang="en-US" b="1" dirty="0" err="1" smtClean="0"/>
              <a:t>particuliers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Ce critère peut être invoqué pour la continuité de l’enseignement des langues.</a:t>
            </a:r>
          </a:p>
          <a:p>
            <a:pPr lvl="0"/>
            <a:r>
              <a:rPr lang="en-US" dirty="0" smtClean="0"/>
              <a:t>Des formations </a:t>
            </a:r>
            <a:r>
              <a:rPr lang="en-US" dirty="0" err="1" smtClean="0"/>
              <a:t>particulières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proposées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certains</a:t>
            </a:r>
            <a:r>
              <a:rPr lang="en-US" dirty="0" smtClean="0"/>
              <a:t> </a:t>
            </a:r>
            <a:r>
              <a:rPr lang="en-US" dirty="0" err="1" smtClean="0"/>
              <a:t>collèges</a:t>
            </a:r>
            <a:r>
              <a:rPr lang="en-US" dirty="0" smtClean="0"/>
              <a:t>. (sections </a:t>
            </a:r>
            <a:r>
              <a:rPr lang="en-US" dirty="0" err="1" smtClean="0"/>
              <a:t>internationales</a:t>
            </a:r>
            <a:r>
              <a:rPr lang="en-US" dirty="0" smtClean="0"/>
              <a:t>, </a:t>
            </a:r>
            <a:r>
              <a:rPr lang="en-US" dirty="0" err="1" smtClean="0"/>
              <a:t>horaires</a:t>
            </a:r>
            <a:r>
              <a:rPr lang="en-US" dirty="0" smtClean="0"/>
              <a:t> </a:t>
            </a:r>
            <a:r>
              <a:rPr lang="en-US" dirty="0" err="1" smtClean="0"/>
              <a:t>aménagés</a:t>
            </a:r>
            <a:r>
              <a:rPr lang="en-US" dirty="0" smtClean="0"/>
              <a:t> </a:t>
            </a:r>
            <a:r>
              <a:rPr lang="en-US" dirty="0" err="1" smtClean="0"/>
              <a:t>danse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musique</a:t>
            </a:r>
            <a:r>
              <a:rPr lang="en-US" dirty="0" smtClean="0"/>
              <a:t>)</a:t>
            </a:r>
          </a:p>
          <a:p>
            <a:pPr lvl="0"/>
            <a:r>
              <a:rPr lang="fr-FR" dirty="0"/>
              <a:t>L</a:t>
            </a:r>
            <a:r>
              <a:rPr lang="fr-FR" dirty="0" smtClean="0"/>
              <a:t>a famille doit se renseigner auprès du collège concerné pour connaître les conditions d’accès à ces formations.</a:t>
            </a:r>
          </a:p>
          <a:p>
            <a:pPr lvl="0"/>
            <a:r>
              <a:rPr lang="fr-FR" dirty="0" smtClean="0"/>
              <a:t>Il existe une liste départementale des parcours scolaires particuliers. Les formations qui ne font pas partie de cette liste ne relèvent pas de ce critère de dérogation.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4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713</Words>
  <Application>Microsoft Office PowerPoint</Application>
  <PresentationFormat>Affichage à l'écran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L’affectation en 6ème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L’affectation en 6eme</dc:title>
  <dc:creator>Bruno Cart</dc:creator>
  <cp:lastModifiedBy>Regnaux, Jean-Philippe</cp:lastModifiedBy>
  <cp:revision>75</cp:revision>
  <cp:lastPrinted>2018-12-20T08:40:48Z</cp:lastPrinted>
  <dcterms:created xsi:type="dcterms:W3CDTF">2018-02-07T08:50:23Z</dcterms:created>
  <dcterms:modified xsi:type="dcterms:W3CDTF">2021-02-16T18:36:49Z</dcterms:modified>
</cp:coreProperties>
</file>