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3"/>
  </p:notesMasterIdLst>
  <p:sldIdLst>
    <p:sldId id="256" r:id="rId2"/>
    <p:sldId id="268" r:id="rId3"/>
    <p:sldId id="269" r:id="rId4"/>
    <p:sldId id="262" r:id="rId5"/>
    <p:sldId id="257" r:id="rId6"/>
    <p:sldId id="273" r:id="rId7"/>
    <p:sldId id="258" r:id="rId8"/>
    <p:sldId id="266" r:id="rId9"/>
    <p:sldId id="259" r:id="rId10"/>
    <p:sldId id="276" r:id="rId11"/>
    <p:sldId id="261" r:id="rId12"/>
    <p:sldId id="270" r:id="rId13"/>
    <p:sldId id="264" r:id="rId14"/>
    <p:sldId id="271" r:id="rId15"/>
    <p:sldId id="274" r:id="rId16"/>
    <p:sldId id="272" r:id="rId17"/>
    <p:sldId id="278" r:id="rId18"/>
    <p:sldId id="277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063" autoAdjust="0"/>
  </p:normalViewPr>
  <p:slideViewPr>
    <p:cSldViewPr snapToGrid="0">
      <p:cViewPr varScale="1">
        <p:scale>
          <a:sx n="68" d="100"/>
          <a:sy n="68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FE08A-D77E-488C-9E41-C05664A3C92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47A9CD-9534-4594-A9D0-8B5E3E33175F}">
      <dgm:prSet custT="1"/>
      <dgm:spPr/>
      <dgm:t>
        <a:bodyPr/>
        <a:lstStyle/>
        <a:p>
          <a:r>
            <a:rPr lang="fr-FR" sz="2800" b="1" u="sng" dirty="0"/>
            <a:t>Exemple</a:t>
          </a:r>
          <a:r>
            <a:rPr lang="fr-FR" sz="2800" dirty="0"/>
            <a:t> : Vous parcourez 1560 mètres en 6 minutes, vous </a:t>
          </a:r>
          <a:r>
            <a:rPr lang="fr-FR" sz="2800" u="sng" dirty="0"/>
            <a:t>divisez</a:t>
          </a:r>
          <a:r>
            <a:rPr lang="fr-FR" sz="2800" dirty="0"/>
            <a:t> votre distance parcourue par 100 et vous obtenez votre </a:t>
          </a:r>
          <a:r>
            <a:rPr lang="fr-FR" sz="2800" b="1" dirty="0"/>
            <a:t>VMA ou vitesse en km/h </a:t>
          </a:r>
          <a:r>
            <a:rPr lang="fr-FR" sz="2800" dirty="0"/>
            <a:t>(1560/100 = 15,6 km/h).</a:t>
          </a:r>
          <a:endParaRPr lang="en-US" sz="2800" dirty="0"/>
        </a:p>
      </dgm:t>
    </dgm:pt>
    <dgm:pt modelId="{FA96B4A8-0579-4BC9-8CF8-77D56412EFD5}" type="parTrans" cxnId="{A5214C42-1B20-40A5-968C-C3750634A3C9}">
      <dgm:prSet/>
      <dgm:spPr/>
      <dgm:t>
        <a:bodyPr/>
        <a:lstStyle/>
        <a:p>
          <a:endParaRPr lang="en-US"/>
        </a:p>
      </dgm:t>
    </dgm:pt>
    <dgm:pt modelId="{93782DD3-BB4E-4D38-9DE3-2AEEBCA8237D}" type="sibTrans" cxnId="{A5214C42-1B20-40A5-968C-C3750634A3C9}">
      <dgm:prSet/>
      <dgm:spPr/>
      <dgm:t>
        <a:bodyPr/>
        <a:lstStyle/>
        <a:p>
          <a:endParaRPr lang="en-US"/>
        </a:p>
      </dgm:t>
    </dgm:pt>
    <dgm:pt modelId="{56220A0D-1D07-4C14-9085-1B8F93FF176B}">
      <dgm:prSet custT="1"/>
      <dgm:spPr/>
      <dgm:t>
        <a:bodyPr/>
        <a:lstStyle/>
        <a:p>
          <a:r>
            <a:rPr lang="fr-FR" sz="2000" dirty="0"/>
            <a:t>Vous devez parcourir la plus grande distance possible en </a:t>
          </a:r>
          <a:r>
            <a:rPr lang="fr-FR" sz="2000" u="sng" dirty="0"/>
            <a:t>6 min.</a:t>
          </a:r>
          <a:endParaRPr lang="en-US" sz="2000" dirty="0"/>
        </a:p>
      </dgm:t>
    </dgm:pt>
    <dgm:pt modelId="{A3A13C45-14CC-4317-BC79-B6A033B83646}" type="parTrans" cxnId="{B59072A2-8380-4E89-9F2E-D403D3EB5B3B}">
      <dgm:prSet/>
      <dgm:spPr/>
      <dgm:t>
        <a:bodyPr/>
        <a:lstStyle/>
        <a:p>
          <a:endParaRPr lang="en-US"/>
        </a:p>
      </dgm:t>
    </dgm:pt>
    <dgm:pt modelId="{89CBEECD-992C-4BDA-A7A6-9297585E995A}" type="sibTrans" cxnId="{B59072A2-8380-4E89-9F2E-D403D3EB5B3B}">
      <dgm:prSet/>
      <dgm:spPr/>
      <dgm:t>
        <a:bodyPr/>
        <a:lstStyle/>
        <a:p>
          <a:endParaRPr lang="en-US"/>
        </a:p>
      </dgm:t>
    </dgm:pt>
    <dgm:pt modelId="{05688AF1-0EA0-490C-8626-9C8C2A934F72}">
      <dgm:prSet custT="1"/>
      <dgm:spPr/>
      <dgm:t>
        <a:bodyPr/>
        <a:lstStyle/>
        <a:p>
          <a:r>
            <a:rPr lang="en-US" sz="2000" dirty="0"/>
            <a:t>Ce test se </a:t>
          </a:r>
          <a:r>
            <a:rPr lang="en-US" sz="2000" dirty="0" err="1"/>
            <a:t>déroule</a:t>
          </a:r>
          <a:r>
            <a:rPr lang="en-US" sz="2000" dirty="0"/>
            <a:t> sur </a:t>
          </a:r>
          <a:r>
            <a:rPr lang="en-US" sz="2000" dirty="0" err="1"/>
            <a:t>une</a:t>
          </a:r>
          <a:r>
            <a:rPr lang="en-US" sz="2000" dirty="0"/>
            <a:t> </a:t>
          </a:r>
          <a:r>
            <a:rPr lang="en-US" sz="2000" dirty="0" err="1"/>
            <a:t>intensité</a:t>
          </a:r>
          <a:r>
            <a:rPr lang="en-US" sz="2000" dirty="0"/>
            <a:t> progressive.</a:t>
          </a:r>
        </a:p>
      </dgm:t>
    </dgm:pt>
    <dgm:pt modelId="{47CCB1E9-B7AA-49DD-BB77-7DE8A41160BF}" type="parTrans" cxnId="{213AD160-7275-49DA-A419-36684D3F92AD}">
      <dgm:prSet/>
      <dgm:spPr/>
      <dgm:t>
        <a:bodyPr/>
        <a:lstStyle/>
        <a:p>
          <a:endParaRPr lang="en-US"/>
        </a:p>
      </dgm:t>
    </dgm:pt>
    <dgm:pt modelId="{647C1FAA-2765-40E1-A51D-2399B08B8258}" type="sibTrans" cxnId="{213AD160-7275-49DA-A419-36684D3F92AD}">
      <dgm:prSet/>
      <dgm:spPr/>
      <dgm:t>
        <a:bodyPr/>
        <a:lstStyle/>
        <a:p>
          <a:endParaRPr lang="en-US"/>
        </a:p>
      </dgm:t>
    </dgm:pt>
    <dgm:pt modelId="{B1777DBA-C768-4920-8017-3B95F69FA51F}" type="pres">
      <dgm:prSet presAssocID="{CEBFE08A-D77E-488C-9E41-C05664A3C92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77FF37-D56D-448E-AFED-4D892A20FA52}" type="pres">
      <dgm:prSet presAssocID="{CEBFE08A-D77E-488C-9E41-C05664A3C929}" presName="hierFlow" presStyleCnt="0"/>
      <dgm:spPr/>
    </dgm:pt>
    <dgm:pt modelId="{852A2AF0-26D6-474E-8455-0C4A594F7AC6}" type="pres">
      <dgm:prSet presAssocID="{CEBFE08A-D77E-488C-9E41-C05664A3C929}" presName="firstBuf" presStyleCnt="0"/>
      <dgm:spPr/>
    </dgm:pt>
    <dgm:pt modelId="{18224A66-150B-44B5-8950-2EF99B722FB8}" type="pres">
      <dgm:prSet presAssocID="{CEBFE08A-D77E-488C-9E41-C05664A3C92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7ED82FA-200E-4A91-B0DA-445EF083E017}" type="pres">
      <dgm:prSet presAssocID="{8047A9CD-9534-4594-A9D0-8B5E3E33175F}" presName="Name14" presStyleCnt="0"/>
      <dgm:spPr/>
    </dgm:pt>
    <dgm:pt modelId="{5446F126-2D6B-4488-91C4-5DDD3E0306FC}" type="pres">
      <dgm:prSet presAssocID="{8047A9CD-9534-4594-A9D0-8B5E3E33175F}" presName="level1Shape" presStyleLbl="node0" presStyleIdx="0" presStyleCnt="1" custScaleX="183104" custScaleY="181065" custLinFactNeighborX="11137" custLinFactNeighborY="-715">
        <dgm:presLayoutVars>
          <dgm:chPref val="3"/>
        </dgm:presLayoutVars>
      </dgm:prSet>
      <dgm:spPr/>
    </dgm:pt>
    <dgm:pt modelId="{4D1CF881-C808-4BEB-A9C6-52DE545025EF}" type="pres">
      <dgm:prSet presAssocID="{8047A9CD-9534-4594-A9D0-8B5E3E33175F}" presName="hierChild2" presStyleCnt="0"/>
      <dgm:spPr/>
    </dgm:pt>
    <dgm:pt modelId="{A4E91B7C-F48E-4BE5-9575-DC9AA771F7F8}" type="pres">
      <dgm:prSet presAssocID="{CEBFE08A-D77E-488C-9E41-C05664A3C929}" presName="bgShapesFlow" presStyleCnt="0"/>
      <dgm:spPr/>
    </dgm:pt>
    <dgm:pt modelId="{2B21A198-C942-47C7-99B0-6D544E647F1A}" type="pres">
      <dgm:prSet presAssocID="{56220A0D-1D07-4C14-9085-1B8F93FF176B}" presName="rectComp" presStyleCnt="0"/>
      <dgm:spPr/>
    </dgm:pt>
    <dgm:pt modelId="{5C4A2AA9-39E3-4E05-BB6E-0141D279D5BD}" type="pres">
      <dgm:prSet presAssocID="{56220A0D-1D07-4C14-9085-1B8F93FF176B}" presName="bgRect" presStyleLbl="bgShp" presStyleIdx="0" presStyleCnt="2" custLinFactNeighborX="-5043" custLinFactNeighborY="-2888"/>
      <dgm:spPr/>
    </dgm:pt>
    <dgm:pt modelId="{F165CE7F-4B3F-4EBC-8980-1976D249A10F}" type="pres">
      <dgm:prSet presAssocID="{56220A0D-1D07-4C14-9085-1B8F93FF176B}" presName="bgRectTx" presStyleLbl="bgShp" presStyleIdx="0" presStyleCnt="2">
        <dgm:presLayoutVars>
          <dgm:bulletEnabled val="1"/>
        </dgm:presLayoutVars>
      </dgm:prSet>
      <dgm:spPr/>
    </dgm:pt>
    <dgm:pt modelId="{5BB909AA-3BC0-4C16-85FD-75BB03CFA593}" type="pres">
      <dgm:prSet presAssocID="{56220A0D-1D07-4C14-9085-1B8F93FF176B}" presName="spComp" presStyleCnt="0"/>
      <dgm:spPr/>
    </dgm:pt>
    <dgm:pt modelId="{70AD5CF4-37BF-49FD-B3A1-08F9052C9B16}" type="pres">
      <dgm:prSet presAssocID="{56220A0D-1D07-4C14-9085-1B8F93FF176B}" presName="vSp" presStyleCnt="0"/>
      <dgm:spPr/>
    </dgm:pt>
    <dgm:pt modelId="{E3D31D93-0700-4FA6-9F11-7451738D77C8}" type="pres">
      <dgm:prSet presAssocID="{05688AF1-0EA0-490C-8626-9C8C2A934F72}" presName="rectComp" presStyleCnt="0"/>
      <dgm:spPr/>
    </dgm:pt>
    <dgm:pt modelId="{7A35B737-51AE-416C-9AB5-5640DF127119}" type="pres">
      <dgm:prSet presAssocID="{05688AF1-0EA0-490C-8626-9C8C2A934F72}" presName="bgRect" presStyleLbl="bgShp" presStyleIdx="1" presStyleCnt="2" custLinFactNeighborX="-5083" custLinFactNeighborY="4374"/>
      <dgm:spPr/>
    </dgm:pt>
    <dgm:pt modelId="{47AF480F-3640-4F47-8554-7C88773C4480}" type="pres">
      <dgm:prSet presAssocID="{05688AF1-0EA0-490C-8626-9C8C2A934F72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EF791F02-F3EE-4A19-AB1F-41498F3E7500}" type="presOf" srcId="{56220A0D-1D07-4C14-9085-1B8F93FF176B}" destId="{5C4A2AA9-39E3-4E05-BB6E-0141D279D5BD}" srcOrd="0" destOrd="0" presId="urn:microsoft.com/office/officeart/2005/8/layout/hierarchy6"/>
    <dgm:cxn modelId="{4E7ED70D-07F8-4841-9E0A-82C27E3F6C2B}" type="presOf" srcId="{05688AF1-0EA0-490C-8626-9C8C2A934F72}" destId="{7A35B737-51AE-416C-9AB5-5640DF127119}" srcOrd="0" destOrd="0" presId="urn:microsoft.com/office/officeart/2005/8/layout/hierarchy6"/>
    <dgm:cxn modelId="{9156DB3C-B34F-429F-B723-3A23A9CDA444}" type="presOf" srcId="{CEBFE08A-D77E-488C-9E41-C05664A3C929}" destId="{B1777DBA-C768-4920-8017-3B95F69FA51F}" srcOrd="0" destOrd="0" presId="urn:microsoft.com/office/officeart/2005/8/layout/hierarchy6"/>
    <dgm:cxn modelId="{213AD160-7275-49DA-A419-36684D3F92AD}" srcId="{CEBFE08A-D77E-488C-9E41-C05664A3C929}" destId="{05688AF1-0EA0-490C-8626-9C8C2A934F72}" srcOrd="2" destOrd="0" parTransId="{47CCB1E9-B7AA-49DD-BB77-7DE8A41160BF}" sibTransId="{647C1FAA-2765-40E1-A51D-2399B08B8258}"/>
    <dgm:cxn modelId="{A5214C42-1B20-40A5-968C-C3750634A3C9}" srcId="{CEBFE08A-D77E-488C-9E41-C05664A3C929}" destId="{8047A9CD-9534-4594-A9D0-8B5E3E33175F}" srcOrd="0" destOrd="0" parTransId="{FA96B4A8-0579-4BC9-8CF8-77D56412EFD5}" sibTransId="{93782DD3-BB4E-4D38-9DE3-2AEEBCA8237D}"/>
    <dgm:cxn modelId="{B59072A2-8380-4E89-9F2E-D403D3EB5B3B}" srcId="{CEBFE08A-D77E-488C-9E41-C05664A3C929}" destId="{56220A0D-1D07-4C14-9085-1B8F93FF176B}" srcOrd="1" destOrd="0" parTransId="{A3A13C45-14CC-4317-BC79-B6A033B83646}" sibTransId="{89CBEECD-992C-4BDA-A7A6-9297585E995A}"/>
    <dgm:cxn modelId="{825C7DB8-A9F5-4B44-B52E-B3C59DF63857}" type="presOf" srcId="{8047A9CD-9534-4594-A9D0-8B5E3E33175F}" destId="{5446F126-2D6B-4488-91C4-5DDD3E0306FC}" srcOrd="0" destOrd="0" presId="urn:microsoft.com/office/officeart/2005/8/layout/hierarchy6"/>
    <dgm:cxn modelId="{01B37BE5-2473-410B-9767-889C80E4BB1C}" type="presOf" srcId="{05688AF1-0EA0-490C-8626-9C8C2A934F72}" destId="{47AF480F-3640-4F47-8554-7C88773C4480}" srcOrd="1" destOrd="0" presId="urn:microsoft.com/office/officeart/2005/8/layout/hierarchy6"/>
    <dgm:cxn modelId="{2BC6F3E9-F650-44E7-B90C-2B6AA7D8F4DD}" type="presOf" srcId="{56220A0D-1D07-4C14-9085-1B8F93FF176B}" destId="{F165CE7F-4B3F-4EBC-8980-1976D249A10F}" srcOrd="1" destOrd="0" presId="urn:microsoft.com/office/officeart/2005/8/layout/hierarchy6"/>
    <dgm:cxn modelId="{A621554B-7EE1-431D-AA72-264BE4FC91E8}" type="presParOf" srcId="{B1777DBA-C768-4920-8017-3B95F69FA51F}" destId="{4477FF37-D56D-448E-AFED-4D892A20FA52}" srcOrd="0" destOrd="0" presId="urn:microsoft.com/office/officeart/2005/8/layout/hierarchy6"/>
    <dgm:cxn modelId="{42470E89-4F1D-497F-8DB3-41AEEAD076B2}" type="presParOf" srcId="{4477FF37-D56D-448E-AFED-4D892A20FA52}" destId="{852A2AF0-26D6-474E-8455-0C4A594F7AC6}" srcOrd="0" destOrd="0" presId="urn:microsoft.com/office/officeart/2005/8/layout/hierarchy6"/>
    <dgm:cxn modelId="{DEBFB4E0-1DEB-4F30-B06B-41904958B177}" type="presParOf" srcId="{4477FF37-D56D-448E-AFED-4D892A20FA52}" destId="{18224A66-150B-44B5-8950-2EF99B722FB8}" srcOrd="1" destOrd="0" presId="urn:microsoft.com/office/officeart/2005/8/layout/hierarchy6"/>
    <dgm:cxn modelId="{1BA9DF90-6E2F-4B0B-AD6F-46C4CB2BC9FC}" type="presParOf" srcId="{18224A66-150B-44B5-8950-2EF99B722FB8}" destId="{17ED82FA-200E-4A91-B0DA-445EF083E017}" srcOrd="0" destOrd="0" presId="urn:microsoft.com/office/officeart/2005/8/layout/hierarchy6"/>
    <dgm:cxn modelId="{B069FDF1-469B-47E4-8A78-84C1FD96D10B}" type="presParOf" srcId="{17ED82FA-200E-4A91-B0DA-445EF083E017}" destId="{5446F126-2D6B-4488-91C4-5DDD3E0306FC}" srcOrd="0" destOrd="0" presId="urn:microsoft.com/office/officeart/2005/8/layout/hierarchy6"/>
    <dgm:cxn modelId="{925DC346-50EE-4E45-894B-F8C7F8765940}" type="presParOf" srcId="{17ED82FA-200E-4A91-B0DA-445EF083E017}" destId="{4D1CF881-C808-4BEB-A9C6-52DE545025EF}" srcOrd="1" destOrd="0" presId="urn:microsoft.com/office/officeart/2005/8/layout/hierarchy6"/>
    <dgm:cxn modelId="{59BA9532-65C9-429F-B346-ADBBE7912161}" type="presParOf" srcId="{B1777DBA-C768-4920-8017-3B95F69FA51F}" destId="{A4E91B7C-F48E-4BE5-9575-DC9AA771F7F8}" srcOrd="1" destOrd="0" presId="urn:microsoft.com/office/officeart/2005/8/layout/hierarchy6"/>
    <dgm:cxn modelId="{AD077148-B6CF-4815-9668-661436A8A147}" type="presParOf" srcId="{A4E91B7C-F48E-4BE5-9575-DC9AA771F7F8}" destId="{2B21A198-C942-47C7-99B0-6D544E647F1A}" srcOrd="0" destOrd="0" presId="urn:microsoft.com/office/officeart/2005/8/layout/hierarchy6"/>
    <dgm:cxn modelId="{E73F6EC6-6BE1-4262-966C-71C5F75CD387}" type="presParOf" srcId="{2B21A198-C942-47C7-99B0-6D544E647F1A}" destId="{5C4A2AA9-39E3-4E05-BB6E-0141D279D5BD}" srcOrd="0" destOrd="0" presId="urn:microsoft.com/office/officeart/2005/8/layout/hierarchy6"/>
    <dgm:cxn modelId="{AEDFBA5E-536B-432E-BCFC-F5282765AD90}" type="presParOf" srcId="{2B21A198-C942-47C7-99B0-6D544E647F1A}" destId="{F165CE7F-4B3F-4EBC-8980-1976D249A10F}" srcOrd="1" destOrd="0" presId="urn:microsoft.com/office/officeart/2005/8/layout/hierarchy6"/>
    <dgm:cxn modelId="{F3B88249-D96B-4799-B41E-6BBC94801EEB}" type="presParOf" srcId="{A4E91B7C-F48E-4BE5-9575-DC9AA771F7F8}" destId="{5BB909AA-3BC0-4C16-85FD-75BB03CFA593}" srcOrd="1" destOrd="0" presId="urn:microsoft.com/office/officeart/2005/8/layout/hierarchy6"/>
    <dgm:cxn modelId="{047F3C03-C0D9-4D60-AC60-B5C02E83413C}" type="presParOf" srcId="{5BB909AA-3BC0-4C16-85FD-75BB03CFA593}" destId="{70AD5CF4-37BF-49FD-B3A1-08F9052C9B16}" srcOrd="0" destOrd="0" presId="urn:microsoft.com/office/officeart/2005/8/layout/hierarchy6"/>
    <dgm:cxn modelId="{48235433-1937-4575-A21A-F6D216AB5DEB}" type="presParOf" srcId="{A4E91B7C-F48E-4BE5-9575-DC9AA771F7F8}" destId="{E3D31D93-0700-4FA6-9F11-7451738D77C8}" srcOrd="2" destOrd="0" presId="urn:microsoft.com/office/officeart/2005/8/layout/hierarchy6"/>
    <dgm:cxn modelId="{65993AC0-8281-4D8C-A6BB-5ACACFEC325B}" type="presParOf" srcId="{E3D31D93-0700-4FA6-9F11-7451738D77C8}" destId="{7A35B737-51AE-416C-9AB5-5640DF127119}" srcOrd="0" destOrd="0" presId="urn:microsoft.com/office/officeart/2005/8/layout/hierarchy6"/>
    <dgm:cxn modelId="{BB527F00-DC86-4CF4-BD13-2E5F48E690ED}" type="presParOf" srcId="{E3D31D93-0700-4FA6-9F11-7451738D77C8}" destId="{47AF480F-3640-4F47-8554-7C88773C448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5B737-51AE-416C-9AB5-5640DF127119}">
      <dsp:nvSpPr>
        <dsp:cNvPr id="0" name=""/>
        <dsp:cNvSpPr/>
      </dsp:nvSpPr>
      <dsp:spPr>
        <a:xfrm>
          <a:off x="0" y="2298107"/>
          <a:ext cx="10203755" cy="18815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 test se </a:t>
          </a:r>
          <a:r>
            <a:rPr lang="en-US" sz="2000" kern="1200" dirty="0" err="1"/>
            <a:t>déroule</a:t>
          </a:r>
          <a:r>
            <a:rPr lang="en-US" sz="2000" kern="1200" dirty="0"/>
            <a:t> sur </a:t>
          </a:r>
          <a:r>
            <a:rPr lang="en-US" sz="2000" kern="1200" dirty="0" err="1"/>
            <a:t>une</a:t>
          </a:r>
          <a:r>
            <a:rPr lang="en-US" sz="2000" kern="1200" dirty="0"/>
            <a:t> </a:t>
          </a:r>
          <a:r>
            <a:rPr lang="en-US" sz="2000" kern="1200" dirty="0" err="1"/>
            <a:t>intensité</a:t>
          </a:r>
          <a:r>
            <a:rPr lang="en-US" sz="2000" kern="1200" dirty="0"/>
            <a:t> progressive.</a:t>
          </a:r>
        </a:p>
      </dsp:txBody>
      <dsp:txXfrm>
        <a:off x="0" y="2298107"/>
        <a:ext cx="3061126" cy="1881505"/>
      </dsp:txXfrm>
    </dsp:sp>
    <dsp:sp modelId="{5C4A2AA9-39E3-4E05-BB6E-0141D279D5BD}">
      <dsp:nvSpPr>
        <dsp:cNvPr id="0" name=""/>
        <dsp:cNvSpPr/>
      </dsp:nvSpPr>
      <dsp:spPr>
        <a:xfrm>
          <a:off x="0" y="-1509"/>
          <a:ext cx="10203755" cy="18815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Vous devez parcourir la plus grande distance possible en </a:t>
          </a:r>
          <a:r>
            <a:rPr lang="fr-FR" sz="2000" u="sng" kern="1200" dirty="0"/>
            <a:t>6 min.</a:t>
          </a:r>
          <a:endParaRPr lang="en-US" sz="2000" kern="1200" dirty="0"/>
        </a:p>
      </dsp:txBody>
      <dsp:txXfrm>
        <a:off x="0" y="-1509"/>
        <a:ext cx="3061126" cy="1881505"/>
      </dsp:txXfrm>
    </dsp:sp>
    <dsp:sp modelId="{5446F126-2D6B-4488-91C4-5DDD3E0306FC}">
      <dsp:nvSpPr>
        <dsp:cNvPr id="0" name=""/>
        <dsp:cNvSpPr/>
      </dsp:nvSpPr>
      <dsp:spPr>
        <a:xfrm>
          <a:off x="4442475" y="192598"/>
          <a:ext cx="5741851" cy="378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u="sng" kern="1200" dirty="0"/>
            <a:t>Exemple</a:t>
          </a:r>
          <a:r>
            <a:rPr lang="fr-FR" sz="2800" kern="1200" dirty="0"/>
            <a:t> : Vous parcourez 1560 mètres en 6 minutes, vous </a:t>
          </a:r>
          <a:r>
            <a:rPr lang="fr-FR" sz="2800" u="sng" kern="1200" dirty="0"/>
            <a:t>divisez</a:t>
          </a:r>
          <a:r>
            <a:rPr lang="fr-FR" sz="2800" kern="1200" dirty="0"/>
            <a:t> votre distance parcourue par 100 et vous obtenez votre </a:t>
          </a:r>
          <a:r>
            <a:rPr lang="fr-FR" sz="2800" b="1" kern="1200" dirty="0"/>
            <a:t>VMA ou vitesse en km/h </a:t>
          </a:r>
          <a:r>
            <a:rPr lang="fr-FR" sz="2800" kern="1200" dirty="0"/>
            <a:t>(1560/100 = 15,6 km/h).</a:t>
          </a:r>
          <a:endParaRPr lang="en-US" sz="2800" kern="1200" dirty="0"/>
        </a:p>
      </dsp:txBody>
      <dsp:txXfrm>
        <a:off x="4553342" y="303465"/>
        <a:ext cx="5520117" cy="356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0C4-BFA7-4487-BB93-FA9D818AC63C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D7AB7-ADED-46F9-A617-75B4ED809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7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D7AB7-ADED-46F9-A617-75B4ED80984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55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95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4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1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45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83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798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98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1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57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9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0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93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14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93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45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0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23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15AE9-D2BD-4F59-B4B5-1095AE51CA76}" type="datetimeFigureOut">
              <a:rPr lang="fr-FR" smtClean="0"/>
              <a:t>06/06/2020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D8C9D-150D-4F70-AECB-DB74E85B2F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077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498F7-6F6C-4E0C-A2C0-18C437F0A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8" y="689114"/>
            <a:ext cx="10972800" cy="2133599"/>
          </a:xfrm>
        </p:spPr>
        <p:txBody>
          <a:bodyPr/>
          <a:lstStyle/>
          <a:p>
            <a:r>
              <a:rPr lang="fr-FR" u="sng" dirty="0" err="1">
                <a:solidFill>
                  <a:schemeClr val="tx1"/>
                </a:solidFill>
              </a:rPr>
              <a:t>DéFI</a:t>
            </a:r>
            <a:r>
              <a:rPr lang="fr-FR" u="sng" dirty="0">
                <a:solidFill>
                  <a:schemeClr val="tx1"/>
                </a:solidFill>
              </a:rPr>
              <a:t> COURSE - ENDURANCE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BAFCE7-7553-4A39-994D-E732A61FA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Nouveau…</a:t>
            </a:r>
          </a:p>
          <a:p>
            <a:r>
              <a:rPr lang="fr-FR" sz="2400" dirty="0"/>
              <a:t>~ </a:t>
            </a:r>
            <a:r>
              <a:rPr lang="fr-FR" sz="2400" u="sng" dirty="0"/>
              <a:t>Un thème qui rentrera dans le fameux livre </a:t>
            </a:r>
            <a:r>
              <a:rPr lang="fr-FR" sz="2400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91408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1AFB311-D69D-4A44-91D0-AA40B150E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r="3048" b="2"/>
          <a:stretch/>
        </p:blipFill>
        <p:spPr>
          <a:xfrm>
            <a:off x="0" y="0"/>
            <a:ext cx="6095980" cy="6855970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0955153-B3EC-4506-BD05-99BB76001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r="3048" b="2"/>
          <a:stretch/>
        </p:blipFill>
        <p:spPr>
          <a:xfrm>
            <a:off x="6095980" y="-2030"/>
            <a:ext cx="6096000" cy="6855970"/>
          </a:xfrm>
          <a:prstGeom prst="rect">
            <a:avLst/>
          </a:prstGeom>
        </p:spPr>
      </p:pic>
      <p:sp>
        <p:nvSpPr>
          <p:cNvPr id="45" name="Rectangle 40">
            <a:extLst>
              <a:ext uri="{FF2B5EF4-FFF2-40B4-BE49-F238E27FC236}">
                <a16:creationId xmlns:a16="http://schemas.microsoft.com/office/drawing/2014/main" id="{D89040B6-74F3-4BED-9FF4-C61706E2B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11D8002E-DEE3-47D2-B0A1-1F8D3D7A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D01DD7-BA80-47DC-8CB2-9983D16B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128468"/>
          </a:xfrm>
        </p:spPr>
        <p:txBody>
          <a:bodyPr>
            <a:normAutofit/>
          </a:bodyPr>
          <a:lstStyle/>
          <a:p>
            <a:r>
              <a:rPr lang="fr-FR" sz="6000" u="sng" dirty="0">
                <a:latin typeface="Algerian" panose="04020705040A02060702" pitchFamily="82" charset="0"/>
              </a:rPr>
              <a:t>Technique de course 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BCF743-27F2-4810-86D7-21E2A62E5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110154" y="2447778"/>
            <a:ext cx="15432259" cy="4414282"/>
          </a:xfrm>
        </p:spPr>
        <p:txBody>
          <a:bodyPr>
            <a:normAutofit fontScale="62500" lnSpcReduction="20000"/>
          </a:bodyPr>
          <a:lstStyle/>
          <a:p>
            <a:r>
              <a:rPr lang="fr-FR" sz="2900" dirty="0"/>
              <a:t>Vous voulez savoir la vraie </a:t>
            </a:r>
            <a:r>
              <a:rPr lang="fr-FR" sz="2900" u="sng" dirty="0"/>
              <a:t>technique de course </a:t>
            </a:r>
            <a:r>
              <a:rPr lang="fr-FR" sz="2900" dirty="0"/>
              <a:t>en endurance, alors c’est par ici </a:t>
            </a:r>
          </a:p>
          <a:p>
            <a:endParaRPr lang="fr-FR" sz="2900" dirty="0"/>
          </a:p>
          <a:p>
            <a:r>
              <a:rPr lang="fr-FR" sz="2600" dirty="0"/>
              <a:t>Tout d’abord en endurance, il faut courir à une </a:t>
            </a:r>
            <a:r>
              <a:rPr lang="fr-FR" sz="4000" b="1" u="sng" dirty="0"/>
              <a:t>allure progressive :</a:t>
            </a:r>
          </a:p>
          <a:p>
            <a:r>
              <a:rPr lang="fr-FR" sz="2600" dirty="0"/>
              <a:t>. En allongeant ses foulées </a:t>
            </a:r>
          </a:p>
          <a:p>
            <a:r>
              <a:rPr lang="fr-FR" sz="2600" dirty="0"/>
              <a:t>. Avec les bras dans l’axe </a:t>
            </a:r>
          </a:p>
          <a:p>
            <a:r>
              <a:rPr lang="fr-FR" sz="2600" dirty="0"/>
              <a:t>. Les yeux dans la direction</a:t>
            </a:r>
          </a:p>
          <a:p>
            <a:r>
              <a:rPr lang="fr-FR" sz="2600" b="1" u="sng" dirty="0"/>
              <a:t>A ne jamais faire : </a:t>
            </a:r>
          </a:p>
          <a:p>
            <a:r>
              <a:rPr lang="fr-FR" sz="2900" dirty="0"/>
              <a:t>Ne jamais courir très vite au début, si ce n’est pour ralentir 200m après</a:t>
            </a:r>
          </a:p>
          <a:p>
            <a:r>
              <a:rPr lang="fr-FR" sz="2900" dirty="0"/>
              <a:t>Ne jamais regarder en arrière </a:t>
            </a:r>
          </a:p>
          <a:p>
            <a:r>
              <a:rPr lang="fr-FR" sz="2900" dirty="0"/>
              <a:t>Ne jamais ralentir dans les derniers mètres</a:t>
            </a:r>
          </a:p>
          <a:p>
            <a:r>
              <a:rPr lang="fr-FR" sz="2900" dirty="0"/>
              <a:t>…</a:t>
            </a:r>
            <a:endParaRPr lang="fr-FR" sz="2300" dirty="0"/>
          </a:p>
        </p:txBody>
      </p:sp>
      <p:pic>
        <p:nvPicPr>
          <p:cNvPr id="5" name="Pictur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FF68B67E-E88B-45A1-8D0B-F4764A27C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639"/>
          <a:stretch/>
        </p:blipFill>
        <p:spPr>
          <a:xfrm flipH="1" flipV="1">
            <a:off x="12192000" y="6858000"/>
            <a:ext cx="328246" cy="184638"/>
          </a:xfrm>
          <a:prstGeom prst="rect">
            <a:avLst/>
          </a:prstGeom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2A61EF2E-9A8C-4E75-BE55-CE98E3A7349D}"/>
              </a:ext>
            </a:extLst>
          </p:cNvPr>
          <p:cNvSpPr/>
          <p:nvPr/>
        </p:nvSpPr>
        <p:spPr>
          <a:xfrm>
            <a:off x="9923804" y="2443718"/>
            <a:ext cx="436099" cy="466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326BB81-A8CA-4604-B25A-B3BF917C936E}"/>
              </a:ext>
            </a:extLst>
          </p:cNvPr>
          <p:cNvSpPr/>
          <p:nvPr/>
        </p:nvSpPr>
        <p:spPr>
          <a:xfrm>
            <a:off x="875933" y="2443717"/>
            <a:ext cx="436099" cy="466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4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A24F0A-6FB7-447A-8E66-A3C93A0CDC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56" b="88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E302112-345A-4758-B4E3-73D417F8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482" y="1122363"/>
            <a:ext cx="10564837" cy="2387600"/>
          </a:xfrm>
        </p:spPr>
        <p:txBody>
          <a:bodyPr>
            <a:normAutofit/>
          </a:bodyPr>
          <a:lstStyle/>
          <a:p>
            <a:r>
              <a:rPr lang="fr-FR" u="sng" dirty="0"/>
              <a:t>1</a:t>
            </a:r>
            <a:r>
              <a:rPr lang="fr-FR" u="sng" baseline="30000" dirty="0"/>
              <a:t>eR</a:t>
            </a:r>
            <a:r>
              <a:rPr lang="fr-FR" u="sng" dirty="0"/>
              <a:t>  EXERCICE : accélération progressive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6E086D0-88A5-48E1-9B81-77C86AB40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43297">
            <a:off x="1203984" y="4266125"/>
            <a:ext cx="9395323" cy="21242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000" dirty="0"/>
              <a:t>Dans cet exercice, je vous demanderai de faire </a:t>
            </a:r>
            <a:r>
              <a:rPr lang="fr-FR" sz="2000" u="sng" dirty="0"/>
              <a:t>3 accélérations progressives</a:t>
            </a:r>
            <a:r>
              <a:rPr lang="fr-FR" sz="2000" dirty="0"/>
              <a:t>. </a:t>
            </a:r>
          </a:p>
          <a:p>
            <a:pPr>
              <a:lnSpc>
                <a:spcPct val="110000"/>
              </a:lnSpc>
            </a:pPr>
            <a:r>
              <a:rPr lang="fr-FR" sz="2000" dirty="0"/>
              <a:t>C’est – à – dire de commencer par courir à un </a:t>
            </a:r>
            <a:r>
              <a:rPr lang="fr-FR" sz="2000" u="sng" dirty="0"/>
              <a:t>rythme </a:t>
            </a:r>
            <a:r>
              <a:rPr lang="fr-FR" sz="2000" dirty="0"/>
              <a:t>« cool » (footing) pendant les premiers mètres, puis on commence à aller plus vite et on termine son accélération par un </a:t>
            </a:r>
            <a:r>
              <a:rPr lang="fr-FR" sz="2000" u="sng" dirty="0"/>
              <a:t>sprint</a:t>
            </a:r>
            <a:r>
              <a:rPr lang="fr-FR" sz="2000" dirty="0"/>
              <a:t>.</a:t>
            </a:r>
          </a:p>
          <a:p>
            <a:pPr>
              <a:lnSpc>
                <a:spcPct val="11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530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5250C-6932-4969-BEDE-2B738CD74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4" b="78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6782C0-261F-4F75-AD09-8A26058A2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FF3C5D-4AB6-4732-9E8B-F98EFD3D2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5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001A76-C2EA-439D-813E-DF1A07429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23C8D4-BD3D-4473-B3D0-89011586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33FF0F-2040-4252-99EA-6DFC7B341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930326"/>
          </a:xfrm>
        </p:spPr>
        <p:txBody>
          <a:bodyPr>
            <a:normAutofit/>
          </a:bodyPr>
          <a:lstStyle/>
          <a:p>
            <a:r>
              <a:rPr lang="fr-FR" u="sng" dirty="0"/>
              <a:t>2</a:t>
            </a:r>
            <a:r>
              <a:rPr lang="fr-FR" u="sng" baseline="30000" dirty="0"/>
              <a:t>ème</a:t>
            </a:r>
            <a:r>
              <a:rPr lang="fr-FR" u="sng" dirty="0"/>
              <a:t> exercice : 400M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118D47-36AC-4F2C-A4D0-1D550FFDE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438190">
            <a:off x="595563" y="3969684"/>
            <a:ext cx="11146531" cy="179199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900" dirty="0"/>
              <a:t>Cet exercice consiste à réaliser trois séries de </a:t>
            </a:r>
            <a:r>
              <a:rPr lang="fr-FR" sz="1900" u="sng" dirty="0"/>
              <a:t>400m</a:t>
            </a:r>
            <a:r>
              <a:rPr lang="fr-FR" sz="1900" dirty="0"/>
              <a:t> (soit un tour de stade d’athlétisme) avec des pauses entre chaque course de </a:t>
            </a:r>
            <a:r>
              <a:rPr lang="fr-FR" sz="1900" u="sng" dirty="0"/>
              <a:t>2 minutes </a:t>
            </a:r>
            <a:r>
              <a:rPr lang="fr-FR" sz="1900" dirty="0"/>
              <a:t>en marchant et en respirant. </a:t>
            </a:r>
          </a:p>
          <a:p>
            <a:pPr>
              <a:lnSpc>
                <a:spcPct val="110000"/>
              </a:lnSpc>
            </a:pPr>
            <a:r>
              <a:rPr lang="fr-FR" sz="1900" dirty="0"/>
              <a:t>Cet exercice permettra d’améliorer votre </a:t>
            </a:r>
            <a:r>
              <a:rPr lang="fr-FR" sz="1900" u="sng" dirty="0"/>
              <a:t>endurance </a:t>
            </a:r>
            <a:r>
              <a:rPr lang="fr-FR" sz="1900" dirty="0"/>
              <a:t>sur une distance courte. </a:t>
            </a:r>
          </a:p>
        </p:txBody>
      </p:sp>
    </p:spTree>
    <p:extLst>
      <p:ext uri="{BB962C8B-B14F-4D97-AF65-F5344CB8AC3E}">
        <p14:creationId xmlns:p14="http://schemas.microsoft.com/office/powerpoint/2010/main" val="211037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D77B80F-A1E2-4952-B6BB-4CDC899F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fr-FR" u="sng" dirty="0"/>
              <a:t>TEST DEMI - COOPER : VMA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Espace réservé du contenu 7">
            <a:extLst>
              <a:ext uri="{FF2B5EF4-FFF2-40B4-BE49-F238E27FC236}">
                <a16:creationId xmlns:a16="http://schemas.microsoft.com/office/drawing/2014/main" id="{992EA98C-925B-4E4C-B402-33D95DD57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883616"/>
              </p:ext>
            </p:extLst>
          </p:nvPr>
        </p:nvGraphicFramePr>
        <p:xfrm>
          <a:off x="914400" y="2391508"/>
          <a:ext cx="11071274" cy="417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072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DA87F2-4DE3-4C69-B726-EF5630157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720" b="28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5D8C2D8-6E53-46B2-B620-2182DB8A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599"/>
            <a:ext cx="12191980" cy="1261403"/>
          </a:xfrm>
        </p:spPr>
        <p:txBody>
          <a:bodyPr>
            <a:normAutofit/>
          </a:bodyPr>
          <a:lstStyle/>
          <a:p>
            <a:r>
              <a:rPr lang="fr-FR" u="sng" dirty="0"/>
              <a:t>1000</a:t>
            </a:r>
            <a:r>
              <a:rPr lang="fr-FR" sz="2400" u="sng" dirty="0"/>
              <a:t>m : </a:t>
            </a:r>
            <a:r>
              <a:rPr lang="fr-FR" sz="3600" u="sng" dirty="0"/>
              <a:t>Facultatif </a:t>
            </a:r>
            <a:endParaRPr lang="fr-FR" u="sng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9546FB2-54BB-4D2C-AE4D-8401EC617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Ce n’est pas obligatoire de faire cette épreuve de 1000m, c’est selon votre envie </a:t>
            </a:r>
          </a:p>
          <a:p>
            <a:r>
              <a:rPr lang="fr-FR" b="1" dirty="0"/>
              <a:t>Ceux ou celles qui veulent le faire, je vous invite à regarder plus bas </a:t>
            </a:r>
          </a:p>
          <a:p>
            <a:endParaRPr lang="fr-FR" b="1" dirty="0"/>
          </a:p>
          <a:p>
            <a:r>
              <a:rPr lang="fr-FR" b="1" dirty="0"/>
              <a:t>1000m correspond à 2 tours et demi de stade d’athlétisme </a:t>
            </a:r>
          </a:p>
          <a:p>
            <a:r>
              <a:rPr lang="fr-FR" b="1" dirty="0"/>
              <a:t>Je vous demande de parcourir cette distance à une vitesse progressive.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BFE5AD6-35C4-45B8-AF48-87DE3ECC7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868542" cy="37028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400" b="1" u="sng" dirty="0"/>
              <a:t>Astuces et conseils :</a:t>
            </a:r>
          </a:p>
          <a:p>
            <a:pPr marL="0" indent="0" algn="ctr">
              <a:buNone/>
            </a:pPr>
            <a:r>
              <a:rPr lang="fr-FR" dirty="0">
                <a:effectLst/>
              </a:rPr>
              <a:t>Je vous le répète c’est une épreuve progressive.</a:t>
            </a:r>
          </a:p>
          <a:p>
            <a:pPr marL="0" indent="0" algn="ctr">
              <a:buNone/>
            </a:pPr>
            <a:r>
              <a:rPr lang="fr-FR" dirty="0">
                <a:effectLst/>
              </a:rPr>
              <a:t>Il ne faut pas regarder derrière.</a:t>
            </a:r>
          </a:p>
          <a:p>
            <a:pPr marL="0" indent="0" algn="ctr">
              <a:buNone/>
            </a:pPr>
            <a:r>
              <a:rPr lang="fr-FR" dirty="0">
                <a:effectLst/>
              </a:rPr>
              <a:t>Allongez vos foulées.</a:t>
            </a:r>
          </a:p>
          <a:p>
            <a:pPr marL="0" indent="0" algn="ctr">
              <a:buNone/>
            </a:pPr>
            <a:r>
              <a:rPr lang="fr-FR" dirty="0">
                <a:effectLst/>
              </a:rPr>
              <a:t>Et surtout ne jamais ralentir dans les derniers mètres, au contraire accélérez !</a:t>
            </a:r>
          </a:p>
          <a:p>
            <a:pPr marL="0" indent="0">
              <a:buNone/>
            </a:pPr>
            <a:endParaRPr lang="fr-FR" dirty="0">
              <a:effectLst/>
            </a:endParaRPr>
          </a:p>
          <a:p>
            <a:pPr marL="0" indent="0">
              <a:buNone/>
            </a:pPr>
            <a:endParaRPr lang="fr-FR" dirty="0">
              <a:effectLst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BAD130DE-62B8-4465-A407-8F324BA2EB47}"/>
              </a:ext>
            </a:extLst>
          </p:cNvPr>
          <p:cNvSpPr/>
          <p:nvPr/>
        </p:nvSpPr>
        <p:spPr>
          <a:xfrm>
            <a:off x="4869943" y="3457941"/>
            <a:ext cx="412125" cy="481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36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5250C-6932-4969-BEDE-2B738CD74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4" b="78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6782C0-261F-4F75-AD09-8A26058A2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FF3C5D-4AB6-4732-9E8B-F98EFD3D2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06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18000"/>
                <a:satMod val="160000"/>
                <a:lumMod val="28000"/>
              </a:schemeClr>
              <a:schemeClr val="bg1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0EE99AA-0037-40C1-B9BF-6F8FC6C0F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129"/>
          <a:stretch/>
        </p:blipFill>
        <p:spPr>
          <a:xfrm>
            <a:off x="-14299" y="-14058"/>
            <a:ext cx="6096232" cy="3277763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7A7A106-991D-44B2-96D9-73A41A4EA7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4"/>
          <a:stretch/>
        </p:blipFill>
        <p:spPr>
          <a:xfrm>
            <a:off x="6316393" y="-14058"/>
            <a:ext cx="5875607" cy="3277763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0B6D55D-A9D4-4DC6-8EFA-A54665B7C6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8" r="3" b="3"/>
          <a:stretch/>
        </p:blipFill>
        <p:spPr>
          <a:xfrm>
            <a:off x="-42183" y="3485363"/>
            <a:ext cx="6099028" cy="3414839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3B31FF5-03A3-4ED6-A6F4-C00722E8C5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" r="-3" b="18937"/>
          <a:stretch/>
        </p:blipFill>
        <p:spPr>
          <a:xfrm>
            <a:off x="6316393" y="3485363"/>
            <a:ext cx="5960011" cy="33726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9040B6-74F3-4BED-9FF4-C61706E2B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D8002E-DEE3-47D2-B0A1-1F8D3D7A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F8BC09-7D89-4EE1-AF82-1F922601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134" y="1013180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u="sng" dirty="0" err="1"/>
              <a:t>éTIREMENTS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204030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D0D3363-F74C-4229-8F78-EE4E3AF2D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3" r="26853" b="1"/>
          <a:stretch/>
        </p:blipFill>
        <p:spPr>
          <a:xfrm>
            <a:off x="20" y="2030"/>
            <a:ext cx="4059916" cy="6855970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1A9B1D7-EC5A-453C-A895-10ED6A0B65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8" r="27969" b="1"/>
          <a:stretch/>
        </p:blipFill>
        <p:spPr>
          <a:xfrm>
            <a:off x="4059936" y="10"/>
            <a:ext cx="4072128" cy="6855960"/>
          </a:xfrm>
          <a:prstGeom prst="rect">
            <a:avLst/>
          </a:prstGeom>
        </p:spPr>
      </p:pic>
      <p:pic>
        <p:nvPicPr>
          <p:cNvPr id="6" name="Image 5" descr="Une image contenant ordinateur&#10;&#10;Description générée automatiquement">
            <a:extLst>
              <a:ext uri="{FF2B5EF4-FFF2-40B4-BE49-F238E27FC236}">
                <a16:creationId xmlns:a16="http://schemas.microsoft.com/office/drawing/2014/main" id="{C394BF87-8BCB-4E82-8BA6-0AA862B06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 r="18542" b="1"/>
          <a:stretch/>
        </p:blipFill>
        <p:spPr>
          <a:xfrm>
            <a:off x="8132064" y="2030"/>
            <a:ext cx="4059936" cy="68559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9040B6-74F3-4BED-9FF4-C61706E2B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D8002E-DEE3-47D2-B0A1-1F8D3D7A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7D27D2-470E-4F62-BCC3-D4CAAE39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Étirements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539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4ACDA2-2D5F-4571-9BA5-F538A7A49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363447-D3A4-4915-AB8A-1632C3AAF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212" y="4689987"/>
            <a:ext cx="10599576" cy="1029677"/>
          </a:xfrm>
        </p:spPr>
        <p:txBody>
          <a:bodyPr>
            <a:normAutofit/>
          </a:bodyPr>
          <a:lstStyle/>
          <a:p>
            <a:r>
              <a:rPr lang="fr-FR" sz="4400" u="sng" dirty="0"/>
              <a:t>ET SURTOUT BUVEZ DE L’eau !!!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E15A78-BD39-439B-AB73-E4AAFF864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5719677"/>
            <a:ext cx="9001462" cy="546365"/>
          </a:xfrm>
        </p:spPr>
        <p:txBody>
          <a:bodyPr>
            <a:normAutofit/>
          </a:bodyPr>
          <a:lstStyle/>
          <a:p>
            <a:endParaRPr lang="fr-FR" sz="21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2B2CAE-8762-4F1F-9745-CB7BE8207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r="21904" b="1"/>
          <a:stretch/>
        </p:blipFill>
        <p:spPr>
          <a:xfrm>
            <a:off x="-4740" y="-2"/>
            <a:ext cx="4059936" cy="41893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F54434-CE10-4BBD-A3F8-1C993780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6" r="21904" b="1"/>
          <a:stretch/>
        </p:blipFill>
        <p:spPr>
          <a:xfrm>
            <a:off x="8132064" y="10"/>
            <a:ext cx="4059936" cy="41893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2C857E-707A-47AF-A9FC-CA67A4010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r="20257" b="-2"/>
          <a:stretch/>
        </p:blipFill>
        <p:spPr>
          <a:xfrm>
            <a:off x="4055196" y="-9"/>
            <a:ext cx="4186677" cy="40807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46802B-BA15-4B51-BEC8-84E4B10C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24" y="4189377"/>
            <a:ext cx="12188952" cy="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8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ABB6B8-7808-429E-82E8-AD61EDCD0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t="20210" b="23540"/>
          <a:stretch/>
        </p:blipFill>
        <p:spPr>
          <a:xfrm>
            <a:off x="0" y="-1"/>
            <a:ext cx="12239071" cy="68580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AA4374-2FA0-483C-8035-107B02D8A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4753" y="2377440"/>
            <a:ext cx="12568575" cy="1626696"/>
          </a:xfrm>
        </p:spPr>
        <p:txBody>
          <a:bodyPr>
            <a:normAutofit/>
          </a:bodyPr>
          <a:lstStyle/>
          <a:p>
            <a:r>
              <a:rPr lang="fr-FR" u="sng" dirty="0"/>
              <a:t>Mais avant de commencer, qu’est – ce que l’endurance…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C3CFA5-25D0-41EA-ADE2-1FF97379A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152780"/>
            <a:ext cx="12192000" cy="2705220"/>
          </a:xfrm>
        </p:spPr>
        <p:txBody>
          <a:bodyPr>
            <a:normAutofit fontScale="85000" lnSpcReduction="20000"/>
          </a:bodyPr>
          <a:lstStyle/>
          <a:p>
            <a:r>
              <a:rPr lang="fr-FR" b="1" u="sng" dirty="0"/>
              <a:t>1) Définition :  </a:t>
            </a:r>
          </a:p>
          <a:p>
            <a:r>
              <a:rPr lang="fr-FR" sz="2200" dirty="0"/>
              <a:t>L’endurance est la capacité de maintenir dans le temps un certain niveau d’intensité.</a:t>
            </a:r>
          </a:p>
          <a:p>
            <a:r>
              <a:rPr lang="fr-FR" b="1" u="sng" dirty="0"/>
              <a:t>2) Bienfaits de l’endurance :  </a:t>
            </a:r>
          </a:p>
          <a:p>
            <a:r>
              <a:rPr lang="fr-FR" sz="2200" dirty="0"/>
              <a:t>Les sports d’endurance aident à lutter contre certaines maladies, ils fortifient le cœur et augmentent son volume, donc son efficacité. Ils renforcent les facultés respiratoires et entretiennent la souplesse des vaisseaux sanguins.</a:t>
            </a:r>
          </a:p>
          <a:p>
            <a:r>
              <a:rPr lang="fr-FR" dirty="0"/>
              <a:t>…</a:t>
            </a:r>
          </a:p>
          <a:p>
            <a:endParaRPr lang="fr-FR" sz="2600" dirty="0"/>
          </a:p>
          <a:p>
            <a:pPr marL="457200" indent="-457200">
              <a:buFontTx/>
              <a:buChar char="-"/>
            </a:pPr>
            <a:endParaRPr lang="fr-FR" sz="2600" dirty="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8553F182-C336-47F6-9C4C-E40813E2F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69353"/>
            <a:ext cx="3333521" cy="2106561"/>
          </a:xfrm>
          <a:prstGeom prst="rect">
            <a:avLst/>
          </a:prstGeom>
        </p:spPr>
      </p:pic>
      <p:pic>
        <p:nvPicPr>
          <p:cNvPr id="10" name="Graphic 6">
            <a:extLst>
              <a:ext uri="{FF2B5EF4-FFF2-40B4-BE49-F238E27FC236}">
                <a16:creationId xmlns:a16="http://schemas.microsoft.com/office/drawing/2014/main" id="{B0D58453-358E-4A7C-9C87-7E849424C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6766" y="369353"/>
            <a:ext cx="3333521" cy="21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7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36854-5890-4B14-87C7-21E1A1EFD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3895" y="1122363"/>
            <a:ext cx="12759397" cy="2387600"/>
          </a:xfrm>
        </p:spPr>
        <p:txBody>
          <a:bodyPr/>
          <a:lstStyle/>
          <a:p>
            <a:r>
              <a:rPr lang="fr-FR" dirty="0"/>
              <a:t>Si vous avez des questions contactez – moi sur l’</a:t>
            </a:r>
            <a:r>
              <a:rPr lang="fr-FR" dirty="0" err="1"/>
              <a:t>ent</a:t>
            </a:r>
            <a:r>
              <a:rPr lang="fr-FR" dirty="0"/>
              <a:t> 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0B58C8-A3B6-4C1A-A762-589029FAD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u="sng" dirty="0"/>
              <a:t>Qui relèvera ce défi…</a:t>
            </a:r>
          </a:p>
          <a:p>
            <a:endParaRPr lang="fr-FR" u="sng" dirty="0"/>
          </a:p>
          <a:p>
            <a:endParaRPr lang="fr-FR" u="sng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646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Une image contenant peigne, ordinateur&#10;&#10;Description générée automatiquement">
            <a:extLst>
              <a:ext uri="{FF2B5EF4-FFF2-40B4-BE49-F238E27FC236}">
                <a16:creationId xmlns:a16="http://schemas.microsoft.com/office/drawing/2014/main" id="{F5BD40BC-E400-44B8-A776-EC8B9B0AD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t="3330" b="12401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23C8D4-BD3D-4473-B3D0-89011586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DF9DCF-3C7E-472E-A9ED-6F050BF5E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3218" y="1122363"/>
            <a:ext cx="12543672" cy="2387600"/>
          </a:xfrm>
        </p:spPr>
        <p:txBody>
          <a:bodyPr>
            <a:normAutofit fontScale="90000"/>
          </a:bodyPr>
          <a:lstStyle/>
          <a:p>
            <a:r>
              <a:rPr lang="fr-FR" sz="4400" u="sng" dirty="0">
                <a:latin typeface="Castellar" panose="020A0402060406010301" pitchFamily="18" charset="0"/>
              </a:rPr>
              <a:t>Réalisateur : </a:t>
            </a:r>
            <a:br>
              <a:rPr lang="fr-FR" sz="4400" u="sng" dirty="0">
                <a:latin typeface="Castellar" panose="020A0402060406010301" pitchFamily="18" charset="0"/>
              </a:rPr>
            </a:br>
            <a:br>
              <a:rPr lang="fr-FR" sz="4400" dirty="0"/>
            </a:br>
            <a:r>
              <a:rPr lang="fr-FR" sz="4400" dirty="0"/>
              <a:t>Khommach Charafeddine</a:t>
            </a:r>
            <a:br>
              <a:rPr lang="fr-FR" sz="4400" dirty="0"/>
            </a:br>
            <a:r>
              <a:rPr lang="fr-FR" sz="4400" dirty="0"/>
              <a:t>6</a:t>
            </a:r>
            <a:r>
              <a:rPr lang="fr-FR" sz="4400" baseline="30000" dirty="0"/>
              <a:t>ème</a:t>
            </a:r>
            <a:r>
              <a:rPr lang="fr-FR" sz="4400" dirty="0"/>
              <a:t>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284100-99ED-4607-B996-5E6D53EAE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76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7DA0D89D-2D06-4801-A6B5-2FC204ED3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38"/>
          <a:stretch/>
        </p:blipFill>
        <p:spPr>
          <a:xfrm>
            <a:off x="10669" y="0"/>
            <a:ext cx="12191980" cy="6855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081FFCC-64F8-4836-AE51-1651E942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820" y="239802"/>
            <a:ext cx="3928997" cy="1118600"/>
          </a:xfrm>
        </p:spPr>
        <p:txBody>
          <a:bodyPr>
            <a:normAutofit/>
          </a:bodyPr>
          <a:lstStyle/>
          <a:p>
            <a:r>
              <a:rPr lang="fr-FR" dirty="0"/>
              <a:t>~ </a:t>
            </a:r>
            <a:r>
              <a:rPr lang="fr-FR" u="sng" dirty="0"/>
              <a:t>Matériel</a:t>
            </a:r>
            <a:r>
              <a:rPr lang="fr-FR" dirty="0"/>
              <a:t> ~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E69835-7EC3-4EA3-AC70-251C8807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64" y="3221517"/>
            <a:ext cx="3423930" cy="633013"/>
          </a:xfrm>
        </p:spPr>
        <p:txBody>
          <a:bodyPr>
            <a:normAutofit/>
          </a:bodyPr>
          <a:lstStyle/>
          <a:p>
            <a:r>
              <a:rPr lang="fr-FR" b="1" dirty="0"/>
              <a:t>-  Le stade d’athlétisme </a:t>
            </a:r>
          </a:p>
        </p:txBody>
      </p:sp>
      <p:pic>
        <p:nvPicPr>
          <p:cNvPr id="28" name="Espace réservé pour une image  27" descr="Une image contenant extérieur, sport, herbe, rouge&#10;&#10;Description générée automatiquement">
            <a:extLst>
              <a:ext uri="{FF2B5EF4-FFF2-40B4-BE49-F238E27FC236}">
                <a16:creationId xmlns:a16="http://schemas.microsoft.com/office/drawing/2014/main" id="{267B3DB1-C00E-419B-89E6-9363A09D600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 b="11123"/>
          <a:stretch>
            <a:fillRect/>
          </a:stretch>
        </p:blipFill>
        <p:spPr>
          <a:xfrm>
            <a:off x="270688" y="4382179"/>
            <a:ext cx="3181081" cy="1768866"/>
          </a:xfr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FC28593-4F78-490C-91E1-8A6500E4E149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-10647" y="1258838"/>
            <a:ext cx="4441970" cy="1118601"/>
          </a:xfrm>
        </p:spPr>
        <p:txBody>
          <a:bodyPr/>
          <a:lstStyle/>
          <a:p>
            <a:r>
              <a:rPr lang="fr-FR" sz="2400" b="1" dirty="0"/>
              <a:t>-  </a:t>
            </a:r>
            <a:r>
              <a:rPr lang="fr-FR" sz="2400" b="1" u="sng" dirty="0"/>
              <a:t>Deux repères </a:t>
            </a:r>
            <a:r>
              <a:rPr lang="fr-FR" sz="2400" u="sng" dirty="0"/>
              <a:t>(des plots…)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F350C45-9EE0-4763-9488-CC1A6A999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3821" y="3085122"/>
            <a:ext cx="3298983" cy="576262"/>
          </a:xfrm>
        </p:spPr>
        <p:txBody>
          <a:bodyPr/>
          <a:lstStyle/>
          <a:p>
            <a:r>
              <a:rPr lang="fr-FR" b="1" dirty="0"/>
              <a:t>-  Un parc </a:t>
            </a:r>
          </a:p>
        </p:txBody>
      </p:sp>
      <p:pic>
        <p:nvPicPr>
          <p:cNvPr id="23" name="Espace réservé pour une image  22" descr="Une image contenant eau, lac, rivière, bateau&#10;&#10;Description générée automatiquement">
            <a:extLst>
              <a:ext uri="{FF2B5EF4-FFF2-40B4-BE49-F238E27FC236}">
                <a16:creationId xmlns:a16="http://schemas.microsoft.com/office/drawing/2014/main" id="{79F88009-24FF-429C-8B69-DBB1EEA61CE5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" b="3132"/>
          <a:stretch>
            <a:fillRect/>
          </a:stretch>
        </p:blipFill>
        <p:spPr>
          <a:xfrm>
            <a:off x="4096942" y="3952844"/>
            <a:ext cx="4008122" cy="2075768"/>
          </a:xfrm>
          <a:prstGeom prst="roundRect">
            <a:avLst>
              <a:gd name="adj" fmla="val 0"/>
            </a:avLst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81A0AAA-99FE-480F-99A0-A5AAFF629DF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750104" y="1269005"/>
            <a:ext cx="3431227" cy="1108433"/>
          </a:xfrm>
        </p:spPr>
        <p:txBody>
          <a:bodyPr/>
          <a:lstStyle/>
          <a:p>
            <a:r>
              <a:rPr lang="fr-FR" sz="2400" b="1" dirty="0"/>
              <a:t>-  </a:t>
            </a:r>
            <a:r>
              <a:rPr lang="fr-FR" sz="2400" b="1" u="sng" dirty="0"/>
              <a:t>Des baskets 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A173CB6-59D6-493E-8BA1-292F2DC140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7976" y="3085122"/>
            <a:ext cx="3423931" cy="980475"/>
          </a:xfrm>
        </p:spPr>
        <p:txBody>
          <a:bodyPr/>
          <a:lstStyle/>
          <a:p>
            <a:endParaRPr lang="fr-FR" dirty="0"/>
          </a:p>
          <a:p>
            <a:r>
              <a:rPr lang="fr-FR" sz="1800" b="1" dirty="0"/>
              <a:t>-  Un espace sécurisé (sans circulation routière) d’au moins 100m </a:t>
            </a:r>
          </a:p>
        </p:txBody>
      </p:sp>
      <p:pic>
        <p:nvPicPr>
          <p:cNvPr id="25" name="Espace réservé pour une image  24" descr="Une image contenant extérieur, herbe, route, assis&#10;&#10;Description générée automatiquement">
            <a:extLst>
              <a:ext uri="{FF2B5EF4-FFF2-40B4-BE49-F238E27FC236}">
                <a16:creationId xmlns:a16="http://schemas.microsoft.com/office/drawing/2014/main" id="{CADAE4C2-F2CE-4DB3-B2F6-81C236795D1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b="11018"/>
          <a:stretch>
            <a:fillRect/>
          </a:stretch>
        </p:blipFill>
        <p:spPr>
          <a:xfrm>
            <a:off x="8750104" y="4378893"/>
            <a:ext cx="3181081" cy="1768866"/>
          </a:xfrm>
          <a:prstGeom prst="roundRect">
            <a:avLst>
              <a:gd name="adj" fmla="val 0"/>
            </a:avLst>
          </a:prstGeom>
        </p:spPr>
      </p:pic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58D5575-7F90-4741-BA63-78BA2E8646C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73722" y="2202481"/>
            <a:ext cx="10846191" cy="1019037"/>
          </a:xfrm>
        </p:spPr>
        <p:txBody>
          <a:bodyPr>
            <a:noAutofit/>
          </a:bodyPr>
          <a:lstStyle/>
          <a:p>
            <a:r>
              <a:rPr lang="fr-FR" sz="3200" b="1" u="sng" dirty="0"/>
              <a:t>Je vous conseille ces lieux pour relevez ce déf</a:t>
            </a:r>
            <a:r>
              <a:rPr lang="fr-FR" sz="2800" b="1" u="sng" dirty="0"/>
              <a:t>i… </a:t>
            </a:r>
          </a:p>
        </p:txBody>
      </p:sp>
    </p:spTree>
    <p:extLst>
      <p:ext uri="{BB962C8B-B14F-4D97-AF65-F5344CB8AC3E}">
        <p14:creationId xmlns:p14="http://schemas.microsoft.com/office/powerpoint/2010/main" val="201452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5250C-6932-4969-BEDE-2B738CD74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4" b="78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6782C0-261F-4F75-AD09-8A26058A2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FF3C5D-4AB6-4732-9E8B-F98EFD3D2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9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F0CA8E1-B196-4A01-8D4A-807998194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4588" r="65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D08C9D-2DA5-42DC-9CA3-10E30E015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1)  Je m’échauffe…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C1017B-0F36-47DC-8FE8-C744A73BA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45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1AFB311-D69D-4A44-91D0-AA40B150E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r="3048" b="2"/>
          <a:stretch/>
        </p:blipFill>
        <p:spPr>
          <a:xfrm>
            <a:off x="20" y="0"/>
            <a:ext cx="6095980" cy="6855970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0955153-B3EC-4506-BD05-99BB76001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r="3048" b="2"/>
          <a:stretch/>
        </p:blipFill>
        <p:spPr>
          <a:xfrm>
            <a:off x="6096000" y="2030"/>
            <a:ext cx="6096000" cy="6855970"/>
          </a:xfrm>
          <a:prstGeom prst="rect">
            <a:avLst/>
          </a:prstGeom>
        </p:spPr>
      </p:pic>
      <p:sp>
        <p:nvSpPr>
          <p:cNvPr id="45" name="Rectangle 40">
            <a:extLst>
              <a:ext uri="{FF2B5EF4-FFF2-40B4-BE49-F238E27FC236}">
                <a16:creationId xmlns:a16="http://schemas.microsoft.com/office/drawing/2014/main" id="{D89040B6-74F3-4BED-9FF4-C61706E2B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2">
            <a:extLst>
              <a:ext uri="{FF2B5EF4-FFF2-40B4-BE49-F238E27FC236}">
                <a16:creationId xmlns:a16="http://schemas.microsoft.com/office/drawing/2014/main" id="{11D8002E-DEE3-47D2-B0A1-1F8D3D7A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D01DD7-BA80-47DC-8CB2-9983D16B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>
            <a:normAutofit/>
          </a:bodyPr>
          <a:lstStyle/>
          <a:p>
            <a:r>
              <a:rPr lang="fr-FR" dirty="0"/>
              <a:t>FOOTING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BCF743-27F2-4810-86D7-21E2A62E5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>
            <a:normAutofit/>
          </a:bodyPr>
          <a:lstStyle/>
          <a:p>
            <a:r>
              <a:rPr lang="fr-FR" sz="2200"/>
              <a:t>Pour commencer des courses d’endurance, c’est important de s’échauffer, en commençant par un footing progressif. </a:t>
            </a:r>
          </a:p>
          <a:p>
            <a:r>
              <a:rPr lang="fr-FR" sz="2200"/>
              <a:t>Je vous demande de réaliser 5 à 10 min de footing selon votre envie.</a:t>
            </a:r>
          </a:p>
        </p:txBody>
      </p:sp>
      <p:pic>
        <p:nvPicPr>
          <p:cNvPr id="5" name="Pictur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FF68B67E-E88B-45A1-8D0B-F4764A27C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639"/>
          <a:stretch/>
        </p:blipFill>
        <p:spPr>
          <a:xfrm flipH="1" flipV="1">
            <a:off x="12192000" y="6858000"/>
            <a:ext cx="328246" cy="1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DA87F2-4DE3-4C69-B726-EF5630157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720" b="2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25D8C2D8-6E53-46B2-B620-2182DB8A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599"/>
            <a:ext cx="12191980" cy="1261403"/>
          </a:xfrm>
        </p:spPr>
        <p:txBody>
          <a:bodyPr>
            <a:normAutofit/>
          </a:bodyPr>
          <a:lstStyle/>
          <a:p>
            <a:r>
              <a:rPr lang="fr-FR" u="sng" dirty="0"/>
              <a:t>Montée de genoux, talons – fesses… et autres petits exercices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9546FB2-54BB-4D2C-AE4D-8401EC6172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Ces exercices permettent au corps de bien </a:t>
            </a:r>
            <a:r>
              <a:rPr lang="fr-FR" u="sng" dirty="0"/>
              <a:t>s’échauffer</a:t>
            </a:r>
            <a:r>
              <a:rPr lang="fr-FR" dirty="0"/>
              <a:t>, préparer son corps avant l’</a:t>
            </a:r>
            <a:r>
              <a:rPr lang="fr-FR" u="sng" dirty="0"/>
              <a:t>effort</a:t>
            </a:r>
            <a:r>
              <a:rPr lang="fr-FR" dirty="0"/>
              <a:t>. En voici quelques – uns : </a:t>
            </a:r>
          </a:p>
          <a:p>
            <a:r>
              <a:rPr lang="fr-FR" b="1" dirty="0"/>
              <a:t>- </a:t>
            </a:r>
            <a:r>
              <a:rPr lang="fr-FR" b="1" u="sng" dirty="0"/>
              <a:t>Montée de genoux </a:t>
            </a:r>
            <a:r>
              <a:rPr lang="fr-FR" dirty="0"/>
              <a:t>: on monte ses genoux le plus haut possible avec les bras dans l’axe en veillant à garder le buste droit</a:t>
            </a:r>
          </a:p>
          <a:p>
            <a:r>
              <a:rPr lang="fr-FR" b="1" dirty="0"/>
              <a:t>- </a:t>
            </a:r>
            <a:r>
              <a:rPr lang="fr-FR" b="1" u="sng" dirty="0"/>
              <a:t>Talons – fesses </a:t>
            </a:r>
            <a:r>
              <a:rPr lang="fr-FR" dirty="0"/>
              <a:t>: avec ses talons, on touche ses fesses, toujours le buste droit…</a:t>
            </a:r>
          </a:p>
          <a:p>
            <a:r>
              <a:rPr lang="fr-FR" b="1" dirty="0"/>
              <a:t>- </a:t>
            </a:r>
            <a:r>
              <a:rPr lang="fr-FR" b="1" u="sng" dirty="0"/>
              <a:t>Pas – chassés</a:t>
            </a:r>
            <a:r>
              <a:rPr lang="fr-FR" dirty="0"/>
              <a:t>…</a:t>
            </a:r>
            <a:endParaRPr lang="fr-FR" b="1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BFE5AD6-35C4-45B8-AF48-87DE3ECC7E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Je vous conseille de les faire en prenant comme distance </a:t>
            </a:r>
            <a:r>
              <a:rPr lang="fr-FR" u="sng" dirty="0"/>
              <a:t>20 m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976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5250C-6932-4969-BEDE-2B738CD74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24" b="78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6782C0-261F-4F75-AD09-8A26058A2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FF3C5D-4AB6-4732-9E8B-F98EFD3D2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98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F0CA8E1-B196-4A01-8D4A-807998194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4588" r="65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D08C9D-2DA5-42DC-9CA3-10E30E015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u="sng" dirty="0"/>
              <a:t>2)  J’applique…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C1017B-0F36-47DC-8FE8-C744A73BA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94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643</Words>
  <Application>Microsoft Office PowerPoint</Application>
  <PresentationFormat>Grand écran</PresentationFormat>
  <Paragraphs>69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Algerian</vt:lpstr>
      <vt:lpstr>Arial</vt:lpstr>
      <vt:lpstr>Bookman Old Style</vt:lpstr>
      <vt:lpstr>Calibri</vt:lpstr>
      <vt:lpstr>Castellar</vt:lpstr>
      <vt:lpstr>Rockwell</vt:lpstr>
      <vt:lpstr>Damask</vt:lpstr>
      <vt:lpstr>DéFI COURSE - ENDURANCE</vt:lpstr>
      <vt:lpstr>Mais avant de commencer, qu’est – ce que l’endurance…</vt:lpstr>
      <vt:lpstr>~ Matériel ~</vt:lpstr>
      <vt:lpstr>Présentation PowerPoint</vt:lpstr>
      <vt:lpstr>1)  Je m’échauffe…</vt:lpstr>
      <vt:lpstr>FOOTING </vt:lpstr>
      <vt:lpstr>Montée de genoux, talons – fesses… et autres petits exercices</vt:lpstr>
      <vt:lpstr>Présentation PowerPoint</vt:lpstr>
      <vt:lpstr>2)  J’applique…</vt:lpstr>
      <vt:lpstr>Technique de course :</vt:lpstr>
      <vt:lpstr>1eR  EXERCICE : accélération progressive</vt:lpstr>
      <vt:lpstr>Présentation PowerPoint</vt:lpstr>
      <vt:lpstr>2ème exercice : 400M </vt:lpstr>
      <vt:lpstr>TEST DEMI - COOPER : VMA</vt:lpstr>
      <vt:lpstr>1000m : Facultatif </vt:lpstr>
      <vt:lpstr>Présentation PowerPoint</vt:lpstr>
      <vt:lpstr>éTIREMENTS</vt:lpstr>
      <vt:lpstr>Étirements </vt:lpstr>
      <vt:lpstr>ET SURTOUT BUVEZ DE L’eau !!!</vt:lpstr>
      <vt:lpstr>Si vous avez des questions contactez – moi sur l’ent …</vt:lpstr>
      <vt:lpstr>Réalisateur :   Khommach Charafeddine 6ème2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COURSE - ENDURANCE</dc:title>
  <dc:creator>aziz</dc:creator>
  <cp:lastModifiedBy>aziz</cp:lastModifiedBy>
  <cp:revision>2</cp:revision>
  <dcterms:created xsi:type="dcterms:W3CDTF">2020-06-06T09:38:56Z</dcterms:created>
  <dcterms:modified xsi:type="dcterms:W3CDTF">2020-06-06T10:21:26Z</dcterms:modified>
</cp:coreProperties>
</file>