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media1.m4a" ContentType="audio/unknown"/>
  <Override PartName="/ppt/media/media2.m4a" ContentType="audio/unknown"/>
  <Override PartName="/ppt/media/image3.jpeg" ContentType="image/jpeg"/>
  <Override PartName="/ppt/media/image4.jpeg" ContentType="image/jpeg"/>
  <Override PartName="/ppt/media/media3.m4a" ContentType="audio/unknown"/>
  <Override PartName="/ppt/media/image5.jpeg" ContentType="image/jpeg"/>
  <Override PartName="/ppt/media/media4.m4a" ContentType="audio/unknown"/>
  <Override PartName="/ppt/media/image6.jpeg" ContentType="image/jpeg"/>
  <Override PartName="/ppt/media/image7.jpeg" ContentType="image/jpeg"/>
  <Override PartName="/ppt/media/media5.m4a" ContentType="audio/unknown"/>
  <Override PartName="/ppt/media/image8.jpeg" ContentType="image/jpeg"/>
  <Override PartName="/ppt/media/media6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l" defTabSz="825500" rtl="0" fontAlgn="auto" latinLnBrk="0" hangingPunct="0">
      <a:lnSpc>
        <a:spcPct val="100000"/>
      </a:lnSpc>
      <a:spcBef>
        <a:spcPts val="4200"/>
      </a:spcBef>
      <a:spcAft>
        <a:spcPts val="0"/>
      </a:spcAft>
      <a:buClrTx/>
      <a:buSzTx/>
      <a:buFontTx/>
      <a:buNone/>
      <a:tabLst/>
      <a:defRPr b="0" baseline="0" cap="none" i="0" spc="0" strike="noStrike" sz="47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yramides de Gizeh dont la silhouette se découpe sur un crépuscule oran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Gros plan d’une pyramide à Gizeh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phinx devant les pyramides de Gizeh avec un ciel bleu clair en arrière-plan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« Saisissez une citation ici. »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112" name="-Gilles Allain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-Gilles Allain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yramides de Gizeh dont la silhouette se découpe sur un crépuscule oran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yramides de Gizeh dont la silhouette se découpe sur un crépuscule oran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yramides de Gizeh dont la silhouette se découpe sur un crépuscule oran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yramides de Gizeh dont la silhouette se découpe sur un crépuscule oran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5969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2573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177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5781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2385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8989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5593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197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880100" marR="0" indent="-5969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47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5" Type="http://schemas.openxmlformats.org/officeDocument/2006/relationships/audio" Target="../media/media1.m4a"/><Relationship Id="rId6" Type="http://schemas.microsoft.com/office/2007/relationships/media" Target="../media/media1.m4a"/><Relationship Id="rId7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audio" Target="../media/media3.m4a"/><Relationship Id="rId6" Type="http://schemas.microsoft.com/office/2007/relationships/media" Target="../media/media3.m4a"/><Relationship Id="rId7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audio" Target="../media/media4.m4a"/><Relationship Id="rId5" Type="http://schemas.microsoft.com/office/2007/relationships/media" Target="../media/media4.m4a"/><Relationship Id="rId6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audio" Target="../media/media5.m4a"/><Relationship Id="rId5" Type="http://schemas.microsoft.com/office/2007/relationships/media" Target="../media/media5.m4a"/><Relationship Id="rId6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audio" Target="../media/media6.m4a"/><Relationship Id="rId4" Type="http://schemas.microsoft.com/office/2007/relationships/media" Target="../media/media6.m4a"/><Relationship Id="rId5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-collée.svg" descr="image-collée.sv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4746" y="8518183"/>
            <a:ext cx="4645793" cy="292091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INDEPENDENCE DAY"/>
          <p:cNvSpPr txBox="1"/>
          <p:nvPr>
            <p:ph type="ctrTitle"/>
          </p:nvPr>
        </p:nvSpPr>
        <p:spPr>
          <a:xfrm>
            <a:off x="2374900" y="-524814"/>
            <a:ext cx="19634200" cy="3321699"/>
          </a:xfrm>
          <a:prstGeom prst="rect">
            <a:avLst/>
          </a:prstGeom>
        </p:spPr>
        <p:txBody>
          <a:bodyPr/>
          <a:lstStyle/>
          <a:p>
            <a:pPr/>
            <a:r>
              <a:t>INDEPENDENCE DAY</a:t>
            </a:r>
          </a:p>
        </p:txBody>
      </p:sp>
      <p:pic>
        <p:nvPicPr>
          <p:cNvPr id="139" name="image-collée.jpeg" descr="image-collé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8511" y="3005625"/>
            <a:ext cx="12520218" cy="770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4th of July"/>
          <p:cNvSpPr txBox="1"/>
          <p:nvPr/>
        </p:nvSpPr>
        <p:spPr>
          <a:xfrm>
            <a:off x="2453181" y="6349999"/>
            <a:ext cx="451986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4th of July </a:t>
            </a:r>
          </a:p>
        </p:txBody>
      </p:sp>
      <p:pic>
        <p:nvPicPr>
          <p:cNvPr id="141" name="vidéo-collée.png" descr="vidéo-collé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0661" y="2435127"/>
            <a:ext cx="5034658" cy="3424309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elebration of the independence day"/>
          <p:cNvSpPr txBox="1"/>
          <p:nvPr/>
        </p:nvSpPr>
        <p:spPr>
          <a:xfrm>
            <a:off x="1368525" y="8281265"/>
            <a:ext cx="10299714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Celebration of the independence day</a:t>
            </a:r>
          </a:p>
        </p:txBody>
      </p:sp>
      <p:pic>
        <p:nvPicPr>
          <p:cNvPr id="143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7188627" y="1086069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7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rotests in Boston and the intolerable ac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68655">
              <a:defRPr sz="8100"/>
            </a:lvl1pPr>
          </a:lstStyle>
          <a:p>
            <a:pPr/>
            <a:r>
              <a:t>Protests in Boston and the intolerable acts</a:t>
            </a:r>
          </a:p>
        </p:txBody>
      </p:sp>
      <p:sp>
        <p:nvSpPr>
          <p:cNvPr id="146" name="New taxes and laws…"/>
          <p:cNvSpPr txBox="1"/>
          <p:nvPr>
            <p:ph type="body" sz="half" idx="1"/>
          </p:nvPr>
        </p:nvSpPr>
        <p:spPr>
          <a:xfrm>
            <a:off x="1423423" y="4127500"/>
            <a:ext cx="10246633" cy="7874000"/>
          </a:xfrm>
          <a:prstGeom prst="rect">
            <a:avLst/>
          </a:prstGeom>
        </p:spPr>
        <p:txBody>
          <a:bodyPr/>
          <a:lstStyle/>
          <a:p>
            <a:pPr marL="762000" indent="-762000">
              <a:buBlip>
                <a:blip r:embed="rId2"/>
              </a:buBlip>
              <a:defRPr sz="6000"/>
            </a:pPr>
            <a:r>
              <a:t>New taxes and laws</a:t>
            </a:r>
          </a:p>
          <a:p>
            <a:pPr marL="762000" indent="-762000">
              <a:buBlip>
                <a:blip r:embed="rId2"/>
              </a:buBlip>
              <a:defRPr sz="6000"/>
            </a:pPr>
            <a:r>
              <a:t>Sons of liberty</a:t>
            </a:r>
          </a:p>
          <a:p>
            <a:pPr marL="762000" indent="-762000">
              <a:buBlip>
                <a:blip r:embed="rId2"/>
              </a:buBlip>
              <a:defRPr sz="6000"/>
            </a:pPr>
            <a:r>
              <a:t>Boston tea party</a:t>
            </a:r>
          </a:p>
          <a:p>
            <a:pPr marL="762000" indent="-762000">
              <a:buBlip>
                <a:blip r:embed="rId2"/>
              </a:buBlip>
              <a:defRPr sz="6000"/>
            </a:pPr>
            <a:r>
              <a:t>Boston blockade</a:t>
            </a:r>
          </a:p>
        </p:txBody>
      </p:sp>
      <p:pic>
        <p:nvPicPr>
          <p:cNvPr id="147" name="image-collée.avif" descr="image-collée.avif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1082510" y="3992936"/>
            <a:ext cx="12091760" cy="8061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8865434" y="3152800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2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irst continental cong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First continental congress</a:t>
            </a:r>
          </a:p>
        </p:txBody>
      </p:sp>
      <p:sp>
        <p:nvSpPr>
          <p:cNvPr id="151" name="Petition"/>
          <p:cNvSpPr txBox="1"/>
          <p:nvPr>
            <p:ph type="body" sz="half" idx="1"/>
          </p:nvPr>
        </p:nvSpPr>
        <p:spPr>
          <a:xfrm>
            <a:off x="1652895" y="2013870"/>
            <a:ext cx="9410701" cy="7742874"/>
          </a:xfrm>
          <a:prstGeom prst="rect">
            <a:avLst/>
          </a:prstGeom>
        </p:spPr>
        <p:txBody>
          <a:bodyPr/>
          <a:lstStyle>
            <a:lvl1pPr marL="762000" indent="-762000">
              <a:buBlip>
                <a:blip r:embed="rId2"/>
              </a:buBlip>
              <a:defRPr sz="6000"/>
            </a:lvl1pPr>
          </a:lstStyle>
          <a:p>
            <a:pPr/>
            <a:r>
              <a:t>Petition</a:t>
            </a:r>
          </a:p>
        </p:txBody>
      </p:sp>
      <p:pic>
        <p:nvPicPr>
          <p:cNvPr id="152" name="image-collée.jpeg" descr="image-collé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14545" y="4060471"/>
            <a:ext cx="12696767" cy="8499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-collée.jpeg" descr="image-collé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9367" y="6986509"/>
            <a:ext cx="9398001" cy="528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Enregistrement audio.m4a" descr="Enregistrement audio.m4a"/>
          <p:cNvPicPr>
            <a:picLocks noChangeAspect="0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8081121" y="4640289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1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e W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War</a:t>
            </a:r>
          </a:p>
        </p:txBody>
      </p:sp>
      <p:sp>
        <p:nvSpPr>
          <p:cNvPr id="157" name="Orders from King George III…"/>
          <p:cNvSpPr txBox="1"/>
          <p:nvPr>
            <p:ph type="body" sz="half" idx="1"/>
          </p:nvPr>
        </p:nvSpPr>
        <p:spPr>
          <a:xfrm>
            <a:off x="924316" y="3587024"/>
            <a:ext cx="11288875" cy="7814891"/>
          </a:xfrm>
          <a:prstGeom prst="rect">
            <a:avLst/>
          </a:prstGeom>
        </p:spPr>
        <p:txBody>
          <a:bodyPr/>
          <a:lstStyle/>
          <a:p>
            <a:pPr marL="762000" indent="-762000">
              <a:buBlip>
                <a:blip r:embed="rId2"/>
              </a:buBlip>
              <a:defRPr sz="6000"/>
            </a:pPr>
            <a:r>
              <a:t>Orders from King George III</a:t>
            </a:r>
          </a:p>
          <a:p>
            <a:pPr marL="762000" indent="-762000">
              <a:buBlip>
                <a:blip r:embed="rId2"/>
              </a:buBlip>
              <a:defRPr sz="6000"/>
            </a:pPr>
            <a:r>
              <a:t>The war</a:t>
            </a:r>
          </a:p>
        </p:txBody>
      </p:sp>
      <p:pic>
        <p:nvPicPr>
          <p:cNvPr id="158" name="image-collée.jpeg" descr="image-collé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58810" y="4705502"/>
            <a:ext cx="10132060" cy="6717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5349550" y="2422578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2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Enlightment and revolution influence"/>
          <p:cNvSpPr txBox="1"/>
          <p:nvPr>
            <p:ph type="title"/>
          </p:nvPr>
        </p:nvSpPr>
        <p:spPr>
          <a:xfrm>
            <a:off x="1289816" y="912243"/>
            <a:ext cx="20841963" cy="2925314"/>
          </a:xfrm>
          <a:prstGeom prst="rect">
            <a:avLst/>
          </a:prstGeom>
        </p:spPr>
        <p:txBody>
          <a:bodyPr/>
          <a:lstStyle>
            <a:lvl1pPr defTabSz="594360">
              <a:defRPr sz="7200"/>
            </a:lvl1pPr>
          </a:lstStyle>
          <a:p>
            <a:pPr/>
            <a:r>
              <a:t>The Enlightment and revolution influence</a:t>
            </a:r>
          </a:p>
        </p:txBody>
      </p:sp>
      <p:pic>
        <p:nvPicPr>
          <p:cNvPr id="162" name="image-collée.jpeg" descr="image-collé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915" y="6946672"/>
            <a:ext cx="9169727" cy="594882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Common points:"/>
          <p:cNvSpPr txBox="1"/>
          <p:nvPr/>
        </p:nvSpPr>
        <p:spPr>
          <a:xfrm>
            <a:off x="8864649" y="2626725"/>
            <a:ext cx="510692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Common points:</a:t>
            </a:r>
          </a:p>
        </p:txBody>
      </p:sp>
      <p:sp>
        <p:nvSpPr>
          <p:cNvPr id="164" name="They wanted freedom"/>
          <p:cNvSpPr txBox="1"/>
          <p:nvPr/>
        </p:nvSpPr>
        <p:spPr>
          <a:xfrm>
            <a:off x="13886980" y="1903055"/>
            <a:ext cx="9172927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</a:p>
          <a:p>
            <a:pPr marL="762000" indent="-762000">
              <a:buSzPct val="125000"/>
              <a:buChar char="-"/>
              <a:defRPr sz="6000"/>
            </a:pPr>
            <a:r>
              <a:t>They wanted freedom</a:t>
            </a:r>
          </a:p>
        </p:txBody>
      </p:sp>
      <p:sp>
        <p:nvSpPr>
          <p:cNvPr id="165" name="- the taxes…"/>
          <p:cNvSpPr txBox="1"/>
          <p:nvPr/>
        </p:nvSpPr>
        <p:spPr>
          <a:xfrm>
            <a:off x="1586210" y="3579861"/>
            <a:ext cx="6919095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sz="6000"/>
              <a:t>-</a:t>
            </a:r>
            <a:r>
              <a:t> </a:t>
            </a:r>
            <a:r>
              <a:rPr sz="6000"/>
              <a:t>the taxes</a:t>
            </a:r>
            <a:endParaRPr sz="6000"/>
          </a:p>
          <a:p>
            <a:pPr lvl="1">
              <a:defRPr sz="6000"/>
            </a:pPr>
            <a:r>
              <a:t>- the representation</a:t>
            </a:r>
          </a:p>
        </p:txBody>
      </p:sp>
      <p:sp>
        <p:nvSpPr>
          <p:cNvPr id="166" name="- The &quot;DDHC&quot;"/>
          <p:cNvSpPr txBox="1"/>
          <p:nvPr/>
        </p:nvSpPr>
        <p:spPr>
          <a:xfrm>
            <a:off x="13985857" y="5265879"/>
            <a:ext cx="500282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sz="6000"/>
              <a:t>- The "DDHC</a:t>
            </a:r>
            <a:r>
              <a:t>"</a:t>
            </a:r>
          </a:p>
        </p:txBody>
      </p:sp>
      <p:pic>
        <p:nvPicPr>
          <p:cNvPr id="167" name="image-collée.jpeg" descr="image-collé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77337" y="6962830"/>
            <a:ext cx="11465526" cy="5916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Enregistrement audio.m4a" descr="Enregistrement audio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0190651" y="4342791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2" fill="hold"/>
                                        <p:tgtEl>
                                          <p:spTgt spid="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Inspiration"/>
          <p:cNvSpPr txBox="1"/>
          <p:nvPr/>
        </p:nvSpPr>
        <p:spPr>
          <a:xfrm>
            <a:off x="8495671" y="1346199"/>
            <a:ext cx="13558975" cy="20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pPr/>
            <a:r>
              <a:t>Inspiration</a:t>
            </a:r>
          </a:p>
        </p:txBody>
      </p:sp>
      <p:sp>
        <p:nvSpPr>
          <p:cNvPr id="171" name="- The ideas of the Enlightement inspired the leader"/>
          <p:cNvSpPr txBox="1"/>
          <p:nvPr/>
        </p:nvSpPr>
        <p:spPr>
          <a:xfrm>
            <a:off x="1058227" y="4167560"/>
            <a:ext cx="1726860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- The ideas of the Enlightement inspired the leader</a:t>
            </a:r>
          </a:p>
        </p:txBody>
      </p:sp>
      <p:pic>
        <p:nvPicPr>
          <p:cNvPr id="172" name="image-collée.jpeg" descr="image-collé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0872" y="5838935"/>
            <a:ext cx="11257722" cy="630432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Light Bulb"/>
          <p:cNvSpPr/>
          <p:nvPr/>
        </p:nvSpPr>
        <p:spPr>
          <a:xfrm>
            <a:off x="19628577" y="6431230"/>
            <a:ext cx="2527142" cy="438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FFF994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4" name="Fountain Pen"/>
          <p:cNvSpPr/>
          <p:nvPr/>
        </p:nvSpPr>
        <p:spPr>
          <a:xfrm>
            <a:off x="15119556" y="1225211"/>
            <a:ext cx="973386" cy="2299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rgbClr val="333333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5" name="Fountain Pen"/>
          <p:cNvSpPr/>
          <p:nvPr/>
        </p:nvSpPr>
        <p:spPr>
          <a:xfrm>
            <a:off x="7193040" y="1225211"/>
            <a:ext cx="973387" cy="2299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35" y="0"/>
                </a:moveTo>
                <a:cubicBezTo>
                  <a:pt x="1645" y="0"/>
                  <a:pt x="1407" y="101"/>
                  <a:pt x="1407" y="224"/>
                </a:cubicBezTo>
                <a:lnTo>
                  <a:pt x="1407" y="3038"/>
                </a:lnTo>
                <a:cubicBezTo>
                  <a:pt x="1407" y="3161"/>
                  <a:pt x="1645" y="3262"/>
                  <a:pt x="1935" y="3262"/>
                </a:cubicBezTo>
                <a:lnTo>
                  <a:pt x="19665" y="3262"/>
                </a:lnTo>
                <a:cubicBezTo>
                  <a:pt x="19955" y="3262"/>
                  <a:pt x="20193" y="3161"/>
                  <a:pt x="20193" y="3038"/>
                </a:cubicBezTo>
                <a:lnTo>
                  <a:pt x="20193" y="224"/>
                </a:lnTo>
                <a:cubicBezTo>
                  <a:pt x="20193" y="101"/>
                  <a:pt x="19955" y="0"/>
                  <a:pt x="19665" y="0"/>
                </a:cubicBezTo>
                <a:lnTo>
                  <a:pt x="1935" y="0"/>
                </a:lnTo>
                <a:close/>
                <a:moveTo>
                  <a:pt x="1882" y="3889"/>
                </a:moveTo>
                <a:cubicBezTo>
                  <a:pt x="1882" y="3889"/>
                  <a:pt x="1613" y="7417"/>
                  <a:pt x="0" y="12311"/>
                </a:cubicBezTo>
                <a:lnTo>
                  <a:pt x="10218" y="21600"/>
                </a:lnTo>
                <a:lnTo>
                  <a:pt x="10602" y="16527"/>
                </a:lnTo>
                <a:lnTo>
                  <a:pt x="10602" y="11088"/>
                </a:lnTo>
                <a:cubicBezTo>
                  <a:pt x="9608" y="11046"/>
                  <a:pt x="8831" y="10690"/>
                  <a:pt x="8831" y="10258"/>
                </a:cubicBezTo>
                <a:cubicBezTo>
                  <a:pt x="8831" y="9798"/>
                  <a:pt x="9712" y="9425"/>
                  <a:pt x="10800" y="9425"/>
                </a:cubicBezTo>
                <a:cubicBezTo>
                  <a:pt x="11888" y="9425"/>
                  <a:pt x="12769" y="9798"/>
                  <a:pt x="12769" y="10258"/>
                </a:cubicBezTo>
                <a:cubicBezTo>
                  <a:pt x="12769" y="10691"/>
                  <a:pt x="11993" y="11046"/>
                  <a:pt x="10998" y="11088"/>
                </a:cubicBezTo>
                <a:lnTo>
                  <a:pt x="10998" y="16527"/>
                </a:lnTo>
                <a:lnTo>
                  <a:pt x="11382" y="21600"/>
                </a:lnTo>
                <a:lnTo>
                  <a:pt x="21600" y="12311"/>
                </a:lnTo>
                <a:cubicBezTo>
                  <a:pt x="19987" y="7417"/>
                  <a:pt x="19718" y="3889"/>
                  <a:pt x="19718" y="3889"/>
                </a:cubicBezTo>
                <a:lnTo>
                  <a:pt x="11559" y="3889"/>
                </a:lnTo>
                <a:lnTo>
                  <a:pt x="10041" y="3889"/>
                </a:lnTo>
                <a:lnTo>
                  <a:pt x="1882" y="3889"/>
                </a:lnTo>
                <a:close/>
              </a:path>
            </a:pathLst>
          </a:custGeom>
          <a:solidFill>
            <a:srgbClr val="333333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2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176" name="Enregistrement audio.m4a" descr="Enregistrement audio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14301530" y="6019597"/>
            <a:ext cx="571501" cy="571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5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7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7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