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2" r:id="rId5"/>
    <p:sldId id="258" r:id="rId6"/>
    <p:sldId id="259" r:id="rId7"/>
    <p:sldId id="260" r:id="rId8"/>
    <p:sldId id="261" r:id="rId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3399"/>
    <a:srgbClr val="FF9933"/>
    <a:srgbClr val="FF00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89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9B6AE1D6-50D6-43ED-81A2-BC09186E22E3}" type="datetimeFigureOut">
              <a:rPr lang="fr-FR"/>
              <a:pPr>
                <a:defRPr/>
              </a:pPr>
              <a:t>05/05/2011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120D985-8A42-490E-884D-04A0ACC77488}"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7829765-D995-434B-BC22-126351AA578C}" type="datetimeFigureOut">
              <a:rPr lang="fr-FR"/>
              <a:pPr>
                <a:defRPr/>
              </a:pPr>
              <a:t>05/05/2011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D703F6A-BA9C-4D01-BD7F-BF3D3DC0D8F4}"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CBCAAFE4-B5D2-4CC7-B7CC-F9BBB27F39DC}" type="datetimeFigureOut">
              <a:rPr lang="fr-FR"/>
              <a:pPr>
                <a:defRPr/>
              </a:pPr>
              <a:t>05/05/2011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562D224-4603-4E2D-B4AE-B6C32C98931F}"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A8653DE8-5178-4A79-B49C-EEE4A9A18986}" type="datetimeFigureOut">
              <a:rPr lang="fr-FR"/>
              <a:pPr>
                <a:defRPr/>
              </a:pPr>
              <a:t>05/05/2011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4554555-812B-4163-8372-F31111370ADA}"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A101829A-7051-4D07-9663-CE8B3E49C3C1}" type="datetimeFigureOut">
              <a:rPr lang="fr-FR"/>
              <a:pPr>
                <a:defRPr/>
              </a:pPr>
              <a:t>05/05/2011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08E8120-7058-4485-9C67-5B9F7036A461}"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4D1A352A-A5D7-4BD3-A8E3-607802C4C825}" type="datetimeFigureOut">
              <a:rPr lang="fr-FR"/>
              <a:pPr>
                <a:defRPr/>
              </a:pPr>
              <a:t>05/05/2011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1665E63-8B3D-4A2A-B420-BD6AB50AE947}"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6214F817-D6C8-49CD-BD93-43BE65916C8B}" type="datetimeFigureOut">
              <a:rPr lang="fr-FR"/>
              <a:pPr>
                <a:defRPr/>
              </a:pPr>
              <a:t>05/05/2011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B2843BB-F6DE-41E1-8B4F-A0FE45856FAA}"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69671C69-2FDC-4270-8EBB-5EEF180994DC}" type="datetimeFigureOut">
              <a:rPr lang="fr-FR"/>
              <a:pPr>
                <a:defRPr/>
              </a:pPr>
              <a:t>05/05/2011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15BA6692-92BB-4FA1-8B20-8DEB0BDDD973}"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0FA32E8-8A4A-4DDC-9BB4-B3F6922FB0DB}" type="datetimeFigureOut">
              <a:rPr lang="fr-FR"/>
              <a:pPr>
                <a:defRPr/>
              </a:pPr>
              <a:t>05/05/2011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FC8F6735-5011-4258-8ABC-2793E6C830C3}"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7849C6C-B3DD-4DA9-AD1C-EEB491BD155C}" type="datetimeFigureOut">
              <a:rPr lang="fr-FR"/>
              <a:pPr>
                <a:defRPr/>
              </a:pPr>
              <a:t>05/05/2011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887BDE09-4A3F-4120-8791-6839FA55B95C}"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E73AACE-0030-4782-BE92-688C0D9415DA}" type="datetimeFigureOut">
              <a:rPr lang="fr-FR"/>
              <a:pPr>
                <a:defRPr/>
              </a:pPr>
              <a:t>05/05/2011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36BF7F08-178E-4569-807B-C09CD6982D2C}"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6C1DAB7-6A27-40B3-B1C4-7EBA2A2A42F4}" type="datetimeFigureOut">
              <a:rPr lang="fr-FR"/>
              <a:pPr>
                <a:defRPr/>
              </a:pPr>
              <a:t>05/05/2011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1B02CBB-0DDF-4C24-B95C-D4062D3E80A0}"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755650" y="2349500"/>
            <a:ext cx="7772400" cy="1685925"/>
          </a:xfrm>
        </p:spPr>
        <p:txBody>
          <a:bodyPr/>
          <a:lstStyle/>
          <a:p>
            <a:r>
              <a:rPr lang="fr-FR" sz="5400" smtClean="0">
                <a:latin typeface="Berlin Sans FB Demi"/>
              </a:rPr>
              <a:t>FERNSEHTURM</a:t>
            </a:r>
            <a:br>
              <a:rPr lang="fr-FR" sz="5400" smtClean="0">
                <a:latin typeface="Berlin Sans FB Demi"/>
              </a:rPr>
            </a:br>
            <a:r>
              <a:rPr lang="fr-FR" sz="5400" smtClean="0">
                <a:latin typeface="Berlin Sans FB Demi"/>
              </a:rPr>
              <a:t>et</a:t>
            </a:r>
            <a:br>
              <a:rPr lang="fr-FR" sz="5400" smtClean="0">
                <a:latin typeface="Berlin Sans FB Demi"/>
              </a:rPr>
            </a:br>
            <a:r>
              <a:rPr lang="fr-FR" sz="5400" smtClean="0">
                <a:latin typeface="Berlin Sans FB Demi"/>
              </a:rPr>
              <a:t>AMBIANCE GENERALE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338" name="ZoneTexte 1"/>
          <p:cNvSpPr txBox="1">
            <a:spLocks noChangeArrowheads="1"/>
          </p:cNvSpPr>
          <p:nvPr/>
        </p:nvSpPr>
        <p:spPr bwMode="auto">
          <a:xfrm>
            <a:off x="900113" y="2492375"/>
            <a:ext cx="7343775" cy="1754188"/>
          </a:xfrm>
          <a:prstGeom prst="rect">
            <a:avLst/>
          </a:prstGeom>
          <a:noFill/>
          <a:ln w="9525">
            <a:noFill/>
            <a:miter lim="800000"/>
            <a:headEnd/>
            <a:tailEnd/>
          </a:ln>
        </p:spPr>
        <p:txBody>
          <a:bodyPr>
            <a:spAutoFit/>
          </a:bodyPr>
          <a:lstStyle/>
          <a:p>
            <a:pPr algn="ctr"/>
            <a:r>
              <a:rPr lang="fr-FR" sz="5400">
                <a:solidFill>
                  <a:schemeClr val="bg1"/>
                </a:solidFill>
                <a:latin typeface="AR ESSENCE"/>
              </a:rPr>
              <a:t>De JONATHAN AMERIC</a:t>
            </a:r>
          </a:p>
          <a:p>
            <a:pPr algn="ctr"/>
            <a:r>
              <a:rPr lang="fr-FR" sz="5400">
                <a:solidFill>
                  <a:schemeClr val="bg1"/>
                </a:solidFill>
                <a:latin typeface="AR ESSENCE"/>
              </a:rPr>
              <a:t>4</a:t>
            </a:r>
            <a:r>
              <a:rPr lang="fr-FR" sz="5400" baseline="30000">
                <a:solidFill>
                  <a:schemeClr val="bg1"/>
                </a:solidFill>
                <a:latin typeface="AR ESSENCE"/>
              </a:rPr>
              <a:t>ème</a:t>
            </a:r>
            <a:r>
              <a:rPr lang="fr-FR" sz="5400">
                <a:solidFill>
                  <a:schemeClr val="bg1"/>
                </a:solidFill>
                <a:latin typeface="AR ESSENCE"/>
              </a:rPr>
              <a:t> 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ZoneTexte 1"/>
          <p:cNvSpPr txBox="1">
            <a:spLocks noChangeArrowheads="1"/>
          </p:cNvSpPr>
          <p:nvPr/>
        </p:nvSpPr>
        <p:spPr bwMode="auto">
          <a:xfrm>
            <a:off x="255588" y="188913"/>
            <a:ext cx="8640762" cy="584200"/>
          </a:xfrm>
          <a:prstGeom prst="rect">
            <a:avLst/>
          </a:prstGeom>
          <a:noFill/>
          <a:ln w="9525">
            <a:noFill/>
            <a:miter lim="800000"/>
            <a:headEnd/>
            <a:tailEnd/>
          </a:ln>
        </p:spPr>
        <p:txBody>
          <a:bodyPr>
            <a:spAutoFit/>
          </a:bodyPr>
          <a:lstStyle/>
          <a:p>
            <a:pPr algn="ctr"/>
            <a:r>
              <a:rPr lang="fr-FR" sz="3200">
                <a:latin typeface="Aharoni"/>
                <a:ea typeface="Aharoni"/>
                <a:cs typeface="Aharoni"/>
              </a:rPr>
              <a:t>La Fernsehturm</a:t>
            </a:r>
          </a:p>
        </p:txBody>
      </p:sp>
      <p:sp>
        <p:nvSpPr>
          <p:cNvPr id="3" name="ZoneTexte 2"/>
          <p:cNvSpPr txBox="1">
            <a:spLocks noChangeArrowheads="1"/>
          </p:cNvSpPr>
          <p:nvPr/>
        </p:nvSpPr>
        <p:spPr bwMode="auto">
          <a:xfrm>
            <a:off x="468313" y="1557338"/>
            <a:ext cx="8424862" cy="4760912"/>
          </a:xfrm>
          <a:prstGeom prst="rect">
            <a:avLst/>
          </a:prstGeom>
          <a:noFill/>
          <a:ln w="9525">
            <a:noFill/>
            <a:miter lim="800000"/>
            <a:headEnd/>
            <a:tailEnd/>
          </a:ln>
        </p:spPr>
        <p:txBody>
          <a:bodyPr>
            <a:spAutoFit/>
          </a:bodyPr>
          <a:lstStyle/>
          <a:p>
            <a:pPr algn="ctr"/>
            <a:r>
              <a:rPr lang="fr-FR">
                <a:latin typeface="Berlin Sans FB Demi"/>
              </a:rPr>
              <a:t>Splendide chef-d’œuvre appelé « l’asperge » par les Berlinois,  que nous côtoyions chaque jour, sans vraiment y prêter attention.</a:t>
            </a:r>
          </a:p>
          <a:p>
            <a:pPr algn="ctr"/>
            <a:endParaRPr lang="fr-FR">
              <a:latin typeface="Berlin Sans FB Demi"/>
            </a:endParaRPr>
          </a:p>
          <a:p>
            <a:pPr algn="ctr"/>
            <a:r>
              <a:rPr lang="fr-FR">
                <a:latin typeface="Berlin Sans FB Demi"/>
              </a:rPr>
              <a:t>Ses 365 mètres de haut sont visibles de n’importe quel point de la ville.</a:t>
            </a:r>
          </a:p>
          <a:p>
            <a:pPr algn="ctr"/>
            <a:r>
              <a:rPr lang="fr-FR">
                <a:latin typeface="Berlin Sans FB Demi"/>
              </a:rPr>
              <a:t>Inaugurée en 1969, cette immense flèche est vite devenue le monument le plus visité de la capitale (45 millions de visiteurs depuis sa création !).</a:t>
            </a:r>
          </a:p>
          <a:p>
            <a:pPr algn="ctr"/>
            <a:endParaRPr lang="fr-FR">
              <a:latin typeface="Berlin Sans FB Demi"/>
            </a:endParaRPr>
          </a:p>
          <a:p>
            <a:pPr algn="ctr"/>
            <a:r>
              <a:rPr lang="fr-FR">
                <a:latin typeface="Berlin Sans FB Demi"/>
              </a:rPr>
              <a:t>Pour son 30</a:t>
            </a:r>
            <a:r>
              <a:rPr lang="fr-FR" baseline="30000">
                <a:latin typeface="Berlin Sans FB Demi"/>
              </a:rPr>
              <a:t>ème</a:t>
            </a:r>
            <a:r>
              <a:rPr lang="fr-FR">
                <a:latin typeface="Berlin Sans FB Demi"/>
              </a:rPr>
              <a:t> anniversaire, elle a eu droit à un « petit » coup de peinture. Pas moins de 50 tonnes de peinture pour un lifting sur 9000 m2.</a:t>
            </a:r>
          </a:p>
          <a:p>
            <a:pPr algn="ctr"/>
            <a:r>
              <a:rPr lang="fr-FR">
                <a:latin typeface="Berlin Sans FB Demi"/>
              </a:rPr>
              <a:t>Commencée en 1991, la rénovation complète du bâtiment a coûté la bagatelle de 50 millions d’euros.</a:t>
            </a:r>
          </a:p>
          <a:p>
            <a:pPr algn="ctr"/>
            <a:r>
              <a:rPr lang="fr-FR">
                <a:latin typeface="Berlin Sans FB Demi"/>
              </a:rPr>
              <a:t>Avec la nouvelle antenne, la demoiselle a gagné 3 mètres.</a:t>
            </a:r>
          </a:p>
          <a:p>
            <a:pPr algn="ctr"/>
            <a:r>
              <a:rPr lang="fr-FR">
                <a:latin typeface="Berlin Sans FB Demi"/>
              </a:rPr>
              <a:t>Quant au café, également situé dans la boule d’acier de 32 mètres de diamètre (près de 5000 tonnes), il est monté sur une partie mobile effectuant un tour complet en 30 minutes.</a:t>
            </a:r>
          </a:p>
          <a:p>
            <a:pPr algn="ctr"/>
            <a:endParaRPr lang="fr-FR">
              <a:latin typeface="Berlin Sans FB Demi"/>
            </a:endParaRPr>
          </a:p>
          <a:p>
            <a:pPr algn="ctr"/>
            <a:r>
              <a:rPr lang="fr-FR">
                <a:latin typeface="Berlin Sans FB Demi"/>
              </a:rPr>
              <a:t>La vue porte jusqu’à 40 Km.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3399"/>
        </a:solidFill>
        <a:effectLst/>
      </p:bgPr>
    </p:bg>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extLst>
          </a:blip>
          <a:stretch>
            <a:fillRect/>
          </a:stretch>
        </p:blipFill>
        <p:spPr>
          <a:xfrm>
            <a:off x="3059832" y="548680"/>
            <a:ext cx="2751480" cy="6165304"/>
          </a:xfrm>
          <a:prstGeom prst="ellipse">
            <a:avLst/>
          </a:prstGeom>
          <a:ln w="63500" cap="rnd">
            <a:solidFill>
              <a:srgbClr val="00FF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6387" name="ZoneTexte 2"/>
          <p:cNvSpPr txBox="1">
            <a:spLocks noChangeArrowheads="1"/>
          </p:cNvSpPr>
          <p:nvPr/>
        </p:nvSpPr>
        <p:spPr bwMode="auto">
          <a:xfrm>
            <a:off x="6196013" y="3446463"/>
            <a:ext cx="2447925" cy="369887"/>
          </a:xfrm>
          <a:prstGeom prst="rect">
            <a:avLst/>
          </a:prstGeom>
          <a:noFill/>
          <a:ln w="9525">
            <a:noFill/>
            <a:miter lim="800000"/>
            <a:headEnd/>
            <a:tailEnd/>
          </a:ln>
        </p:spPr>
        <p:txBody>
          <a:bodyPr>
            <a:spAutoFit/>
          </a:bodyPr>
          <a:lstStyle/>
          <a:p>
            <a:pPr algn="ctr"/>
            <a:r>
              <a:rPr lang="fr-FR">
                <a:latin typeface="AR CHRISTY"/>
              </a:rPr>
              <a:t>La FERHRSEHTURM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ZoneTexte 2"/>
          <p:cNvSpPr txBox="1">
            <a:spLocks noChangeArrowheads="1"/>
          </p:cNvSpPr>
          <p:nvPr/>
        </p:nvSpPr>
        <p:spPr bwMode="auto">
          <a:xfrm>
            <a:off x="250825" y="404813"/>
            <a:ext cx="8497888" cy="1477962"/>
          </a:xfrm>
          <a:prstGeom prst="rect">
            <a:avLst/>
          </a:prstGeom>
          <a:noFill/>
          <a:ln w="9525">
            <a:noFill/>
            <a:miter lim="800000"/>
            <a:headEnd/>
            <a:tailEnd/>
          </a:ln>
        </p:spPr>
        <p:txBody>
          <a:bodyPr>
            <a:spAutoFit/>
          </a:bodyPr>
          <a:lstStyle/>
          <a:p>
            <a:pPr algn="ctr"/>
            <a:r>
              <a:rPr lang="fr-FR">
                <a:latin typeface="Berlin Sans FB Demi"/>
              </a:rPr>
              <a:t>Les visites en groupe étaient très instructives et se maintenaient, la plupart du temps, à l’extérieur.</a:t>
            </a:r>
          </a:p>
          <a:p>
            <a:pPr algn="ctr"/>
            <a:endParaRPr lang="fr-FR">
              <a:latin typeface="Berlin Sans FB Demi"/>
            </a:endParaRPr>
          </a:p>
          <a:p>
            <a:pPr algn="ctr"/>
            <a:r>
              <a:rPr lang="fr-FR">
                <a:latin typeface="Berlin Sans FB Demi"/>
              </a:rPr>
              <a:t>Le temps, en revanche, était assez maussade et enlevait, certaine fois, tout le charme que le quartier offrait d’habitude en période ensoleillée.  </a:t>
            </a:r>
          </a:p>
        </p:txBody>
      </p:sp>
      <p:pic>
        <p:nvPicPr>
          <p:cNvPr id="4" name="Image 3"/>
          <p:cNvPicPr>
            <a:picLocks noChangeAspect="1"/>
          </p:cNvPicPr>
          <p:nvPr/>
        </p:nvPicPr>
        <p:blipFill>
          <a:blip r:embed="rId2" cstate="print">
            <a:extLst>
              <a:ext uri="{28A0092B-C50C-407E-A947-70E740481C1C}"/>
            </a:extLst>
          </a:blip>
          <a:stretch>
            <a:fillRect/>
          </a:stretch>
        </p:blipFill>
        <p:spPr>
          <a:xfrm>
            <a:off x="3707904" y="2924944"/>
            <a:ext cx="4187957" cy="3140968"/>
          </a:xfrm>
          <a:prstGeom prst="rect">
            <a:avLst/>
          </a:prstGeom>
          <a:ln w="228600" cap="sq" cmpd="thickThin">
            <a:solidFill>
              <a:srgbClr val="000000"/>
            </a:solidFill>
            <a:prstDash val="solid"/>
            <a:miter lim="800000"/>
          </a:ln>
          <a:effectLst>
            <a:innerShdw blurRad="76200">
              <a:srgbClr val="000000"/>
            </a:innerShdw>
          </a:effectLst>
        </p:spPr>
      </p:pic>
      <p:sp>
        <p:nvSpPr>
          <p:cNvPr id="5" name="Soleil 4"/>
          <p:cNvSpPr/>
          <p:nvPr/>
        </p:nvSpPr>
        <p:spPr>
          <a:xfrm>
            <a:off x="4140200" y="3284538"/>
            <a:ext cx="647700" cy="792162"/>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7" name="Connecteur droit avec flèche 6"/>
          <p:cNvCxnSpPr/>
          <p:nvPr/>
        </p:nvCxnSpPr>
        <p:spPr>
          <a:xfrm flipV="1">
            <a:off x="2700338" y="3789363"/>
            <a:ext cx="1439862" cy="706437"/>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ZoneTexte 7"/>
          <p:cNvSpPr txBox="1">
            <a:spLocks noChangeArrowheads="1"/>
          </p:cNvSpPr>
          <p:nvPr/>
        </p:nvSpPr>
        <p:spPr bwMode="auto">
          <a:xfrm>
            <a:off x="366713" y="4292600"/>
            <a:ext cx="2449512" cy="646113"/>
          </a:xfrm>
          <a:prstGeom prst="rect">
            <a:avLst/>
          </a:prstGeom>
          <a:noFill/>
          <a:ln w="9525">
            <a:noFill/>
            <a:miter lim="800000"/>
            <a:headEnd/>
            <a:tailEnd/>
          </a:ln>
        </p:spPr>
        <p:txBody>
          <a:bodyPr>
            <a:spAutoFit/>
          </a:bodyPr>
          <a:lstStyle/>
          <a:p>
            <a:pPr algn="ctr"/>
            <a:r>
              <a:rPr lang="fr-FR">
                <a:latin typeface="Berlin Sans FB Demi"/>
              </a:rPr>
              <a:t>Un simple rayon de soleil aurait suffit!!!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CC00"/>
        </a:solidFill>
        <a:effectLst/>
      </p:bgPr>
    </p:bg>
    <p:spTree>
      <p:nvGrpSpPr>
        <p:cNvPr id="1" name=""/>
        <p:cNvGrpSpPr/>
        <p:nvPr/>
      </p:nvGrpSpPr>
      <p:grpSpPr>
        <a:xfrm>
          <a:off x="0" y="0"/>
          <a:ext cx="0" cy="0"/>
          <a:chOff x="0" y="0"/>
          <a:chExt cx="0" cy="0"/>
        </a:xfrm>
      </p:grpSpPr>
      <p:sp>
        <p:nvSpPr>
          <p:cNvPr id="2" name="ZoneTexte 1"/>
          <p:cNvSpPr txBox="1">
            <a:spLocks noChangeArrowheads="1"/>
          </p:cNvSpPr>
          <p:nvPr/>
        </p:nvSpPr>
        <p:spPr bwMode="auto">
          <a:xfrm>
            <a:off x="250825" y="333375"/>
            <a:ext cx="8497888" cy="922338"/>
          </a:xfrm>
          <a:prstGeom prst="rect">
            <a:avLst/>
          </a:prstGeom>
          <a:noFill/>
          <a:ln w="9525">
            <a:noFill/>
            <a:miter lim="800000"/>
            <a:headEnd/>
            <a:tailEnd/>
          </a:ln>
        </p:spPr>
        <p:txBody>
          <a:bodyPr>
            <a:spAutoFit/>
          </a:bodyPr>
          <a:lstStyle/>
          <a:p>
            <a:pPr algn="ctr"/>
            <a:r>
              <a:rPr lang="fr-FR">
                <a:latin typeface="Berlin Sans FB Demi"/>
              </a:rPr>
              <a:t>Pour ce qui est des repas, nous mangions toujours dans un lieu couvert, à l’intérieur d’un musée, ou bien en marchant dehors, tout en nous rendant quelque part.</a:t>
            </a:r>
          </a:p>
        </p:txBody>
      </p:sp>
      <p:sp>
        <p:nvSpPr>
          <p:cNvPr id="3" name="ZoneTexte 2"/>
          <p:cNvSpPr txBox="1">
            <a:spLocks noChangeArrowheads="1"/>
          </p:cNvSpPr>
          <p:nvPr/>
        </p:nvSpPr>
        <p:spPr bwMode="auto">
          <a:xfrm>
            <a:off x="250825" y="1773238"/>
            <a:ext cx="8353425" cy="1465262"/>
          </a:xfrm>
          <a:prstGeom prst="rect">
            <a:avLst/>
          </a:prstGeom>
          <a:noFill/>
          <a:ln w="9525">
            <a:noFill/>
            <a:miter lim="800000"/>
            <a:headEnd/>
            <a:tailEnd/>
          </a:ln>
        </p:spPr>
        <p:txBody>
          <a:bodyPr>
            <a:spAutoFit/>
          </a:bodyPr>
          <a:lstStyle/>
          <a:p>
            <a:pPr algn="ctr"/>
            <a:r>
              <a:rPr lang="fr-FR">
                <a:latin typeface="Berlin Sans FB Demi"/>
              </a:rPr>
              <a:t>Les temps libres étaient très bien organisés et nous permettaient de découvrir les environs par nous même, tout en faisant les nombreuses boutiques des grands immeubles, en nous intéressant plus particulièrement de notre point de vue aux monuments importants sans qu’une seule et même personne donne ses impressions.</a:t>
            </a:r>
          </a:p>
        </p:txBody>
      </p:sp>
      <p:sp>
        <p:nvSpPr>
          <p:cNvPr id="5" name="ZoneTexte 4"/>
          <p:cNvSpPr txBox="1">
            <a:spLocks noChangeArrowheads="1"/>
          </p:cNvSpPr>
          <p:nvPr/>
        </p:nvSpPr>
        <p:spPr bwMode="auto">
          <a:xfrm>
            <a:off x="250825" y="3441700"/>
            <a:ext cx="8497888" cy="3387725"/>
          </a:xfrm>
          <a:prstGeom prst="rect">
            <a:avLst/>
          </a:prstGeom>
          <a:noFill/>
          <a:ln w="9525">
            <a:noFill/>
            <a:miter lim="800000"/>
            <a:headEnd/>
            <a:tailEnd/>
          </a:ln>
        </p:spPr>
        <p:txBody>
          <a:bodyPr>
            <a:spAutoFit/>
          </a:bodyPr>
          <a:lstStyle/>
          <a:p>
            <a:pPr algn="ctr"/>
            <a:r>
              <a:rPr lang="fr-FR">
                <a:latin typeface="Berlin Sans FB Demi"/>
              </a:rPr>
              <a:t>Quant aux déplacement, de bonnes chaussures étaient nécessaires. Berlin, c’est grand.</a:t>
            </a:r>
          </a:p>
          <a:p>
            <a:pPr algn="ctr"/>
            <a:r>
              <a:rPr lang="fr-FR">
                <a:latin typeface="Berlin Sans FB Demi"/>
              </a:rPr>
              <a:t>C’est pourquoi nous prenions assez souvent les transports en commun.</a:t>
            </a:r>
          </a:p>
          <a:p>
            <a:pPr algn="ctr"/>
            <a:r>
              <a:rPr lang="fr-FR">
                <a:latin typeface="Berlin Sans FB Demi"/>
              </a:rPr>
              <a:t>Les bus, eux, étaient toujours empruntés par les Berlinois et malgré deux étages, les places se faisaient rares. La fréquence des bus était régulière et l’attente ne pesait pas durement (excepté quand il pleuvait).</a:t>
            </a:r>
          </a:p>
          <a:p>
            <a:pPr algn="ctr"/>
            <a:r>
              <a:rPr lang="fr-FR">
                <a:latin typeface="Berlin Sans FB Demi"/>
              </a:rPr>
              <a:t>Le métro, était autant emprunté aux heures de pointes que les bus, mais restait déserté une bonne partie de la journée (cela dépend si la ligne est une artère principale ou non). La propreté des quais de métro étaient remarquable !!! (on aurait pu « lécher » le sol)</a:t>
            </a:r>
          </a:p>
          <a:p>
            <a:pPr algn="ctr"/>
            <a:r>
              <a:rPr lang="fr-FR">
                <a:latin typeface="Berlin Sans FB Demi"/>
              </a:rPr>
              <a:t>Le train, lui, a toujours acheminé les Berlinois qui se rendaient sur leurs lieux de travail.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ZoneTexte 1"/>
          <p:cNvSpPr txBox="1">
            <a:spLocks noChangeArrowheads="1"/>
          </p:cNvSpPr>
          <p:nvPr/>
        </p:nvSpPr>
        <p:spPr bwMode="auto">
          <a:xfrm>
            <a:off x="250825" y="188913"/>
            <a:ext cx="8642350" cy="368300"/>
          </a:xfrm>
          <a:prstGeom prst="rect">
            <a:avLst/>
          </a:prstGeom>
          <a:noFill/>
          <a:ln w="9525">
            <a:noFill/>
            <a:miter lim="800000"/>
            <a:headEnd/>
            <a:tailEnd/>
          </a:ln>
        </p:spPr>
        <p:txBody>
          <a:bodyPr>
            <a:spAutoFit/>
          </a:bodyPr>
          <a:lstStyle/>
          <a:p>
            <a:pPr algn="ctr"/>
            <a:r>
              <a:rPr lang="fr-FR">
                <a:latin typeface="Berlin Sans FB Demi"/>
              </a:rPr>
              <a:t>Quant à l’avion, l’aller comme le retour se sont très bien passés.</a:t>
            </a:r>
          </a:p>
        </p:txBody>
      </p:sp>
      <p:pic>
        <p:nvPicPr>
          <p:cNvPr id="3" name="Image 2"/>
          <p:cNvPicPr>
            <a:picLocks noChangeAspect="1"/>
          </p:cNvPicPr>
          <p:nvPr/>
        </p:nvPicPr>
        <p:blipFill>
          <a:blip r:embed="rId2" cstate="print">
            <a:extLst>
              <a:ext uri="{28A0092B-C50C-407E-A947-70E740481C1C}"/>
            </a:extLst>
          </a:blip>
          <a:stretch>
            <a:fillRect/>
          </a:stretch>
        </p:blipFill>
        <p:spPr>
          <a:xfrm rot="5400000">
            <a:off x="4487108" y="2073732"/>
            <a:ext cx="5225450" cy="3327475"/>
          </a:xfrm>
          <a:prstGeom prst="rect">
            <a:avLst/>
          </a:prstGeom>
          <a:ln w="228600" cap="sq" cmpd="thickThin">
            <a:solidFill>
              <a:srgbClr val="000000"/>
            </a:solidFill>
            <a:prstDash val="solid"/>
            <a:miter lim="800000"/>
          </a:ln>
          <a:effectLst>
            <a:innerShdw blurRad="76200">
              <a:srgbClr val="000000"/>
            </a:innerShdw>
          </a:effectLst>
        </p:spPr>
      </p:pic>
      <p:pic>
        <p:nvPicPr>
          <p:cNvPr id="4" name="Image 3"/>
          <p:cNvPicPr>
            <a:picLocks noChangeAspect="1"/>
          </p:cNvPicPr>
          <p:nvPr/>
        </p:nvPicPr>
        <p:blipFill>
          <a:blip r:embed="rId3"/>
          <a:stretch>
            <a:fillRect/>
          </a:stretch>
        </p:blipFill>
        <p:spPr>
          <a:xfrm>
            <a:off x="900113" y="1125538"/>
            <a:ext cx="3419475" cy="2563812"/>
          </a:xfrm>
          <a:prstGeom prst="rect">
            <a:avLst/>
          </a:prstGeom>
          <a:ln w="127000" cap="sq">
            <a:solidFill>
              <a:srgbClr val="000000"/>
            </a:solidFill>
            <a:miter lim="800000"/>
          </a:ln>
          <a:effectLst>
            <a:outerShdw blurRad="57150" dist="50800" dir="2700000" algn="tl" rotWithShape="0">
              <a:srgbClr val="000000">
                <a:alpha val="40000"/>
              </a:srgbClr>
            </a:outerShdw>
          </a:effectLst>
        </p:spPr>
      </p:pic>
      <p:cxnSp>
        <p:nvCxnSpPr>
          <p:cNvPr id="7" name="Connecteur droit avec flèche 6"/>
          <p:cNvCxnSpPr/>
          <p:nvPr/>
        </p:nvCxnSpPr>
        <p:spPr>
          <a:xfrm>
            <a:off x="2843213" y="3429000"/>
            <a:ext cx="3024187" cy="1800225"/>
          </a:xfrm>
          <a:prstGeom prst="straightConnector1">
            <a:avLst/>
          </a:prstGeom>
          <a:ln w="3492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H="1">
            <a:off x="3059113" y="4329113"/>
            <a:ext cx="1296987" cy="53975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ZoneTexte 10"/>
          <p:cNvSpPr txBox="1">
            <a:spLocks noChangeArrowheads="1"/>
          </p:cNvSpPr>
          <p:nvPr/>
        </p:nvSpPr>
        <p:spPr bwMode="auto">
          <a:xfrm>
            <a:off x="1373188" y="4906963"/>
            <a:ext cx="1685925" cy="369887"/>
          </a:xfrm>
          <a:prstGeom prst="rect">
            <a:avLst/>
          </a:prstGeom>
          <a:noFill/>
          <a:ln w="9525">
            <a:noFill/>
            <a:miter lim="800000"/>
            <a:headEnd/>
            <a:tailEnd/>
          </a:ln>
        </p:spPr>
        <p:txBody>
          <a:bodyPr>
            <a:spAutoFit/>
          </a:bodyPr>
          <a:lstStyle/>
          <a:p>
            <a:pPr algn="ctr"/>
            <a:r>
              <a:rPr lang="fr-FR">
                <a:latin typeface="Berlin Sans FB Demi"/>
              </a:rPr>
              <a:t>NUAGES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80">
                                          <p:stCondLst>
                                            <p:cond delay="0"/>
                                          </p:stCondLst>
                                        </p:cTn>
                                        <p:tgtEl>
                                          <p:spTgt spid="9"/>
                                        </p:tgtEl>
                                      </p:cBhvr>
                                    </p:animEffect>
                                    <p:anim calcmode="lin" valueType="num">
                                      <p:cBhvr>
                                        <p:cTn id="2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5" dur="26">
                                          <p:stCondLst>
                                            <p:cond delay="650"/>
                                          </p:stCondLst>
                                        </p:cTn>
                                        <p:tgtEl>
                                          <p:spTgt spid="9"/>
                                        </p:tgtEl>
                                      </p:cBhvr>
                                      <p:to x="100000" y="60000"/>
                                    </p:animScale>
                                    <p:animScale>
                                      <p:cBhvr>
                                        <p:cTn id="26" dur="166" decel="50000">
                                          <p:stCondLst>
                                            <p:cond delay="676"/>
                                          </p:stCondLst>
                                        </p:cTn>
                                        <p:tgtEl>
                                          <p:spTgt spid="9"/>
                                        </p:tgtEl>
                                      </p:cBhvr>
                                      <p:to x="100000" y="100000"/>
                                    </p:animScale>
                                    <p:animScale>
                                      <p:cBhvr>
                                        <p:cTn id="27" dur="26">
                                          <p:stCondLst>
                                            <p:cond delay="1312"/>
                                          </p:stCondLst>
                                        </p:cTn>
                                        <p:tgtEl>
                                          <p:spTgt spid="9"/>
                                        </p:tgtEl>
                                      </p:cBhvr>
                                      <p:to x="100000" y="80000"/>
                                    </p:animScale>
                                    <p:animScale>
                                      <p:cBhvr>
                                        <p:cTn id="28" dur="166" decel="50000">
                                          <p:stCondLst>
                                            <p:cond delay="1338"/>
                                          </p:stCondLst>
                                        </p:cTn>
                                        <p:tgtEl>
                                          <p:spTgt spid="9"/>
                                        </p:tgtEl>
                                      </p:cBhvr>
                                      <p:to x="100000" y="100000"/>
                                    </p:animScale>
                                    <p:animScale>
                                      <p:cBhvr>
                                        <p:cTn id="29" dur="26">
                                          <p:stCondLst>
                                            <p:cond delay="1642"/>
                                          </p:stCondLst>
                                        </p:cTn>
                                        <p:tgtEl>
                                          <p:spTgt spid="9"/>
                                        </p:tgtEl>
                                      </p:cBhvr>
                                      <p:to x="100000" y="90000"/>
                                    </p:animScale>
                                    <p:animScale>
                                      <p:cBhvr>
                                        <p:cTn id="30" dur="166" decel="50000">
                                          <p:stCondLst>
                                            <p:cond delay="1668"/>
                                          </p:stCondLst>
                                        </p:cTn>
                                        <p:tgtEl>
                                          <p:spTgt spid="9"/>
                                        </p:tgtEl>
                                      </p:cBhvr>
                                      <p:to x="100000" y="100000"/>
                                    </p:animScale>
                                    <p:animScale>
                                      <p:cBhvr>
                                        <p:cTn id="31" dur="26">
                                          <p:stCondLst>
                                            <p:cond delay="1808"/>
                                          </p:stCondLst>
                                        </p:cTn>
                                        <p:tgtEl>
                                          <p:spTgt spid="9"/>
                                        </p:tgtEl>
                                      </p:cBhvr>
                                      <p:to x="100000" y="95000"/>
                                    </p:animScale>
                                    <p:animScale>
                                      <p:cBhvr>
                                        <p:cTn id="32" dur="166" decel="50000">
                                          <p:stCondLst>
                                            <p:cond delay="1834"/>
                                          </p:stCondLst>
                                        </p:cTn>
                                        <p:tgtEl>
                                          <p:spTgt spid="9"/>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80">
                                          <p:stCondLst>
                                            <p:cond delay="0"/>
                                          </p:stCondLst>
                                        </p:cTn>
                                        <p:tgtEl>
                                          <p:spTgt spid="7"/>
                                        </p:tgtEl>
                                      </p:cBhvr>
                                    </p:animEffect>
                                    <p:anim calcmode="lin" valueType="num">
                                      <p:cBhvr>
                                        <p:cTn id="3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3" dur="26">
                                          <p:stCondLst>
                                            <p:cond delay="650"/>
                                          </p:stCondLst>
                                        </p:cTn>
                                        <p:tgtEl>
                                          <p:spTgt spid="7"/>
                                        </p:tgtEl>
                                      </p:cBhvr>
                                      <p:to x="100000" y="60000"/>
                                    </p:animScale>
                                    <p:animScale>
                                      <p:cBhvr>
                                        <p:cTn id="44" dur="166" decel="50000">
                                          <p:stCondLst>
                                            <p:cond delay="676"/>
                                          </p:stCondLst>
                                        </p:cTn>
                                        <p:tgtEl>
                                          <p:spTgt spid="7"/>
                                        </p:tgtEl>
                                      </p:cBhvr>
                                      <p:to x="100000" y="100000"/>
                                    </p:animScale>
                                    <p:animScale>
                                      <p:cBhvr>
                                        <p:cTn id="45" dur="26">
                                          <p:stCondLst>
                                            <p:cond delay="1312"/>
                                          </p:stCondLst>
                                        </p:cTn>
                                        <p:tgtEl>
                                          <p:spTgt spid="7"/>
                                        </p:tgtEl>
                                      </p:cBhvr>
                                      <p:to x="100000" y="80000"/>
                                    </p:animScale>
                                    <p:animScale>
                                      <p:cBhvr>
                                        <p:cTn id="46" dur="166" decel="50000">
                                          <p:stCondLst>
                                            <p:cond delay="1338"/>
                                          </p:stCondLst>
                                        </p:cTn>
                                        <p:tgtEl>
                                          <p:spTgt spid="7"/>
                                        </p:tgtEl>
                                      </p:cBhvr>
                                      <p:to x="100000" y="100000"/>
                                    </p:animScale>
                                    <p:animScale>
                                      <p:cBhvr>
                                        <p:cTn id="47" dur="26">
                                          <p:stCondLst>
                                            <p:cond delay="1642"/>
                                          </p:stCondLst>
                                        </p:cTn>
                                        <p:tgtEl>
                                          <p:spTgt spid="7"/>
                                        </p:tgtEl>
                                      </p:cBhvr>
                                      <p:to x="100000" y="90000"/>
                                    </p:animScale>
                                    <p:animScale>
                                      <p:cBhvr>
                                        <p:cTn id="48" dur="166" decel="50000">
                                          <p:stCondLst>
                                            <p:cond delay="1668"/>
                                          </p:stCondLst>
                                        </p:cTn>
                                        <p:tgtEl>
                                          <p:spTgt spid="7"/>
                                        </p:tgtEl>
                                      </p:cBhvr>
                                      <p:to x="100000" y="100000"/>
                                    </p:animScale>
                                    <p:animScale>
                                      <p:cBhvr>
                                        <p:cTn id="49" dur="26">
                                          <p:stCondLst>
                                            <p:cond delay="1808"/>
                                          </p:stCondLst>
                                        </p:cTn>
                                        <p:tgtEl>
                                          <p:spTgt spid="7"/>
                                        </p:tgtEl>
                                      </p:cBhvr>
                                      <p:to x="100000" y="95000"/>
                                    </p:animScale>
                                    <p:animScale>
                                      <p:cBhvr>
                                        <p:cTn id="50" dur="166" decel="50000">
                                          <p:stCondLst>
                                            <p:cond delay="1834"/>
                                          </p:stCondLst>
                                        </p:cTn>
                                        <p:tgtEl>
                                          <p:spTgt spid="7"/>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nodeType="click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circle(in)">
                                      <p:cBhvr>
                                        <p:cTn id="55" dur="2000"/>
                                        <p:tgtEl>
                                          <p:spTgt spid="3"/>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nodeType="click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circle(in)">
                                      <p:cBhvr>
                                        <p:cTn id="6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2" name="Image 1"/>
          <p:cNvPicPr>
            <a:picLocks noChangeAspect="1"/>
          </p:cNvPicPr>
          <p:nvPr/>
        </p:nvPicPr>
        <p:blipFill>
          <a:blip r:embed="rId2"/>
          <a:srcRect l="11919" b="7404"/>
          <a:stretch>
            <a:fillRect/>
          </a:stretch>
        </p:blipFill>
        <p:spPr bwMode="auto">
          <a:xfrm>
            <a:off x="2555875" y="1557338"/>
            <a:ext cx="3876675" cy="3055937"/>
          </a:xfrm>
          <a:prstGeom prst="rect">
            <a:avLst/>
          </a:prstGeom>
          <a:noFill/>
          <a:ln w="57150">
            <a:solidFill>
              <a:srgbClr val="FF0000"/>
            </a:solidFill>
            <a:miter lim="800000"/>
            <a:headEnd/>
            <a:tailEnd/>
          </a:ln>
        </p:spPr>
      </p:pic>
      <p:sp>
        <p:nvSpPr>
          <p:cNvPr id="3" name="ZoneTexte 2"/>
          <p:cNvSpPr txBox="1">
            <a:spLocks noChangeArrowheads="1"/>
          </p:cNvSpPr>
          <p:nvPr/>
        </p:nvSpPr>
        <p:spPr bwMode="auto">
          <a:xfrm>
            <a:off x="2405063" y="5240338"/>
            <a:ext cx="4176712" cy="368300"/>
          </a:xfrm>
          <a:prstGeom prst="rect">
            <a:avLst/>
          </a:prstGeom>
          <a:noFill/>
          <a:ln w="9525">
            <a:noFill/>
            <a:miter lim="800000"/>
            <a:headEnd/>
            <a:tailEnd/>
          </a:ln>
        </p:spPr>
        <p:txBody>
          <a:bodyPr>
            <a:spAutoFit/>
          </a:bodyPr>
          <a:lstStyle/>
          <a:p>
            <a:pPr algn="ctr"/>
            <a:r>
              <a:rPr lang="fr-FR">
                <a:solidFill>
                  <a:schemeClr val="bg1"/>
                </a:solidFill>
                <a:latin typeface="Berlin Sans FB Demi"/>
              </a:rPr>
              <a:t>INTERIEUR DE L’AVION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413</Words>
  <Application>Microsoft Office PowerPoint</Application>
  <PresentationFormat>On-screen Show (4:3)</PresentationFormat>
  <Paragraphs>30</Paragraphs>
  <Slides>8</Slides>
  <Notes>0</Notes>
  <HiddenSlides>0</HiddenSlides>
  <MMClips>0</MMClips>
  <ScaleCrop>false</ScaleCrop>
  <HeadingPairs>
    <vt:vector size="6" baseType="variant">
      <vt:variant>
        <vt:lpstr>Polices utilisées</vt:lpstr>
      </vt:variant>
      <vt:variant>
        <vt:i4>6</vt:i4>
      </vt:variant>
      <vt:variant>
        <vt:lpstr>Modèle de conception</vt:lpstr>
      </vt:variant>
      <vt:variant>
        <vt:i4>1</vt:i4>
      </vt:variant>
      <vt:variant>
        <vt:lpstr>Titres des diapositives</vt:lpstr>
      </vt:variant>
      <vt:variant>
        <vt:i4>8</vt:i4>
      </vt:variant>
    </vt:vector>
  </HeadingPairs>
  <TitlesOfParts>
    <vt:vector size="15" baseType="lpstr">
      <vt:lpstr>Calibri</vt:lpstr>
      <vt:lpstr>Arial</vt:lpstr>
      <vt:lpstr>Berlin Sans FB Demi</vt:lpstr>
      <vt:lpstr>AR ESSENCE</vt:lpstr>
      <vt:lpstr>Aharoni</vt:lpstr>
      <vt:lpstr>AR CHRISTY</vt:lpstr>
      <vt:lpstr>Thème Office</vt:lpstr>
      <vt:lpstr>FERNSEHTURM et AMBIANCE GENERALE</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FERNSEHTURM et AMBIANCE GENERALE</dc:title>
  <dc:creator>jonathan</dc:creator>
  <cp:lastModifiedBy>isabelle</cp:lastModifiedBy>
  <cp:revision>11</cp:revision>
  <dcterms:created xsi:type="dcterms:W3CDTF">2011-04-22T20:35:33Z</dcterms:created>
  <dcterms:modified xsi:type="dcterms:W3CDTF">2011-05-05T08:19:09Z</dcterms:modified>
</cp:coreProperties>
</file>