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AB2E519-F4FF-41B0-8317-6B160EB00E3D}"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B42A28-E3CC-4AE6-B3DE-B6CF0CDA1B44}"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8FDD74E-90E7-43FF-8424-C73272C5DBE4}"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904A0B3-CE9D-4451-A6B0-032F2CAEC441}"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BEC8E3E-E514-46A0-8E6A-0E12492AD327}"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37AB1EB-A46C-4E48-B8E8-349FC50098DE}"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362106B-7402-4B21-9CA2-0E68D92C820C}"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1B0A4B0-50CA-4DD1-B07A-601502F7DBA0}"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A400AB3-C22D-44EE-85AC-FEEEEB27C637}" type="datetimeFigureOut">
              <a:rPr lang="fr-FR"/>
              <a:pPr>
                <a:defRPr/>
              </a:pPr>
              <a:t>05/05/2011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4F25D5D-E562-4B35-BD2E-E547710185A0}"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98DAEBD-A01E-4F9B-8777-AA0833DE7AD5}" type="datetimeFigureOut">
              <a:rPr lang="fr-FR"/>
              <a:pPr>
                <a:defRPr/>
              </a:pPr>
              <a:t>05/05/2011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697F9-891B-4B58-A17B-D8EB56B6DE95}"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D99E74D-0C09-4882-B655-604FE837BE7A}" type="datetimeFigureOut">
              <a:rPr lang="fr-FR"/>
              <a:pPr>
                <a:defRPr/>
              </a:pPr>
              <a:t>05/05/2011</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42488B4-429F-44BC-8D72-239E57C78440}"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42A468C8-68A1-4BEB-93B9-49A03AF5DE6C}" type="datetimeFigureOut">
              <a:rPr lang="fr-FR"/>
              <a:pPr>
                <a:defRPr/>
              </a:pPr>
              <a:t>05/05/2011</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8BB6300-E5DF-4C40-8B97-0B3837D113F1}"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76520D1-7BBD-4DCF-B1C1-D99018A88BCC}" type="datetimeFigureOut">
              <a:rPr lang="fr-FR"/>
              <a:pPr>
                <a:defRPr/>
              </a:pPr>
              <a:t>05/05/2011</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B682A46-C42F-410B-AC50-2AAC82AAA6FE}"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996813-1787-4523-9E2F-D3B85C05219B}" type="datetimeFigureOut">
              <a:rPr lang="fr-FR"/>
              <a:pPr>
                <a:defRPr/>
              </a:pPr>
              <a:t>05/05/2011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7F3C315-A205-4DD9-93B8-EA923E6C6399}"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0B77A3F-6ACC-469C-8A8D-A3974659661B}" type="datetimeFigureOut">
              <a:rPr lang="fr-FR"/>
              <a:pPr>
                <a:defRPr/>
              </a:pPr>
              <a:t>05/05/2011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3CBCCF0-3AC4-4C7B-86BB-DAB27768DBB0}"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879EB-B1DC-4AD8-908A-A25640811DE4}" type="datetimeFigureOut">
              <a:rPr lang="fr-FR"/>
              <a:pPr>
                <a:defRPr/>
              </a:pPr>
              <a:t>05/05/2011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65A2C7-5300-43DA-82BB-FE9E8E0F5471}"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4213" y="1989138"/>
            <a:ext cx="7772400" cy="2232025"/>
          </a:xfrm>
        </p:spPr>
        <p:txBody>
          <a:bodyPr/>
          <a:lstStyle/>
          <a:p>
            <a:pPr eaLnBrk="1" hangingPunct="1"/>
            <a:r>
              <a:rPr lang="fr-FR" sz="5400" smtClean="0">
                <a:latin typeface="MV Boli" pitchFamily="2"/>
              </a:rPr>
              <a:t>UNTER DEN LINDEN</a:t>
            </a:r>
            <a:br>
              <a:rPr lang="fr-FR" sz="5400" smtClean="0">
                <a:latin typeface="MV Boli" pitchFamily="2"/>
              </a:rPr>
            </a:br>
            <a:r>
              <a:rPr lang="fr-FR" sz="5400" smtClean="0">
                <a:latin typeface="MV Boli" pitchFamily="2"/>
              </a:rPr>
              <a:t>…</a:t>
            </a:r>
            <a:br>
              <a:rPr lang="fr-FR" sz="5400" smtClean="0">
                <a:latin typeface="MV Boli" pitchFamily="2"/>
              </a:rPr>
            </a:br>
            <a:r>
              <a:rPr lang="fr-FR" sz="5400" smtClean="0">
                <a:latin typeface="MV Boli" pitchFamily="2"/>
              </a:rPr>
              <a:t>KURFÜRSTENDAMM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450" y="328613"/>
            <a:ext cx="8323263" cy="61658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Flèche droite 4">
            <a:hlinkClick r:id="rId3" action="ppaction://hlinksldjump"/>
          </p:cNvPr>
          <p:cNvSpPr/>
          <p:nvPr/>
        </p:nvSpPr>
        <p:spPr>
          <a:xfrm>
            <a:off x="5076056" y="2060848"/>
            <a:ext cx="3312368" cy="792088"/>
          </a:xfrm>
          <a:prstGeom prst="rightArrow">
            <a:avLst/>
          </a:prstGeom>
          <a:solidFill>
            <a:schemeClr val="tx1"/>
          </a:solidFill>
          <a:ln>
            <a:solidFill>
              <a:srgbClr val="FFFF00"/>
            </a:solidFill>
          </a:ln>
          <a:effectLst>
            <a:glow rad="228600">
              <a:schemeClr val="accent2">
                <a:satMod val="175000"/>
                <a:alpha val="40000"/>
              </a:schemeClr>
            </a:glow>
          </a:effectLst>
          <a:scene3d>
            <a:camera prst="perspectiveContrastingRightFacing">
              <a:rot lat="20441839" lon="18575545" rev="163985"/>
            </a:camera>
            <a:lightRig rig="threePt" dir="t"/>
          </a:scene3d>
          <a:sp3d contourW="12700">
            <a:bevelT w="152400" h="50800" prst="softRound"/>
            <a:bevelB w="165100" prst="coolSlant"/>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UNTER DEN LINDEN</a:t>
            </a:r>
          </a:p>
        </p:txBody>
      </p:sp>
      <p:sp>
        <p:nvSpPr>
          <p:cNvPr id="6" name="ZoneTexte 5"/>
          <p:cNvSpPr txBox="1"/>
          <p:nvPr/>
        </p:nvSpPr>
        <p:spPr>
          <a:xfrm>
            <a:off x="611560" y="5962808"/>
            <a:ext cx="7920880" cy="369332"/>
          </a:xfrm>
          <a:prstGeom prst="rect">
            <a:avLst/>
          </a:prstGeom>
          <a:solidFill>
            <a:srgbClr val="00B0F0"/>
          </a:solidFill>
          <a:effectLst>
            <a:glow rad="215900">
              <a:schemeClr val="accent1">
                <a:satMod val="175000"/>
              </a:schemeClr>
            </a:glow>
          </a:effectLst>
        </p:spPr>
        <p:txBody>
          <a:bodyPr>
            <a:spAutoFit/>
          </a:bodyPr>
          <a:lstStyle/>
          <a:p>
            <a:pPr algn="ctr" fontAlgn="auto">
              <a:spcBef>
                <a:spcPts val="0"/>
              </a:spcBef>
              <a:spcAft>
                <a:spcPts val="0"/>
              </a:spcAft>
              <a:defRPr/>
            </a:pPr>
            <a:r>
              <a:rPr lang="fr-FR" dirty="0">
                <a:latin typeface="Berlin Sans FB Demi" pitchFamily="34" charset="0"/>
              </a:rPr>
              <a:t>CHOISISSEZ VOTRE DESTINATION</a:t>
            </a:r>
          </a:p>
        </p:txBody>
      </p:sp>
      <p:sp>
        <p:nvSpPr>
          <p:cNvPr id="7" name="Flèche gauche 6">
            <a:hlinkClick r:id="rId4" action="ppaction://hlinksldjump"/>
          </p:cNvPr>
          <p:cNvSpPr/>
          <p:nvPr/>
        </p:nvSpPr>
        <p:spPr>
          <a:xfrm>
            <a:off x="611560" y="4221088"/>
            <a:ext cx="3312368" cy="864096"/>
          </a:xfrm>
          <a:prstGeom prst="leftArrow">
            <a:avLst>
              <a:gd name="adj1" fmla="val 43586"/>
              <a:gd name="adj2" fmla="val 50000"/>
            </a:avLst>
          </a:prstGeom>
          <a:solidFill>
            <a:schemeClr val="tx1"/>
          </a:solidFill>
          <a:ln>
            <a:solidFill>
              <a:srgbClr val="FFFF00"/>
            </a:solidFill>
          </a:ln>
          <a:effectLst>
            <a:glow rad="190500">
              <a:srgbClr val="FF0000">
                <a:alpha val="49000"/>
              </a:srgbClr>
            </a:glow>
          </a:effectLst>
          <a:scene3d>
            <a:camera prst="orthographicFront">
              <a:rot lat="20731343" lon="3330221" rev="21361967"/>
            </a:camera>
            <a:lightRig rig="threePt" dir="t"/>
          </a:scene3d>
          <a:sp3d extrusionH="76200" contourW="12700">
            <a:bevelT w="152400" h="50800" prst="softRound"/>
            <a:extrusionClr>
              <a:schemeClr val="tx1"/>
            </a:extrusionClr>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KURFÜRSTENDAMM</a:t>
            </a:r>
          </a:p>
        </p:txBody>
      </p:sp>
      <p:sp>
        <p:nvSpPr>
          <p:cNvPr id="16" name="Organigramme : Connecteur 15"/>
          <p:cNvSpPr/>
          <p:nvPr/>
        </p:nvSpPr>
        <p:spPr>
          <a:xfrm>
            <a:off x="8213725" y="2924175"/>
            <a:ext cx="215900" cy="252413"/>
          </a:xfrm>
          <a:prstGeom prst="flowChartConnector">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n>
                <a:solidFill>
                  <a:schemeClr val="tx1"/>
                </a:solidFill>
              </a:ln>
            </a:endParaRPr>
          </a:p>
        </p:txBody>
      </p:sp>
      <p:sp>
        <p:nvSpPr>
          <p:cNvPr id="19" name="Organigramme : Connecteur 18"/>
          <p:cNvSpPr/>
          <p:nvPr/>
        </p:nvSpPr>
        <p:spPr>
          <a:xfrm>
            <a:off x="620713" y="4926013"/>
            <a:ext cx="215900" cy="288925"/>
          </a:xfrm>
          <a:prstGeom prst="flowChartConnector">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827088" y="1484313"/>
            <a:ext cx="7632700" cy="4248150"/>
          </a:xfrm>
          <a:prstGeom prst="rect">
            <a:avLst/>
          </a:prstGeom>
          <a:noFill/>
          <a:ln w="9525">
            <a:noFill/>
            <a:miter lim="800000"/>
            <a:headEnd/>
            <a:tailEnd/>
          </a:ln>
        </p:spPr>
        <p:txBody>
          <a:bodyPr>
            <a:spAutoFit/>
          </a:bodyPr>
          <a:lstStyle/>
          <a:p>
            <a:pPr algn="ctr"/>
            <a:endParaRPr lang="fr-FR">
              <a:latin typeface="Calibri" pitchFamily="34" charset="0"/>
            </a:endParaRPr>
          </a:p>
          <a:p>
            <a:pPr algn="ctr"/>
            <a:r>
              <a:rPr lang="fr-FR">
                <a:latin typeface="Calibri" pitchFamily="34" charset="0"/>
              </a:rPr>
              <a:t> </a:t>
            </a:r>
            <a:r>
              <a:rPr lang="fr-FR">
                <a:latin typeface="Berlin Sans FB Demi"/>
              </a:rPr>
              <a:t>Ce fameux boulevard  « Sous les tilleuls » a longtemps été considéré comme les Champs-Elysées de Berlin-Est. La perspective, moins ambitieuse, recèle pourtant plus d’édifices historiques que l’avenue parisienne.</a:t>
            </a:r>
          </a:p>
          <a:p>
            <a:pPr algn="ctr"/>
            <a:endParaRPr lang="fr-FR">
              <a:latin typeface="Berlin Sans FB Demi"/>
            </a:endParaRPr>
          </a:p>
          <a:p>
            <a:pPr algn="ctr"/>
            <a:r>
              <a:rPr lang="fr-FR">
                <a:latin typeface="Berlin Sans FB Demi"/>
              </a:rPr>
              <a:t>A l’origine, ce chemin campagnard menait les princes Electeurs à la réserve de chasse de Tiergarten!</a:t>
            </a:r>
          </a:p>
          <a:p>
            <a:pPr algn="ctr"/>
            <a:r>
              <a:rPr lang="fr-FR">
                <a:latin typeface="Berlin Sans FB Demi"/>
              </a:rPr>
              <a:t>Grâce aux tilleuls qu’y fit planter le Grand Electeur au XVIIème siècle (voir exposé sur Berlin), puis aux palais officiels et aux boutiques de luxe qui l’agrémentèrent, cette voie devint le lieu de promenade favori des Berlinois.</a:t>
            </a:r>
          </a:p>
          <a:p>
            <a:pPr algn="ctr"/>
            <a:endParaRPr lang="fr-FR">
              <a:latin typeface="Berlin Sans FB Demi"/>
            </a:endParaRPr>
          </a:p>
          <a:p>
            <a:pPr algn="ctr"/>
            <a:r>
              <a:rPr lang="fr-FR">
                <a:latin typeface="Berlin Sans FB Demi"/>
              </a:rPr>
              <a:t>De nombreux bâtiments administratifs pour l’état fédéral, la nouvelle ambassade de France ainsi que celle des Etats-Unis y ont pris place.      </a:t>
            </a:r>
            <a:r>
              <a:rPr lang="fr-FR">
                <a:latin typeface="Calibri" pitchFamily="34" charset="0"/>
              </a:rPr>
              <a:t>    </a:t>
            </a:r>
          </a:p>
        </p:txBody>
      </p:sp>
      <p:sp>
        <p:nvSpPr>
          <p:cNvPr id="15363" name="ZoneTexte 2"/>
          <p:cNvSpPr txBox="1">
            <a:spLocks noChangeArrowheads="1"/>
          </p:cNvSpPr>
          <p:nvPr/>
        </p:nvSpPr>
        <p:spPr bwMode="auto">
          <a:xfrm>
            <a:off x="827088" y="188913"/>
            <a:ext cx="7416800" cy="584200"/>
          </a:xfrm>
          <a:prstGeom prst="rect">
            <a:avLst/>
          </a:prstGeom>
          <a:noFill/>
          <a:ln w="9525">
            <a:noFill/>
            <a:miter lim="800000"/>
            <a:headEnd/>
            <a:tailEnd/>
          </a:ln>
        </p:spPr>
        <p:txBody>
          <a:bodyPr>
            <a:spAutoFit/>
          </a:bodyPr>
          <a:lstStyle/>
          <a:p>
            <a:pPr algn="ctr"/>
            <a:r>
              <a:rPr lang="fr-FR" sz="3200">
                <a:latin typeface="Rockwell Extra Bold" pitchFamily="18" charset="0"/>
              </a:rPr>
              <a:t>UNTER DEN LINDEN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ectangle 2">
            <a:hlinkClick r:id="rId2" action="ppaction://hlinksldjump"/>
          </p:cNvPr>
          <p:cNvSpPr/>
          <p:nvPr/>
        </p:nvSpPr>
        <p:spPr>
          <a:xfrm>
            <a:off x="7019925" y="6283325"/>
            <a:ext cx="1979613" cy="476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MENU PRINCIPAL</a:t>
            </a:r>
          </a:p>
        </p:txBody>
      </p:sp>
      <p:pic>
        <p:nvPicPr>
          <p:cNvPr id="2" name="Image 1"/>
          <p:cNvPicPr>
            <a:picLocks noChangeAspect="1"/>
          </p:cNvPicPr>
          <p:nvPr/>
        </p:nvPicPr>
        <p:blipFill>
          <a:blip r:embed="rId3">
            <a:extLst>
              <a:ext uri="{28A0092B-C50C-407E-A947-70E740481C1C}"/>
            </a:extLst>
          </a:blip>
          <a:stretch>
            <a:fillRect/>
          </a:stretch>
        </p:blipFill>
        <p:spPr>
          <a:xfrm>
            <a:off x="2699792" y="1988839"/>
            <a:ext cx="3733006" cy="2787311"/>
          </a:xfrm>
          <a:prstGeom prst="rect">
            <a:avLst/>
          </a:prstGeom>
          <a:ln w="228600" cap="sq" cmpd="thickThin">
            <a:solidFill>
              <a:srgbClr val="000000"/>
            </a:solidFill>
            <a:prstDash val="solid"/>
            <a:miter lim="800000"/>
          </a:ln>
          <a:effectLst>
            <a:innerShdw blurRad="76200">
              <a:srgbClr val="000000"/>
            </a:innerShdw>
          </a:effectLst>
        </p:spPr>
      </p:pic>
      <p:sp>
        <p:nvSpPr>
          <p:cNvPr id="4" name="ZoneTexte 3"/>
          <p:cNvSpPr txBox="1">
            <a:spLocks noChangeArrowheads="1"/>
          </p:cNvSpPr>
          <p:nvPr/>
        </p:nvSpPr>
        <p:spPr bwMode="auto">
          <a:xfrm>
            <a:off x="2133600" y="1165225"/>
            <a:ext cx="4824413" cy="369888"/>
          </a:xfrm>
          <a:prstGeom prst="rect">
            <a:avLst/>
          </a:prstGeom>
          <a:noFill/>
          <a:ln w="9525">
            <a:noFill/>
            <a:miter lim="800000"/>
            <a:headEnd/>
            <a:tailEnd/>
          </a:ln>
        </p:spPr>
        <p:txBody>
          <a:bodyPr>
            <a:spAutoFit/>
          </a:bodyPr>
          <a:lstStyle/>
          <a:p>
            <a:pPr algn="ctr"/>
            <a:r>
              <a:rPr lang="fr-FR">
                <a:latin typeface="Aharoni"/>
                <a:ea typeface="Aharoni"/>
                <a:cs typeface="Aharoni"/>
              </a:rPr>
              <a:t>UNTER DEN LINDEN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7410" name="ZoneTexte 1"/>
          <p:cNvSpPr txBox="1">
            <a:spLocks noChangeArrowheads="1"/>
          </p:cNvSpPr>
          <p:nvPr/>
        </p:nvSpPr>
        <p:spPr bwMode="auto">
          <a:xfrm>
            <a:off x="684213" y="549275"/>
            <a:ext cx="7775575" cy="368300"/>
          </a:xfrm>
          <a:prstGeom prst="rect">
            <a:avLst/>
          </a:prstGeom>
          <a:noFill/>
          <a:ln w="9525">
            <a:noFill/>
            <a:miter lim="800000"/>
            <a:headEnd/>
            <a:tailEnd/>
          </a:ln>
        </p:spPr>
        <p:txBody>
          <a:bodyPr>
            <a:spAutoFit/>
          </a:bodyPr>
          <a:lstStyle/>
          <a:p>
            <a:endParaRPr lang="fr-FR">
              <a:latin typeface="Calibri" pitchFamily="34" charset="0"/>
            </a:endParaRPr>
          </a:p>
        </p:txBody>
      </p:sp>
      <p:sp>
        <p:nvSpPr>
          <p:cNvPr id="17411" name="ZoneTexte 2"/>
          <p:cNvSpPr txBox="1">
            <a:spLocks noChangeArrowheads="1"/>
          </p:cNvSpPr>
          <p:nvPr/>
        </p:nvSpPr>
        <p:spPr bwMode="auto">
          <a:xfrm>
            <a:off x="250825" y="260350"/>
            <a:ext cx="8713788" cy="585788"/>
          </a:xfrm>
          <a:prstGeom prst="rect">
            <a:avLst/>
          </a:prstGeom>
          <a:noFill/>
          <a:ln w="9525">
            <a:noFill/>
            <a:miter lim="800000"/>
            <a:headEnd/>
            <a:tailEnd/>
          </a:ln>
        </p:spPr>
        <p:txBody>
          <a:bodyPr>
            <a:spAutoFit/>
          </a:bodyPr>
          <a:lstStyle/>
          <a:p>
            <a:pPr algn="ctr"/>
            <a:r>
              <a:rPr lang="fr-FR" sz="3200">
                <a:latin typeface="Rockwell Extra Bold" pitchFamily="18" charset="0"/>
              </a:rPr>
              <a:t>KURFÜRSTENDAMM</a:t>
            </a:r>
          </a:p>
        </p:txBody>
      </p:sp>
      <p:sp>
        <p:nvSpPr>
          <p:cNvPr id="5" name="ZoneTexte 4"/>
          <p:cNvSpPr txBox="1">
            <a:spLocks noChangeArrowheads="1"/>
          </p:cNvSpPr>
          <p:nvPr/>
        </p:nvSpPr>
        <p:spPr bwMode="auto">
          <a:xfrm>
            <a:off x="142875" y="1322388"/>
            <a:ext cx="8929688" cy="3170237"/>
          </a:xfrm>
          <a:prstGeom prst="rect">
            <a:avLst/>
          </a:prstGeom>
          <a:noFill/>
          <a:ln w="9525">
            <a:noFill/>
            <a:miter lim="800000"/>
            <a:headEnd/>
            <a:tailEnd/>
          </a:ln>
        </p:spPr>
        <p:txBody>
          <a:bodyPr>
            <a:spAutoFit/>
          </a:bodyPr>
          <a:lstStyle/>
          <a:p>
            <a:pPr algn="ctr"/>
            <a:r>
              <a:rPr lang="fr-FR" sz="2000">
                <a:latin typeface="Berlin Sans FB Demi"/>
              </a:rPr>
              <a:t>Le Ku-damm est l’avenue la plus fréquentée de Berlin-Est. C’était une ancienne chaussée de rondins que les princes Electeurs empruntaient pour aller à la chasse. </a:t>
            </a:r>
          </a:p>
          <a:p>
            <a:pPr algn="ctr"/>
            <a:endParaRPr lang="fr-FR" sz="2000">
              <a:latin typeface="Berlin Sans FB Demi"/>
            </a:endParaRPr>
          </a:p>
          <a:p>
            <a:pPr algn="ctr"/>
            <a:r>
              <a:rPr lang="fr-FR" sz="2000">
                <a:latin typeface="Berlin Sans FB Demi"/>
              </a:rPr>
              <a:t>Bismarck la transforma en artère de luxe souvent comparée aux Champs-Elysées: vendeurs à la sauvette contre magasins de luxe. </a:t>
            </a:r>
          </a:p>
          <a:p>
            <a:pPr algn="ctr"/>
            <a:endParaRPr lang="fr-FR" sz="2000">
              <a:latin typeface="Berlin Sans FB Demi"/>
            </a:endParaRPr>
          </a:p>
          <a:p>
            <a:pPr algn="ctr"/>
            <a:r>
              <a:rPr lang="fr-FR" sz="2000">
                <a:latin typeface="Berlin Sans FB Demi"/>
              </a:rPr>
              <a:t>Rien à voir en particulier (quelques façades fin XIXème siècle de style Jugendstil), mais il est agréable d’y déambuler pour l’ambiance, car, avec ses nombreux magasins et restaurants, le Ku-damm est toujours animé.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80">
                                          <p:stCondLst>
                                            <p:cond delay="0"/>
                                          </p:stCondLst>
                                        </p:cTn>
                                        <p:tgtEl>
                                          <p:spTgt spid="5">
                                            <p:txEl>
                                              <p:pRg st="2" end="2"/>
                                            </p:txEl>
                                          </p:spTgt>
                                        </p:tgtEl>
                                      </p:cBhvr>
                                    </p:animEffect>
                                    <p:anim calcmode="lin" valueType="num">
                                      <p:cBhvr>
                                        <p:cTn id="2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2" end="2"/>
                                            </p:txEl>
                                          </p:spTgt>
                                        </p:tgtEl>
                                      </p:cBhvr>
                                      <p:to x="100000" y="60000"/>
                                    </p:animScale>
                                    <p:animScale>
                                      <p:cBhvr>
                                        <p:cTn id="30" dur="166" decel="50000">
                                          <p:stCondLst>
                                            <p:cond delay="676"/>
                                          </p:stCondLst>
                                        </p:cTn>
                                        <p:tgtEl>
                                          <p:spTgt spid="5">
                                            <p:txEl>
                                              <p:pRg st="2" end="2"/>
                                            </p:txEl>
                                          </p:spTgt>
                                        </p:tgtEl>
                                      </p:cBhvr>
                                      <p:to x="100000" y="100000"/>
                                    </p:animScale>
                                    <p:animScale>
                                      <p:cBhvr>
                                        <p:cTn id="31" dur="26">
                                          <p:stCondLst>
                                            <p:cond delay="1312"/>
                                          </p:stCondLst>
                                        </p:cTn>
                                        <p:tgtEl>
                                          <p:spTgt spid="5">
                                            <p:txEl>
                                              <p:pRg st="2" end="2"/>
                                            </p:txEl>
                                          </p:spTgt>
                                        </p:tgtEl>
                                      </p:cBhvr>
                                      <p:to x="100000" y="80000"/>
                                    </p:animScale>
                                    <p:animScale>
                                      <p:cBhvr>
                                        <p:cTn id="32" dur="166" decel="50000">
                                          <p:stCondLst>
                                            <p:cond delay="1338"/>
                                          </p:stCondLst>
                                        </p:cTn>
                                        <p:tgtEl>
                                          <p:spTgt spid="5">
                                            <p:txEl>
                                              <p:pRg st="2" end="2"/>
                                            </p:txEl>
                                          </p:spTgt>
                                        </p:tgtEl>
                                      </p:cBhvr>
                                      <p:to x="100000" y="100000"/>
                                    </p:animScale>
                                    <p:animScale>
                                      <p:cBhvr>
                                        <p:cTn id="33" dur="26">
                                          <p:stCondLst>
                                            <p:cond delay="1642"/>
                                          </p:stCondLst>
                                        </p:cTn>
                                        <p:tgtEl>
                                          <p:spTgt spid="5">
                                            <p:txEl>
                                              <p:pRg st="2" end="2"/>
                                            </p:txEl>
                                          </p:spTgt>
                                        </p:tgtEl>
                                      </p:cBhvr>
                                      <p:to x="100000" y="90000"/>
                                    </p:animScale>
                                    <p:animScale>
                                      <p:cBhvr>
                                        <p:cTn id="34" dur="166" decel="50000">
                                          <p:stCondLst>
                                            <p:cond delay="1668"/>
                                          </p:stCondLst>
                                        </p:cTn>
                                        <p:tgtEl>
                                          <p:spTgt spid="5">
                                            <p:txEl>
                                              <p:pRg st="2" end="2"/>
                                            </p:txEl>
                                          </p:spTgt>
                                        </p:tgtEl>
                                      </p:cBhvr>
                                      <p:to x="100000" y="100000"/>
                                    </p:animScale>
                                    <p:animScale>
                                      <p:cBhvr>
                                        <p:cTn id="35" dur="26">
                                          <p:stCondLst>
                                            <p:cond delay="1808"/>
                                          </p:stCondLst>
                                        </p:cTn>
                                        <p:tgtEl>
                                          <p:spTgt spid="5">
                                            <p:txEl>
                                              <p:pRg st="2" end="2"/>
                                            </p:txEl>
                                          </p:spTgt>
                                        </p:tgtEl>
                                      </p:cBhvr>
                                      <p:to x="100000" y="95000"/>
                                    </p:animScale>
                                    <p:animScale>
                                      <p:cBhvr>
                                        <p:cTn id="36" dur="166" decel="50000">
                                          <p:stCondLst>
                                            <p:cond delay="1834"/>
                                          </p:stCondLst>
                                        </p:cTn>
                                        <p:tgtEl>
                                          <p:spTgt spid="5">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down)">
                                      <p:cBhvr>
                                        <p:cTn id="39" dur="580">
                                          <p:stCondLst>
                                            <p:cond delay="0"/>
                                          </p:stCondLst>
                                        </p:cTn>
                                        <p:tgtEl>
                                          <p:spTgt spid="5">
                                            <p:txEl>
                                              <p:pRg st="4" end="4"/>
                                            </p:txEl>
                                          </p:spTgt>
                                        </p:tgtEl>
                                      </p:cBhvr>
                                    </p:animEffect>
                                    <p:anim calcmode="lin" valueType="num">
                                      <p:cBhvr>
                                        <p:cTn id="4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4" end="4"/>
                                            </p:txEl>
                                          </p:spTgt>
                                        </p:tgtEl>
                                      </p:cBhvr>
                                      <p:to x="100000" y="60000"/>
                                    </p:animScale>
                                    <p:animScale>
                                      <p:cBhvr>
                                        <p:cTn id="46" dur="166" decel="50000">
                                          <p:stCondLst>
                                            <p:cond delay="676"/>
                                          </p:stCondLst>
                                        </p:cTn>
                                        <p:tgtEl>
                                          <p:spTgt spid="5">
                                            <p:txEl>
                                              <p:pRg st="4" end="4"/>
                                            </p:txEl>
                                          </p:spTgt>
                                        </p:tgtEl>
                                      </p:cBhvr>
                                      <p:to x="100000" y="100000"/>
                                    </p:animScale>
                                    <p:animScale>
                                      <p:cBhvr>
                                        <p:cTn id="47" dur="26">
                                          <p:stCondLst>
                                            <p:cond delay="1312"/>
                                          </p:stCondLst>
                                        </p:cTn>
                                        <p:tgtEl>
                                          <p:spTgt spid="5">
                                            <p:txEl>
                                              <p:pRg st="4" end="4"/>
                                            </p:txEl>
                                          </p:spTgt>
                                        </p:tgtEl>
                                      </p:cBhvr>
                                      <p:to x="100000" y="80000"/>
                                    </p:animScale>
                                    <p:animScale>
                                      <p:cBhvr>
                                        <p:cTn id="48" dur="166" decel="50000">
                                          <p:stCondLst>
                                            <p:cond delay="1338"/>
                                          </p:stCondLst>
                                        </p:cTn>
                                        <p:tgtEl>
                                          <p:spTgt spid="5">
                                            <p:txEl>
                                              <p:pRg st="4" end="4"/>
                                            </p:txEl>
                                          </p:spTgt>
                                        </p:tgtEl>
                                      </p:cBhvr>
                                      <p:to x="100000" y="100000"/>
                                    </p:animScale>
                                    <p:animScale>
                                      <p:cBhvr>
                                        <p:cTn id="49" dur="26">
                                          <p:stCondLst>
                                            <p:cond delay="1642"/>
                                          </p:stCondLst>
                                        </p:cTn>
                                        <p:tgtEl>
                                          <p:spTgt spid="5">
                                            <p:txEl>
                                              <p:pRg st="4" end="4"/>
                                            </p:txEl>
                                          </p:spTgt>
                                        </p:tgtEl>
                                      </p:cBhvr>
                                      <p:to x="100000" y="90000"/>
                                    </p:animScale>
                                    <p:animScale>
                                      <p:cBhvr>
                                        <p:cTn id="50" dur="166" decel="50000">
                                          <p:stCondLst>
                                            <p:cond delay="1668"/>
                                          </p:stCondLst>
                                        </p:cTn>
                                        <p:tgtEl>
                                          <p:spTgt spid="5">
                                            <p:txEl>
                                              <p:pRg st="4" end="4"/>
                                            </p:txEl>
                                          </p:spTgt>
                                        </p:tgtEl>
                                      </p:cBhvr>
                                      <p:to x="100000" y="100000"/>
                                    </p:animScale>
                                    <p:animScale>
                                      <p:cBhvr>
                                        <p:cTn id="51" dur="26">
                                          <p:stCondLst>
                                            <p:cond delay="1808"/>
                                          </p:stCondLst>
                                        </p:cTn>
                                        <p:tgtEl>
                                          <p:spTgt spid="5">
                                            <p:txEl>
                                              <p:pRg st="4" end="4"/>
                                            </p:txEl>
                                          </p:spTgt>
                                        </p:tgtEl>
                                      </p:cBhvr>
                                      <p:to x="100000" y="95000"/>
                                    </p:animScale>
                                    <p:animScale>
                                      <p:cBhvr>
                                        <p:cTn id="52"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extLst>
          </a:blip>
          <a:stretch>
            <a:fillRect/>
          </a:stretch>
        </p:blipFill>
        <p:spPr>
          <a:xfrm>
            <a:off x="2411760" y="1556792"/>
            <a:ext cx="4222328" cy="4036546"/>
          </a:xfrm>
          <a:prstGeom prst="rect">
            <a:avLst/>
          </a:prstGeom>
          <a:ln w="228600" cap="sq" cmpd="thickThin">
            <a:solidFill>
              <a:srgbClr val="000000"/>
            </a:solidFill>
            <a:prstDash val="solid"/>
            <a:miter lim="800000"/>
          </a:ln>
          <a:effectLst>
            <a:innerShdw blurRad="76200">
              <a:srgbClr val="000000"/>
            </a:innerShdw>
          </a:effectLst>
        </p:spPr>
      </p:pic>
      <p:sp>
        <p:nvSpPr>
          <p:cNvPr id="18435" name="ZoneTexte 2"/>
          <p:cNvSpPr txBox="1">
            <a:spLocks noChangeArrowheads="1"/>
          </p:cNvSpPr>
          <p:nvPr/>
        </p:nvSpPr>
        <p:spPr bwMode="auto">
          <a:xfrm>
            <a:off x="2182813" y="6092825"/>
            <a:ext cx="4679950" cy="369888"/>
          </a:xfrm>
          <a:prstGeom prst="rect">
            <a:avLst/>
          </a:prstGeom>
          <a:noFill/>
          <a:ln w="9525">
            <a:noFill/>
            <a:miter lim="800000"/>
            <a:headEnd/>
            <a:tailEnd/>
          </a:ln>
        </p:spPr>
        <p:txBody>
          <a:bodyPr>
            <a:spAutoFit/>
          </a:bodyPr>
          <a:lstStyle/>
          <a:p>
            <a:pPr algn="ctr"/>
            <a:r>
              <a:rPr lang="fr-FR">
                <a:latin typeface="AR BERKLEY"/>
                <a:ea typeface="Aharoni"/>
                <a:cs typeface="Aharoni"/>
              </a:rPr>
              <a:t>KURÛRSTENDAMM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ZoneTexte 1"/>
          <p:cNvSpPr txBox="1">
            <a:spLocks noChangeArrowheads="1"/>
          </p:cNvSpPr>
          <p:nvPr/>
        </p:nvSpPr>
        <p:spPr bwMode="auto">
          <a:xfrm>
            <a:off x="395288" y="549275"/>
            <a:ext cx="8424862" cy="584200"/>
          </a:xfrm>
          <a:prstGeom prst="rect">
            <a:avLst/>
          </a:prstGeom>
          <a:noFill/>
          <a:ln w="9525">
            <a:noFill/>
            <a:miter lim="800000"/>
            <a:headEnd/>
            <a:tailEnd/>
          </a:ln>
        </p:spPr>
        <p:txBody>
          <a:bodyPr>
            <a:spAutoFit/>
          </a:bodyPr>
          <a:lstStyle/>
          <a:p>
            <a:pPr algn="ctr"/>
            <a:r>
              <a:rPr lang="fr-FR" sz="3200">
                <a:solidFill>
                  <a:schemeClr val="bg1"/>
                </a:solidFill>
                <a:latin typeface="Rockwell Extra Bold" pitchFamily="18" charset="0"/>
              </a:rPr>
              <a:t>CONCLUSION:</a:t>
            </a:r>
          </a:p>
        </p:txBody>
      </p:sp>
      <p:sp>
        <p:nvSpPr>
          <p:cNvPr id="19459" name="ZoneTexte 2"/>
          <p:cNvSpPr txBox="1">
            <a:spLocks noChangeArrowheads="1"/>
          </p:cNvSpPr>
          <p:nvPr/>
        </p:nvSpPr>
        <p:spPr bwMode="auto">
          <a:xfrm>
            <a:off x="92075" y="1700213"/>
            <a:ext cx="8928100" cy="3749675"/>
          </a:xfrm>
          <a:prstGeom prst="rect">
            <a:avLst/>
          </a:prstGeom>
          <a:noFill/>
          <a:ln w="9525">
            <a:noFill/>
            <a:miter lim="800000"/>
            <a:headEnd/>
            <a:tailEnd/>
          </a:ln>
        </p:spPr>
        <p:txBody>
          <a:bodyPr>
            <a:spAutoFit/>
          </a:bodyPr>
          <a:lstStyle/>
          <a:p>
            <a:pPr algn="ctr"/>
            <a:r>
              <a:rPr lang="fr-FR" sz="2000">
                <a:solidFill>
                  <a:schemeClr val="bg1"/>
                </a:solidFill>
                <a:latin typeface="Berlin Sans FB Demi"/>
              </a:rPr>
              <a:t>Ces deux célèbres boulevards de Berlin-Est étaient , à l’origine,  de petits chemins campagnards empruntés par le prince Electeur pour se rendre à la chasse.</a:t>
            </a:r>
          </a:p>
          <a:p>
            <a:pPr algn="ctr"/>
            <a:endParaRPr lang="fr-FR" sz="2000">
              <a:solidFill>
                <a:schemeClr val="bg1"/>
              </a:solidFill>
              <a:latin typeface="Berlin Sans FB Demi"/>
            </a:endParaRPr>
          </a:p>
          <a:p>
            <a:pPr algn="ctr"/>
            <a:r>
              <a:rPr lang="fr-FR" sz="2000">
                <a:solidFill>
                  <a:schemeClr val="bg1"/>
                </a:solidFill>
                <a:latin typeface="Berlin Sans FB Demi"/>
              </a:rPr>
              <a:t>Au fur et à mesure du temps, les boutiques, qui s’y installèrent,  les restaurants qui, de bouches oreilles , fondaient une réputation à ces deux boulevards banals, firent d’Unter den Linden et de Kurfürstendamm les deux boulevards les plus empruntés par les berlinois.</a:t>
            </a:r>
          </a:p>
          <a:p>
            <a:pPr algn="ctr"/>
            <a:endParaRPr lang="fr-FR" sz="2000">
              <a:solidFill>
                <a:schemeClr val="bg1"/>
              </a:solidFill>
              <a:latin typeface="Berlin Sans FB Demi"/>
            </a:endParaRPr>
          </a:p>
          <a:p>
            <a:pPr algn="ctr"/>
            <a:r>
              <a:rPr lang="fr-FR" sz="2000">
                <a:solidFill>
                  <a:schemeClr val="bg1"/>
                </a:solidFill>
                <a:latin typeface="Berlin Sans FB Demi"/>
              </a:rPr>
              <a:t>De quoi les comparer aux célèbres Champs-Elysées Français.    </a:t>
            </a:r>
          </a:p>
          <a:p>
            <a:pPr algn="ctr"/>
            <a:endParaRPr lang="fr-FR" sz="2000">
              <a:solidFill>
                <a:schemeClr val="bg1"/>
              </a:solidFill>
              <a:latin typeface="Berlin Sans FB Demi"/>
            </a:endParaRPr>
          </a:p>
          <a:p>
            <a:pPr algn="ctr"/>
            <a:r>
              <a:rPr lang="fr-FR" sz="2000">
                <a:solidFill>
                  <a:schemeClr val="bg1"/>
                </a:solidFill>
                <a:latin typeface="Berlin Sans FB Demi"/>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270</Words>
  <Application>Microsoft Office PowerPoint</Application>
  <PresentationFormat>On-screen Show (4:3)</PresentationFormat>
  <Paragraphs>27</Paragraphs>
  <Slides>7</Slides>
  <Notes>0</Notes>
  <HiddenSlides>0</HiddenSlides>
  <MMClips>0</MMClips>
  <ScaleCrop>false</ScaleCrop>
  <HeadingPairs>
    <vt:vector size="6" baseType="variant">
      <vt:variant>
        <vt:lpstr>Polices utilisées</vt:lpstr>
      </vt:variant>
      <vt:variant>
        <vt:i4>7</vt:i4>
      </vt:variant>
      <vt:variant>
        <vt:lpstr>Modèle de conception</vt:lpstr>
      </vt:variant>
      <vt:variant>
        <vt:i4>1</vt:i4>
      </vt:variant>
      <vt:variant>
        <vt:lpstr>Titres des diapositives</vt:lpstr>
      </vt:variant>
      <vt:variant>
        <vt:i4>7</vt:i4>
      </vt:variant>
    </vt:vector>
  </HeadingPairs>
  <TitlesOfParts>
    <vt:vector size="15" baseType="lpstr">
      <vt:lpstr>Arial</vt:lpstr>
      <vt:lpstr>Calibri</vt:lpstr>
      <vt:lpstr>MV Boli</vt:lpstr>
      <vt:lpstr>Berlin Sans FB Demi</vt:lpstr>
      <vt:lpstr>Rockwell Extra Bold</vt:lpstr>
      <vt:lpstr>Aharoni</vt:lpstr>
      <vt:lpstr>AR BERKLEY</vt:lpstr>
      <vt:lpstr>Thème Office</vt:lpstr>
      <vt:lpstr>UNTER DEN LINDEN … KURFÜRSTENDAMM</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 DEN LINDEN … KURFÜRSTENDAMM</dc:title>
  <dc:creator>jonathan</dc:creator>
  <cp:lastModifiedBy>isabelle</cp:lastModifiedBy>
  <cp:revision>15</cp:revision>
  <dcterms:created xsi:type="dcterms:W3CDTF">2011-04-21T17:08:59Z</dcterms:created>
  <dcterms:modified xsi:type="dcterms:W3CDTF">2011-05-05T08:33:02Z</dcterms:modified>
</cp:coreProperties>
</file>