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8" r:id="rId2"/>
    <p:sldId id="282" r:id="rId3"/>
    <p:sldId id="266" r:id="rId4"/>
    <p:sldId id="267" r:id="rId5"/>
    <p:sldId id="269" r:id="rId6"/>
    <p:sldId id="271" r:id="rId7"/>
    <p:sldId id="270" r:id="rId8"/>
    <p:sldId id="272" r:id="rId9"/>
    <p:sldId id="273" r:id="rId10"/>
    <p:sldId id="274" r:id="rId11"/>
    <p:sldId id="275" r:id="rId12"/>
    <p:sldId id="276" r:id="rId13"/>
    <p:sldId id="277" r:id="rId14"/>
    <p:sldId id="278" r:id="rId15"/>
    <p:sldId id="279" r:id="rId16"/>
    <p:sldId id="280" r:id="rId1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2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A0F59B6-052E-468D-8CE8-DDE7E70A418B}" type="datetimeFigureOut">
              <a:rPr lang="fr-FR"/>
              <a:pPr>
                <a:defRPr/>
              </a:pPr>
              <a:t>05/05/2011</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F308308-F111-4A0A-A271-57CA70007BF0}" type="slidenum">
              <a:rPr lang="fr-FR"/>
              <a:pPr>
                <a:defRPr/>
              </a:pPr>
              <a:t>‹#›</a:t>
            </a:fld>
            <a:endParaRPr lang="fr-FR"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84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843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4A83D6-2694-4EAC-AC88-43512EA39132}" type="slidenum">
              <a:rPr lang="fr-FR"/>
              <a:pPr fontAlgn="base">
                <a:spcBef>
                  <a:spcPct val="0"/>
                </a:spcBef>
                <a:spcAft>
                  <a:spcPct val="0"/>
                </a:spcAft>
              </a:pP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0E8E335-9B78-4CAE-B14E-4C7C1A291AC8}" type="datetimeFigureOut">
              <a:rPr lang="fr-FR"/>
              <a:pPr>
                <a:defRPr/>
              </a:pPr>
              <a:t>05/05/2011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FA3585F-5D90-459D-99F5-DCBBFD9663F7}" type="slidenum">
              <a:rPr lang="fr-FR"/>
              <a:pPr>
                <a:defRPr/>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85C4D96-022F-42ED-983C-697202F72FD7}" type="datetimeFigureOut">
              <a:rPr lang="fr-FR"/>
              <a:pPr>
                <a:defRPr/>
              </a:pPr>
              <a:t>05/05/2011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5289BDC-49B7-4328-9279-DD1AE504D845}" type="slidenum">
              <a:rPr lang="fr-FR"/>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8BF86D3-CB40-4EB3-87DD-267FB3AB4245}" type="datetimeFigureOut">
              <a:rPr lang="fr-FR"/>
              <a:pPr>
                <a:defRPr/>
              </a:pPr>
              <a:t>05/05/2011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D121A16-B61B-4C17-8C8D-4841B17305D0}"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CF35DFB-AC66-4C69-AA2F-F4AF9060ACA9}" type="datetimeFigureOut">
              <a:rPr lang="fr-FR"/>
              <a:pPr>
                <a:defRPr/>
              </a:pPr>
              <a:t>05/05/2011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2F59879-D154-48CE-9AD3-59F8759A3D4E}"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0272436-283E-4D6B-B236-7CA51CCC24C4}" type="datetimeFigureOut">
              <a:rPr lang="fr-FR"/>
              <a:pPr>
                <a:defRPr/>
              </a:pPr>
              <a:t>05/05/2011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5C978C0-2C84-4714-B779-5C9F477AF6D6}" type="slidenum">
              <a:rPr lang="fr-FR"/>
              <a:pPr>
                <a:defRPr/>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AE20C8C4-067C-44EE-9A55-6678174E0976}" type="datetimeFigureOut">
              <a:rPr lang="fr-FR"/>
              <a:pPr>
                <a:defRPr/>
              </a:pPr>
              <a:t>05/05/2011</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6881094-394D-422F-B4C1-62B5F4920A30}"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1B8111A8-8A10-4D09-A817-071A02A71838}" type="datetimeFigureOut">
              <a:rPr lang="fr-FR"/>
              <a:pPr>
                <a:defRPr/>
              </a:pPr>
              <a:t>05/05/2011</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E38041BC-84FE-4939-AA50-78789003E7B4}" type="slidenum">
              <a:rPr lang="fr-FR"/>
              <a:pPr>
                <a:defRPr/>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A570E34A-6B54-433B-A289-6D794880C5F6}" type="datetimeFigureOut">
              <a:rPr lang="fr-FR"/>
              <a:pPr>
                <a:defRPr/>
              </a:pPr>
              <a:t>05/05/2011</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F2B8E3A5-20C2-47DA-AC65-F7173ACF11FB}" type="slidenum">
              <a:rPr lang="fr-FR"/>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176BA90-A679-4095-9DD9-646AC269B6A6}" type="datetimeFigureOut">
              <a:rPr lang="fr-FR"/>
              <a:pPr>
                <a:defRPr/>
              </a:pPr>
              <a:t>05/05/2011</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658F6974-7871-49F2-B573-55FE030308C6}" type="slidenum">
              <a:rPr lang="fr-FR"/>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7D7293B-DB6A-4329-99FE-25B012B8B5D9}" type="datetimeFigureOut">
              <a:rPr lang="fr-FR"/>
              <a:pPr>
                <a:defRPr/>
              </a:pPr>
              <a:t>05/05/2011</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A51A83C-D4D8-46DB-8718-D16CD17593CB}" type="slidenum">
              <a:rPr lang="fr-FR"/>
              <a:pPr>
                <a:defRPr/>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CD30980-4A67-44B2-9F9B-6BBAFF08BFC5}" type="datetimeFigureOut">
              <a:rPr lang="fr-FR"/>
              <a:pPr>
                <a:defRPr/>
              </a:pPr>
              <a:t>05/05/2011</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11C4B30-E542-44A1-AC14-CB32A9A0C706}" type="slidenum">
              <a:rPr lang="fr-FR"/>
              <a:pPr>
                <a:defRPr/>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163EAE9-308E-4066-AD64-F0967BE218C2}" type="datetimeFigureOut">
              <a:rPr lang="fr-FR"/>
              <a:pPr>
                <a:defRPr/>
              </a:pPr>
              <a:t>05/05/2011</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CEC4387-C4D4-488B-8324-64A6F94FD038}"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165100" y="2557463"/>
            <a:ext cx="8497888" cy="830262"/>
          </a:xfrm>
          <a:prstGeom prst="rect">
            <a:avLst/>
          </a:prstGeom>
          <a:noFill/>
          <a:ln w="9525">
            <a:noFill/>
            <a:miter lim="800000"/>
            <a:headEnd/>
            <a:tailEnd/>
          </a:ln>
        </p:spPr>
        <p:txBody>
          <a:bodyPr>
            <a:spAutoFit/>
          </a:bodyPr>
          <a:lstStyle/>
          <a:p>
            <a:pPr algn="ctr"/>
            <a:r>
              <a:rPr lang="fr-FR" sz="4800">
                <a:solidFill>
                  <a:schemeClr val="bg1"/>
                </a:solidFill>
                <a:latin typeface="Berlin Sans FB Demi"/>
              </a:rPr>
              <a:t>Mittwoch, den 16. März 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ZoneTexte 1"/>
          <p:cNvSpPr txBox="1">
            <a:spLocks noChangeArrowheads="1"/>
          </p:cNvSpPr>
          <p:nvPr/>
        </p:nvSpPr>
        <p:spPr bwMode="auto">
          <a:xfrm>
            <a:off x="179388" y="260350"/>
            <a:ext cx="8856662" cy="369888"/>
          </a:xfrm>
          <a:prstGeom prst="rect">
            <a:avLst/>
          </a:prstGeom>
          <a:noFill/>
          <a:ln w="9525">
            <a:noFill/>
            <a:miter lim="800000"/>
            <a:headEnd/>
            <a:tailEnd/>
          </a:ln>
        </p:spPr>
        <p:txBody>
          <a:bodyPr>
            <a:spAutoFit/>
          </a:bodyPr>
          <a:lstStyle/>
          <a:p>
            <a:endParaRPr lang="fr-FR">
              <a:latin typeface="Calibri" pitchFamily="34" charset="0"/>
            </a:endParaRPr>
          </a:p>
        </p:txBody>
      </p:sp>
      <p:sp>
        <p:nvSpPr>
          <p:cNvPr id="3" name="ZoneTexte 2"/>
          <p:cNvSpPr txBox="1">
            <a:spLocks noChangeArrowheads="1"/>
          </p:cNvSpPr>
          <p:nvPr/>
        </p:nvSpPr>
        <p:spPr bwMode="auto">
          <a:xfrm>
            <a:off x="179388" y="539750"/>
            <a:ext cx="8713787" cy="641350"/>
          </a:xfrm>
          <a:prstGeom prst="rect">
            <a:avLst/>
          </a:prstGeom>
          <a:noFill/>
          <a:ln w="9525">
            <a:noFill/>
            <a:miter lim="800000"/>
            <a:headEnd/>
            <a:tailEnd/>
          </a:ln>
        </p:spPr>
        <p:txBody>
          <a:bodyPr>
            <a:spAutoFit/>
          </a:bodyPr>
          <a:lstStyle/>
          <a:p>
            <a:pPr algn="ctr"/>
            <a:r>
              <a:rPr lang="fr-FR">
                <a:solidFill>
                  <a:schemeClr val="bg1"/>
                </a:solidFill>
                <a:latin typeface="Calibri" pitchFamily="34" charset="0"/>
              </a:rPr>
              <a:t>Dans la salle de droite, autre splendeur, la PORTE d’ISHTAR de la cité intérieure de Babylone, construite en -580 sous l’ordre du Roi Nabuchodonosor II.</a:t>
            </a:r>
          </a:p>
        </p:txBody>
      </p:sp>
      <p:pic>
        <p:nvPicPr>
          <p:cNvPr id="4" name="Image 3"/>
          <p:cNvPicPr>
            <a:picLocks noChangeAspect="1"/>
          </p:cNvPicPr>
          <p:nvPr/>
        </p:nvPicPr>
        <p:blipFill>
          <a:blip r:embed="rId2"/>
          <a:srcRect/>
          <a:stretch>
            <a:fillRect/>
          </a:stretch>
        </p:blipFill>
        <p:spPr bwMode="auto">
          <a:xfrm>
            <a:off x="539750" y="1484313"/>
            <a:ext cx="2744788" cy="5016500"/>
          </a:xfrm>
          <a:prstGeom prst="rect">
            <a:avLst/>
          </a:prstGeom>
          <a:noFill/>
          <a:ln w="57150">
            <a:solidFill>
              <a:srgbClr val="FF3399"/>
            </a:solidFill>
            <a:miter lim="800000"/>
            <a:headEnd/>
            <a:tailEnd/>
          </a:ln>
        </p:spPr>
      </p:pic>
      <p:pic>
        <p:nvPicPr>
          <p:cNvPr id="5" name="Image 4"/>
          <p:cNvPicPr>
            <a:picLocks noChangeAspect="1"/>
          </p:cNvPicPr>
          <p:nvPr/>
        </p:nvPicPr>
        <p:blipFill>
          <a:blip r:embed="rId3"/>
          <a:srcRect/>
          <a:stretch>
            <a:fillRect/>
          </a:stretch>
        </p:blipFill>
        <p:spPr bwMode="auto">
          <a:xfrm>
            <a:off x="5724525" y="1484313"/>
            <a:ext cx="2879725" cy="5040312"/>
          </a:xfrm>
          <a:prstGeom prst="rect">
            <a:avLst/>
          </a:prstGeom>
          <a:noFill/>
          <a:ln w="57150">
            <a:solidFill>
              <a:srgbClr val="FF3399"/>
            </a:solidFill>
            <a:miter lim="800000"/>
            <a:headEnd/>
            <a:tailEnd/>
          </a:ln>
        </p:spPr>
      </p:pic>
      <p:cxnSp>
        <p:nvCxnSpPr>
          <p:cNvPr id="7" name="Connecteur droit avec flèche 6"/>
          <p:cNvCxnSpPr/>
          <p:nvPr/>
        </p:nvCxnSpPr>
        <p:spPr>
          <a:xfrm>
            <a:off x="3492500" y="4005263"/>
            <a:ext cx="2016125" cy="0"/>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a:spLocks noChangeArrowheads="1"/>
          </p:cNvSpPr>
          <p:nvPr/>
        </p:nvSpPr>
        <p:spPr bwMode="auto">
          <a:xfrm>
            <a:off x="3492500" y="4365625"/>
            <a:ext cx="2016125" cy="368300"/>
          </a:xfrm>
          <a:prstGeom prst="rect">
            <a:avLst/>
          </a:prstGeom>
          <a:noFill/>
          <a:ln w="9525">
            <a:noFill/>
            <a:miter lim="800000"/>
            <a:headEnd/>
            <a:tailEnd/>
          </a:ln>
        </p:spPr>
        <p:txBody>
          <a:bodyPr>
            <a:spAutoFit/>
          </a:bodyPr>
          <a:lstStyle/>
          <a:p>
            <a:pPr algn="ctr"/>
            <a:r>
              <a:rPr lang="fr-FR">
                <a:solidFill>
                  <a:schemeClr val="bg1"/>
                </a:solidFill>
                <a:latin typeface="Berlin Sans FB"/>
              </a:rPr>
              <a:t>Porte d’Ishtar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395288" y="260350"/>
            <a:ext cx="8424862" cy="1477963"/>
          </a:xfrm>
          <a:prstGeom prst="rect">
            <a:avLst/>
          </a:prstGeom>
          <a:noFill/>
          <a:ln w="9525">
            <a:noFill/>
            <a:miter lim="800000"/>
            <a:headEnd/>
            <a:tailEnd/>
          </a:ln>
        </p:spPr>
        <p:txBody>
          <a:bodyPr>
            <a:spAutoFit/>
          </a:bodyPr>
          <a:lstStyle/>
          <a:p>
            <a:pPr algn="ctr"/>
            <a:r>
              <a:rPr lang="fr-FR">
                <a:solidFill>
                  <a:schemeClr val="bg1"/>
                </a:solidFill>
                <a:latin typeface="Calibri" pitchFamily="34" charset="0"/>
              </a:rPr>
              <a:t>La ville fut détruite vers l’an 1100 après J-C.</a:t>
            </a:r>
          </a:p>
          <a:p>
            <a:pPr algn="ctr"/>
            <a:r>
              <a:rPr lang="fr-FR">
                <a:solidFill>
                  <a:schemeClr val="bg1"/>
                </a:solidFill>
                <a:latin typeface="Calibri" pitchFamily="34" charset="0"/>
              </a:rPr>
              <a:t>C’est une mission archéologique allemande qui dégagea la porte en 1903.</a:t>
            </a:r>
          </a:p>
          <a:p>
            <a:pPr algn="ctr"/>
            <a:endParaRPr lang="fr-FR">
              <a:solidFill>
                <a:schemeClr val="bg1"/>
              </a:solidFill>
              <a:latin typeface="Calibri" pitchFamily="34" charset="0"/>
            </a:endParaRPr>
          </a:p>
          <a:p>
            <a:pPr algn="ctr"/>
            <a:r>
              <a:rPr lang="fr-FR">
                <a:solidFill>
                  <a:schemeClr val="bg1"/>
                </a:solidFill>
                <a:latin typeface="Calibri" pitchFamily="34" charset="0"/>
              </a:rPr>
              <a:t>Au sol, un carrelage de mosaïques antiques  ornait certainement jadis, la salle à manger d’une élégante villa romaine d’Ostie.   </a:t>
            </a:r>
          </a:p>
        </p:txBody>
      </p:sp>
      <p:pic>
        <p:nvPicPr>
          <p:cNvPr id="4" name="Image 3"/>
          <p:cNvPicPr>
            <a:picLocks noChangeAspect="1"/>
          </p:cNvPicPr>
          <p:nvPr/>
        </p:nvPicPr>
        <p:blipFill>
          <a:blip r:embed="rId2"/>
          <a:srcRect b="21284"/>
          <a:stretch>
            <a:fillRect/>
          </a:stretch>
        </p:blipFill>
        <p:spPr bwMode="auto">
          <a:xfrm>
            <a:off x="2125663" y="2393950"/>
            <a:ext cx="4964112" cy="2930525"/>
          </a:xfrm>
          <a:prstGeom prst="rect">
            <a:avLst/>
          </a:prstGeom>
          <a:noFill/>
          <a:ln w="57150">
            <a:solidFill>
              <a:srgbClr val="FF0000"/>
            </a:solidFill>
            <a:miter lim="800000"/>
            <a:headEnd/>
            <a:tailEnd/>
          </a:ln>
        </p:spPr>
      </p:pic>
      <p:sp>
        <p:nvSpPr>
          <p:cNvPr id="5" name="ZoneTexte 4"/>
          <p:cNvSpPr txBox="1">
            <a:spLocks noChangeArrowheads="1"/>
          </p:cNvSpPr>
          <p:nvPr/>
        </p:nvSpPr>
        <p:spPr bwMode="auto">
          <a:xfrm>
            <a:off x="2951163" y="5664200"/>
            <a:ext cx="3313112" cy="369888"/>
          </a:xfrm>
          <a:prstGeom prst="rect">
            <a:avLst/>
          </a:prstGeom>
          <a:noFill/>
          <a:ln w="9525">
            <a:noFill/>
            <a:miter lim="800000"/>
            <a:headEnd/>
            <a:tailEnd/>
          </a:ln>
        </p:spPr>
        <p:txBody>
          <a:bodyPr>
            <a:spAutoFit/>
          </a:bodyPr>
          <a:lstStyle/>
          <a:p>
            <a:pPr algn="ctr"/>
            <a:r>
              <a:rPr lang="fr-FR">
                <a:solidFill>
                  <a:schemeClr val="bg1"/>
                </a:solidFill>
                <a:latin typeface="Berlin Sans FB"/>
              </a:rPr>
              <a:t>Le carrelage en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468313" y="333375"/>
            <a:ext cx="8280400" cy="1200150"/>
          </a:xfrm>
          <a:prstGeom prst="rect">
            <a:avLst/>
          </a:prstGeom>
          <a:noFill/>
          <a:ln w="9525">
            <a:noFill/>
            <a:miter lim="800000"/>
            <a:headEnd/>
            <a:tailEnd/>
          </a:ln>
        </p:spPr>
        <p:txBody>
          <a:bodyPr>
            <a:spAutoFit/>
          </a:bodyPr>
          <a:lstStyle/>
          <a:p>
            <a:r>
              <a:rPr lang="fr-FR">
                <a:solidFill>
                  <a:schemeClr val="bg1"/>
                </a:solidFill>
                <a:latin typeface="Calibri" pitchFamily="34" charset="0"/>
              </a:rPr>
              <a:t>L’aile gauche abrite des sculptures grecques, gréco-romaine et un cabinet de monnaie.</a:t>
            </a:r>
          </a:p>
          <a:p>
            <a:endParaRPr lang="fr-FR">
              <a:solidFill>
                <a:schemeClr val="bg1"/>
              </a:solidFill>
              <a:latin typeface="Calibri" pitchFamily="34" charset="0"/>
            </a:endParaRPr>
          </a:p>
          <a:p>
            <a:pPr algn="ctr"/>
            <a:r>
              <a:rPr lang="fr-FR">
                <a:solidFill>
                  <a:schemeClr val="bg1"/>
                </a:solidFill>
                <a:latin typeface="Calibri" pitchFamily="34" charset="0"/>
              </a:rPr>
              <a:t>Après tant de splendeur, on comprend pourquoi l’Europe de la Renaissance a considéré le retour à l’antiquité comme un retour à la civilisation. </a:t>
            </a:r>
          </a:p>
        </p:txBody>
      </p:sp>
      <p:pic>
        <p:nvPicPr>
          <p:cNvPr id="4" name="Image 3"/>
          <p:cNvPicPr>
            <a:picLocks noChangeAspect="1"/>
          </p:cNvPicPr>
          <p:nvPr/>
        </p:nvPicPr>
        <p:blipFill>
          <a:blip r:embed="rId2"/>
          <a:srcRect/>
          <a:stretch>
            <a:fillRect/>
          </a:stretch>
        </p:blipFill>
        <p:spPr bwMode="auto">
          <a:xfrm>
            <a:off x="2411413" y="2781300"/>
            <a:ext cx="3995737" cy="2997200"/>
          </a:xfrm>
          <a:prstGeom prst="rect">
            <a:avLst/>
          </a:prstGeom>
          <a:noFill/>
          <a:ln w="38100">
            <a:solidFill>
              <a:srgbClr val="FFFF00"/>
            </a:solidFill>
            <a:miter lim="800000"/>
            <a:headEnd/>
            <a:tailEnd/>
          </a:ln>
        </p:spPr>
      </p:pic>
      <p:sp>
        <p:nvSpPr>
          <p:cNvPr id="5" name="ZoneTexte 4"/>
          <p:cNvSpPr txBox="1">
            <a:spLocks noChangeArrowheads="1"/>
          </p:cNvSpPr>
          <p:nvPr/>
        </p:nvSpPr>
        <p:spPr bwMode="auto">
          <a:xfrm>
            <a:off x="755650" y="1844675"/>
            <a:ext cx="7416800" cy="369888"/>
          </a:xfrm>
          <a:prstGeom prst="rect">
            <a:avLst/>
          </a:prstGeom>
          <a:noFill/>
          <a:ln w="9525">
            <a:noFill/>
            <a:miter lim="800000"/>
            <a:headEnd/>
            <a:tailEnd/>
          </a:ln>
        </p:spPr>
        <p:txBody>
          <a:bodyPr>
            <a:spAutoFit/>
          </a:bodyPr>
          <a:lstStyle/>
          <a:p>
            <a:pPr algn="ctr"/>
            <a:r>
              <a:rPr lang="fr-FR">
                <a:solidFill>
                  <a:schemeClr val="bg1"/>
                </a:solidFill>
                <a:latin typeface="Arial Black" pitchFamily="34" charset="0"/>
              </a:rPr>
              <a:t>DIFFERENTS OBJET D’EXPOSITION</a:t>
            </a:r>
          </a:p>
        </p:txBody>
      </p:sp>
      <p:sp>
        <p:nvSpPr>
          <p:cNvPr id="26629" name="ZoneTexte 5"/>
          <p:cNvSpPr txBox="1">
            <a:spLocks noChangeArrowheads="1"/>
          </p:cNvSpPr>
          <p:nvPr/>
        </p:nvSpPr>
        <p:spPr bwMode="auto">
          <a:xfrm>
            <a:off x="755650" y="6165850"/>
            <a:ext cx="7920038" cy="368300"/>
          </a:xfrm>
          <a:prstGeom prst="rect">
            <a:avLst/>
          </a:prstGeom>
          <a:noFill/>
          <a:ln w="9525">
            <a:noFill/>
            <a:miter lim="800000"/>
            <a:headEnd/>
            <a:tailEnd/>
          </a:ln>
        </p:spPr>
        <p:txBody>
          <a:bodyPr>
            <a:spAutoFit/>
          </a:bodyPr>
          <a:lstStyle/>
          <a:p>
            <a:pPr algn="ctr"/>
            <a:r>
              <a:rPr lang="fr-FR">
                <a:solidFill>
                  <a:schemeClr val="bg1"/>
                </a:solidFill>
                <a:latin typeface="Calibri" pitchFamily="34" charset="0"/>
              </a:rPr>
              <a:t>Bassin de Sennachérib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rcRect/>
          <a:stretch>
            <a:fillRect/>
          </a:stretch>
        </p:blipFill>
        <p:spPr bwMode="auto">
          <a:xfrm>
            <a:off x="2195513" y="1484313"/>
            <a:ext cx="4879975" cy="3659187"/>
          </a:xfrm>
          <a:prstGeom prst="rect">
            <a:avLst/>
          </a:prstGeom>
          <a:noFill/>
          <a:ln w="57150">
            <a:solidFill>
              <a:srgbClr val="FF0000"/>
            </a:solidFill>
            <a:miter lim="800000"/>
            <a:headEnd/>
            <a:tailEnd/>
          </a:ln>
        </p:spPr>
      </p:pic>
      <p:sp>
        <p:nvSpPr>
          <p:cNvPr id="3" name="ZoneTexte 2"/>
          <p:cNvSpPr txBox="1">
            <a:spLocks noChangeArrowheads="1"/>
          </p:cNvSpPr>
          <p:nvPr/>
        </p:nvSpPr>
        <p:spPr bwMode="auto">
          <a:xfrm>
            <a:off x="2555875" y="5516563"/>
            <a:ext cx="4248150" cy="369887"/>
          </a:xfrm>
          <a:prstGeom prst="rect">
            <a:avLst/>
          </a:prstGeom>
          <a:noFill/>
          <a:ln w="9525">
            <a:noFill/>
            <a:miter lim="800000"/>
            <a:headEnd/>
            <a:tailEnd/>
          </a:ln>
        </p:spPr>
        <p:txBody>
          <a:bodyPr>
            <a:spAutoFit/>
          </a:bodyPr>
          <a:lstStyle/>
          <a:p>
            <a:pPr algn="ctr"/>
            <a:r>
              <a:rPr lang="fr-FR">
                <a:solidFill>
                  <a:schemeClr val="bg1"/>
                </a:solidFill>
                <a:latin typeface="Arial Black" pitchFamily="34" charset="0"/>
              </a:rPr>
              <a:t>Trident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srcRect/>
          <a:stretch>
            <a:fillRect/>
          </a:stretch>
        </p:blipFill>
        <p:spPr bwMode="auto">
          <a:xfrm>
            <a:off x="1547813" y="692150"/>
            <a:ext cx="6108700" cy="4581525"/>
          </a:xfrm>
          <a:prstGeom prst="rect">
            <a:avLst/>
          </a:prstGeom>
          <a:noFill/>
          <a:ln w="76200">
            <a:solidFill>
              <a:srgbClr val="00B0F0"/>
            </a:solidFill>
            <a:miter lim="800000"/>
            <a:headEnd/>
            <a:tailEnd/>
          </a:ln>
        </p:spPr>
      </p:pic>
      <p:sp>
        <p:nvSpPr>
          <p:cNvPr id="4" name="ZoneTexte 3"/>
          <p:cNvSpPr txBox="1">
            <a:spLocks noChangeArrowheads="1"/>
          </p:cNvSpPr>
          <p:nvPr/>
        </p:nvSpPr>
        <p:spPr bwMode="auto">
          <a:xfrm>
            <a:off x="1908175" y="5516563"/>
            <a:ext cx="5184775" cy="369887"/>
          </a:xfrm>
          <a:prstGeom prst="rect">
            <a:avLst/>
          </a:prstGeom>
          <a:noFill/>
          <a:ln w="9525">
            <a:noFill/>
            <a:miter lim="800000"/>
            <a:headEnd/>
            <a:tailEnd/>
          </a:ln>
        </p:spPr>
        <p:txBody>
          <a:bodyPr>
            <a:spAutoFit/>
          </a:bodyPr>
          <a:lstStyle/>
          <a:p>
            <a:pPr algn="ctr"/>
            <a:r>
              <a:rPr lang="fr-FR">
                <a:solidFill>
                  <a:schemeClr val="bg1"/>
                </a:solidFill>
                <a:latin typeface="Arial Black" pitchFamily="34" charset="0"/>
              </a:rPr>
              <a:t>Masse et pioche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rcRect/>
          <a:stretch>
            <a:fillRect/>
          </a:stretch>
        </p:blipFill>
        <p:spPr bwMode="auto">
          <a:xfrm>
            <a:off x="1908175" y="1125538"/>
            <a:ext cx="5464175" cy="4097337"/>
          </a:xfrm>
          <a:prstGeom prst="rect">
            <a:avLst/>
          </a:prstGeom>
          <a:noFill/>
          <a:ln w="76200">
            <a:solidFill>
              <a:srgbClr val="FFFF00"/>
            </a:solidFill>
            <a:miter lim="800000"/>
            <a:headEnd/>
            <a:tailEnd/>
          </a:ln>
        </p:spPr>
      </p:pic>
      <p:sp>
        <p:nvSpPr>
          <p:cNvPr id="3" name="ZoneTexte 2"/>
          <p:cNvSpPr txBox="1">
            <a:spLocks noChangeArrowheads="1"/>
          </p:cNvSpPr>
          <p:nvPr/>
        </p:nvSpPr>
        <p:spPr bwMode="auto">
          <a:xfrm>
            <a:off x="1908175" y="5516563"/>
            <a:ext cx="5464175" cy="369887"/>
          </a:xfrm>
          <a:prstGeom prst="rect">
            <a:avLst/>
          </a:prstGeom>
          <a:noFill/>
          <a:ln w="9525">
            <a:noFill/>
            <a:miter lim="800000"/>
            <a:headEnd/>
            <a:tailEnd/>
          </a:ln>
        </p:spPr>
        <p:txBody>
          <a:bodyPr>
            <a:spAutoFit/>
          </a:bodyPr>
          <a:lstStyle/>
          <a:p>
            <a:pPr algn="ctr"/>
            <a:r>
              <a:rPr lang="fr-FR">
                <a:solidFill>
                  <a:schemeClr val="bg1"/>
                </a:solidFill>
                <a:latin typeface="Arial Black" pitchFamily="34" charset="0"/>
              </a:rPr>
              <a:t>Carquois contenant des flèches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srcRect/>
          <a:stretch>
            <a:fillRect/>
          </a:stretch>
        </p:blipFill>
        <p:spPr bwMode="auto">
          <a:xfrm>
            <a:off x="2195513" y="1328738"/>
            <a:ext cx="4764087" cy="3571875"/>
          </a:xfrm>
          <a:prstGeom prst="rect">
            <a:avLst/>
          </a:prstGeom>
          <a:noFill/>
          <a:ln w="76200">
            <a:solidFill>
              <a:srgbClr val="00FF00"/>
            </a:solidFill>
            <a:miter lim="800000"/>
            <a:headEnd/>
            <a:tailEnd/>
          </a:ln>
        </p:spPr>
      </p:pic>
      <p:sp>
        <p:nvSpPr>
          <p:cNvPr id="4" name="ZoneTexte 3"/>
          <p:cNvSpPr txBox="1">
            <a:spLocks noChangeArrowheads="1"/>
          </p:cNvSpPr>
          <p:nvPr/>
        </p:nvSpPr>
        <p:spPr bwMode="auto">
          <a:xfrm>
            <a:off x="1331913" y="5373688"/>
            <a:ext cx="6264275" cy="368300"/>
          </a:xfrm>
          <a:prstGeom prst="rect">
            <a:avLst/>
          </a:prstGeom>
          <a:noFill/>
          <a:ln w="9525">
            <a:noFill/>
            <a:miter lim="800000"/>
            <a:headEnd/>
            <a:tailEnd/>
          </a:ln>
        </p:spPr>
        <p:txBody>
          <a:bodyPr>
            <a:spAutoFit/>
          </a:bodyPr>
          <a:lstStyle/>
          <a:p>
            <a:pPr algn="ctr"/>
            <a:r>
              <a:rPr lang="fr-FR">
                <a:solidFill>
                  <a:schemeClr val="bg1"/>
                </a:solidFill>
                <a:latin typeface="Arial Black" pitchFamily="34" charset="0"/>
              </a:rPr>
              <a:t>Vase antique reconstitué</a:t>
            </a:r>
          </a:p>
        </p:txBody>
      </p:sp>
      <p:sp>
        <p:nvSpPr>
          <p:cNvPr id="5" name="Organigramme : Processus 4">
            <a:hlinkClick r:id="rId3" action="ppaction://hlinksldjump"/>
          </p:cNvPr>
          <p:cNvSpPr/>
          <p:nvPr/>
        </p:nvSpPr>
        <p:spPr>
          <a:xfrm>
            <a:off x="6804025" y="5876925"/>
            <a:ext cx="2016125" cy="792163"/>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RETOUR A LA DIAPO.</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5362" name="ZoneTexte 3"/>
          <p:cNvSpPr txBox="1">
            <a:spLocks noChangeArrowheads="1"/>
          </p:cNvSpPr>
          <p:nvPr/>
        </p:nvSpPr>
        <p:spPr bwMode="auto">
          <a:xfrm>
            <a:off x="539750" y="1341438"/>
            <a:ext cx="7848600" cy="4664075"/>
          </a:xfrm>
          <a:prstGeom prst="rect">
            <a:avLst/>
          </a:prstGeom>
          <a:noFill/>
          <a:ln w="9525">
            <a:noFill/>
            <a:miter lim="800000"/>
            <a:headEnd/>
            <a:tailEnd/>
          </a:ln>
        </p:spPr>
        <p:txBody>
          <a:bodyPr>
            <a:spAutoFit/>
          </a:bodyPr>
          <a:lstStyle/>
          <a:p>
            <a:pPr algn="ctr"/>
            <a:r>
              <a:rPr lang="fr-FR" sz="6000">
                <a:solidFill>
                  <a:schemeClr val="bg1"/>
                </a:solidFill>
                <a:latin typeface="Arial Black" pitchFamily="34" charset="0"/>
              </a:rPr>
              <a:t>Par Jonathan Améric</a:t>
            </a:r>
          </a:p>
          <a:p>
            <a:pPr algn="ctr"/>
            <a:endParaRPr lang="fr-FR" sz="6000">
              <a:solidFill>
                <a:schemeClr val="bg1"/>
              </a:solidFill>
              <a:latin typeface="Arial Black" pitchFamily="34" charset="0"/>
            </a:endParaRPr>
          </a:p>
          <a:p>
            <a:pPr algn="ctr"/>
            <a:r>
              <a:rPr lang="fr-FR" sz="6000">
                <a:solidFill>
                  <a:schemeClr val="bg1"/>
                </a:solidFill>
                <a:latin typeface="Arial Black" pitchFamily="34" charset="0"/>
              </a:rPr>
              <a:t>4</a:t>
            </a:r>
            <a:r>
              <a:rPr lang="fr-FR" sz="6000" baseline="30000">
                <a:solidFill>
                  <a:schemeClr val="bg1"/>
                </a:solidFill>
                <a:latin typeface="Arial Black" pitchFamily="34" charset="0"/>
              </a:rPr>
              <a:t>ème</a:t>
            </a:r>
            <a:r>
              <a:rPr lang="fr-FR" sz="6000">
                <a:solidFill>
                  <a:schemeClr val="bg1"/>
                </a:solidFill>
                <a:latin typeface="Arial Black" pitchFamily="34" charset="0"/>
              </a:rPr>
              <a:t>3</a:t>
            </a:r>
          </a:p>
          <a:p>
            <a:pPr algn="ctr"/>
            <a:endParaRPr lang="fr-FR" sz="6000">
              <a:solidFill>
                <a:schemeClr val="bg1"/>
              </a:solidFill>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a:spLocks noChangeArrowheads="1"/>
          </p:cNvSpPr>
          <p:nvPr/>
        </p:nvSpPr>
        <p:spPr bwMode="auto">
          <a:xfrm>
            <a:off x="395288" y="115888"/>
            <a:ext cx="8353425" cy="2563812"/>
          </a:xfrm>
          <a:prstGeom prst="rect">
            <a:avLst/>
          </a:prstGeom>
          <a:noFill/>
          <a:ln w="9525">
            <a:noFill/>
            <a:miter lim="800000"/>
            <a:headEnd/>
            <a:tailEnd/>
          </a:ln>
        </p:spPr>
        <p:txBody>
          <a:bodyPr>
            <a:spAutoFit/>
          </a:bodyPr>
          <a:lstStyle/>
          <a:p>
            <a:pPr algn="ctr"/>
            <a:r>
              <a:rPr lang="fr-FR">
                <a:solidFill>
                  <a:schemeClr val="bg1"/>
                </a:solidFill>
                <a:latin typeface="Berlin Sans FB"/>
              </a:rPr>
              <a:t>Auf dem Alexanderplatz sind jedermann bereit sein weggegangen. </a:t>
            </a:r>
          </a:p>
          <a:p>
            <a:pPr algn="ctr"/>
            <a:r>
              <a:rPr lang="fr-FR">
                <a:solidFill>
                  <a:schemeClr val="bg1"/>
                </a:solidFill>
                <a:latin typeface="Berlin Sans FB"/>
              </a:rPr>
              <a:t>Um 8 Uhr 30 sind wir in dem Banhof  gegangen.</a:t>
            </a:r>
          </a:p>
          <a:p>
            <a:pPr algn="ctr"/>
            <a:r>
              <a:rPr lang="fr-FR">
                <a:solidFill>
                  <a:schemeClr val="bg1"/>
                </a:solidFill>
                <a:latin typeface="Berlin Sans FB"/>
              </a:rPr>
              <a:t>Wir sind  mit der S-Bahn Nummer S3 gefahren.</a:t>
            </a:r>
          </a:p>
          <a:p>
            <a:pPr algn="ctr"/>
            <a:endParaRPr lang="fr-FR">
              <a:solidFill>
                <a:schemeClr val="bg1"/>
              </a:solidFill>
              <a:latin typeface="Berlin Sans FB"/>
            </a:endParaRPr>
          </a:p>
          <a:p>
            <a:pPr algn="ctr"/>
            <a:r>
              <a:rPr lang="fr-FR">
                <a:solidFill>
                  <a:schemeClr val="bg1"/>
                </a:solidFill>
                <a:latin typeface="Berlin Sans FB"/>
              </a:rPr>
              <a:t>Wir sind in die Friedrichstra</a:t>
            </a:r>
            <a:r>
              <a:rPr lang="el-GR">
                <a:solidFill>
                  <a:schemeClr val="bg1"/>
                </a:solidFill>
                <a:latin typeface="Calibri" pitchFamily="34" charset="0"/>
              </a:rPr>
              <a:t>β</a:t>
            </a:r>
            <a:r>
              <a:rPr lang="fr-FR">
                <a:solidFill>
                  <a:schemeClr val="bg1"/>
                </a:solidFill>
                <a:latin typeface="Berlin Sans FB"/>
              </a:rPr>
              <a:t>e angekommen, wir sind der Spree entlang gegangen.</a:t>
            </a:r>
          </a:p>
          <a:p>
            <a:pPr algn="ctr"/>
            <a:r>
              <a:rPr lang="fr-FR">
                <a:solidFill>
                  <a:schemeClr val="bg1"/>
                </a:solidFill>
                <a:latin typeface="Berlin Sans FB"/>
              </a:rPr>
              <a:t>Wir sind nach links abgebogen.</a:t>
            </a:r>
          </a:p>
          <a:p>
            <a:pPr algn="ctr"/>
            <a:r>
              <a:rPr lang="fr-FR">
                <a:solidFill>
                  <a:schemeClr val="bg1"/>
                </a:solidFill>
                <a:latin typeface="Berlin Sans FB"/>
              </a:rPr>
              <a:t>Dann, sind wir an dem Reichstag vorbeigekommen.</a:t>
            </a:r>
          </a:p>
          <a:p>
            <a:pPr algn="ctr"/>
            <a:r>
              <a:rPr lang="fr-FR">
                <a:solidFill>
                  <a:schemeClr val="bg1"/>
                </a:solidFill>
                <a:latin typeface="Calibri" pitchFamily="34" charset="0"/>
              </a:rPr>
              <a:t>     </a:t>
            </a:r>
          </a:p>
        </p:txBody>
      </p:sp>
      <p:pic>
        <p:nvPicPr>
          <p:cNvPr id="2" name="Image 1"/>
          <p:cNvPicPr>
            <a:picLocks noChangeAspect="1"/>
          </p:cNvPicPr>
          <p:nvPr/>
        </p:nvPicPr>
        <p:blipFill>
          <a:blip r:embed="rId2"/>
          <a:srcRect/>
          <a:stretch>
            <a:fillRect/>
          </a:stretch>
        </p:blipFill>
        <p:spPr bwMode="auto">
          <a:xfrm>
            <a:off x="468313" y="3284538"/>
            <a:ext cx="3419475" cy="2565400"/>
          </a:xfrm>
          <a:prstGeom prst="rect">
            <a:avLst/>
          </a:prstGeom>
          <a:noFill/>
          <a:ln w="57150">
            <a:solidFill>
              <a:srgbClr val="FFFF00"/>
            </a:solidFill>
            <a:miter lim="800000"/>
            <a:headEnd/>
            <a:tailEnd/>
          </a:ln>
        </p:spPr>
      </p:pic>
      <p:cxnSp>
        <p:nvCxnSpPr>
          <p:cNvPr id="5" name="Connecteur droit avec flèche 4"/>
          <p:cNvCxnSpPr/>
          <p:nvPr/>
        </p:nvCxnSpPr>
        <p:spPr>
          <a:xfrm flipH="1">
            <a:off x="4284663" y="4652963"/>
            <a:ext cx="165576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a:spLocks noChangeArrowheads="1"/>
          </p:cNvSpPr>
          <p:nvPr/>
        </p:nvSpPr>
        <p:spPr bwMode="auto">
          <a:xfrm>
            <a:off x="5940425" y="4468813"/>
            <a:ext cx="2303463" cy="368300"/>
          </a:xfrm>
          <a:prstGeom prst="rect">
            <a:avLst/>
          </a:prstGeom>
          <a:noFill/>
          <a:ln w="9525">
            <a:noFill/>
            <a:miter lim="800000"/>
            <a:headEnd/>
            <a:tailEnd/>
          </a:ln>
        </p:spPr>
        <p:txBody>
          <a:bodyPr>
            <a:spAutoFit/>
          </a:bodyPr>
          <a:lstStyle/>
          <a:p>
            <a:pPr algn="ctr"/>
            <a:r>
              <a:rPr lang="fr-FR">
                <a:solidFill>
                  <a:schemeClr val="bg1"/>
                </a:solidFill>
                <a:latin typeface="Berlin Sans FB"/>
              </a:rPr>
              <a:t>Der Reichstag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395288" y="620713"/>
            <a:ext cx="8424862" cy="1190625"/>
          </a:xfrm>
          <a:prstGeom prst="rect">
            <a:avLst/>
          </a:prstGeom>
          <a:noFill/>
          <a:ln w="9525">
            <a:noFill/>
            <a:miter lim="800000"/>
            <a:headEnd/>
            <a:tailEnd/>
          </a:ln>
        </p:spPr>
        <p:txBody>
          <a:bodyPr>
            <a:spAutoFit/>
          </a:bodyPr>
          <a:lstStyle/>
          <a:p>
            <a:pPr algn="ctr"/>
            <a:r>
              <a:rPr lang="fr-FR">
                <a:solidFill>
                  <a:schemeClr val="bg1"/>
                </a:solidFill>
                <a:latin typeface="Berlin Sans FB"/>
              </a:rPr>
              <a:t>Wir sind auf die Stra</a:t>
            </a:r>
            <a:r>
              <a:rPr lang="el-GR">
                <a:solidFill>
                  <a:schemeClr val="bg1"/>
                </a:solidFill>
                <a:latin typeface="Calibri" pitchFamily="34" charset="0"/>
              </a:rPr>
              <a:t>β</a:t>
            </a:r>
            <a:r>
              <a:rPr lang="fr-FR">
                <a:solidFill>
                  <a:schemeClr val="bg1"/>
                </a:solidFill>
                <a:latin typeface="Berlin Sans FB"/>
              </a:rPr>
              <a:t>e « Unter den Linden » gegangen.</a:t>
            </a:r>
          </a:p>
          <a:p>
            <a:pPr algn="ctr"/>
            <a:r>
              <a:rPr lang="fr-FR">
                <a:solidFill>
                  <a:schemeClr val="bg1"/>
                </a:solidFill>
                <a:latin typeface="Berlin Sans FB"/>
              </a:rPr>
              <a:t>Dafür sind  wir durch das Brandenburger Tor gegangen.</a:t>
            </a:r>
          </a:p>
          <a:p>
            <a:pPr algn="ctr"/>
            <a:r>
              <a:rPr lang="fr-FR">
                <a:solidFill>
                  <a:schemeClr val="bg1"/>
                </a:solidFill>
                <a:latin typeface="Berlin Sans FB"/>
              </a:rPr>
              <a:t>Wir haben auch einen Blick in die Deutsche Zentralbank geworfen.</a:t>
            </a:r>
          </a:p>
          <a:p>
            <a:pPr algn="ctr"/>
            <a:endParaRPr lang="fr-FR">
              <a:solidFill>
                <a:schemeClr val="bg1"/>
              </a:solidFill>
              <a:latin typeface="Berlin Sans FB"/>
            </a:endParaRPr>
          </a:p>
        </p:txBody>
      </p:sp>
      <p:pic>
        <p:nvPicPr>
          <p:cNvPr id="4" name="Image 3"/>
          <p:cNvPicPr>
            <a:picLocks noChangeAspect="1"/>
          </p:cNvPicPr>
          <p:nvPr/>
        </p:nvPicPr>
        <p:blipFill>
          <a:blip r:embed="rId3"/>
          <a:srcRect/>
          <a:stretch>
            <a:fillRect/>
          </a:stretch>
        </p:blipFill>
        <p:spPr bwMode="auto">
          <a:xfrm>
            <a:off x="323850" y="2924175"/>
            <a:ext cx="3132138" cy="2349500"/>
          </a:xfrm>
          <a:prstGeom prst="rect">
            <a:avLst/>
          </a:prstGeom>
          <a:noFill/>
          <a:ln w="57150">
            <a:solidFill>
              <a:srgbClr val="FF0000"/>
            </a:solidFill>
            <a:miter lim="800000"/>
            <a:headEnd/>
            <a:tailEnd/>
          </a:ln>
        </p:spPr>
      </p:pic>
      <p:pic>
        <p:nvPicPr>
          <p:cNvPr id="5" name="Image 4"/>
          <p:cNvPicPr>
            <a:picLocks noChangeAspect="1"/>
          </p:cNvPicPr>
          <p:nvPr/>
        </p:nvPicPr>
        <p:blipFill>
          <a:blip r:embed="rId4"/>
          <a:srcRect/>
          <a:stretch>
            <a:fillRect/>
          </a:stretch>
        </p:blipFill>
        <p:spPr bwMode="auto">
          <a:xfrm>
            <a:off x="5638800" y="2924175"/>
            <a:ext cx="3173413" cy="2381250"/>
          </a:xfrm>
          <a:prstGeom prst="rect">
            <a:avLst/>
          </a:prstGeom>
          <a:noFill/>
          <a:ln w="57150">
            <a:solidFill>
              <a:srgbClr val="FF0000"/>
            </a:solidFill>
            <a:miter lim="800000"/>
            <a:headEnd/>
            <a:tailEnd/>
          </a:ln>
        </p:spPr>
      </p:pic>
      <p:cxnSp>
        <p:nvCxnSpPr>
          <p:cNvPr id="12" name="Connecteur droit avec flèche 11"/>
          <p:cNvCxnSpPr/>
          <p:nvPr/>
        </p:nvCxnSpPr>
        <p:spPr>
          <a:xfrm flipH="1">
            <a:off x="3635375" y="4437063"/>
            <a:ext cx="973138"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4500563" y="4437063"/>
            <a:ext cx="935037"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4522788" y="4437063"/>
            <a:ext cx="0" cy="1008062"/>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a:spLocks noChangeArrowheads="1"/>
          </p:cNvSpPr>
          <p:nvPr/>
        </p:nvSpPr>
        <p:spPr bwMode="auto">
          <a:xfrm>
            <a:off x="3011488" y="5876925"/>
            <a:ext cx="3024187" cy="646113"/>
          </a:xfrm>
          <a:prstGeom prst="rect">
            <a:avLst/>
          </a:prstGeom>
          <a:noFill/>
          <a:ln w="9525">
            <a:noFill/>
            <a:miter lim="800000"/>
            <a:headEnd/>
            <a:tailEnd/>
          </a:ln>
        </p:spPr>
        <p:txBody>
          <a:bodyPr>
            <a:spAutoFit/>
          </a:bodyPr>
          <a:lstStyle/>
          <a:p>
            <a:pPr algn="ctr"/>
            <a:r>
              <a:rPr lang="fr-FR">
                <a:solidFill>
                  <a:schemeClr val="bg1"/>
                </a:solidFill>
                <a:latin typeface="Berlin Sans FB"/>
              </a:rPr>
              <a:t>Die Deutsche Zentralbank</a:t>
            </a:r>
          </a:p>
          <a:p>
            <a:pPr algn="ctr"/>
            <a:r>
              <a:rPr lang="fr-FR">
                <a:solidFill>
                  <a:schemeClr val="bg1"/>
                </a:solidFill>
                <a:latin typeface="Berlin Sans FB"/>
              </a:rPr>
              <a:t>(l’intérieur) </a:t>
            </a:r>
          </a:p>
        </p:txBody>
      </p:sp>
      <p:sp>
        <p:nvSpPr>
          <p:cNvPr id="26" name="Organigramme : Processus 25">
            <a:hlinkClick r:id="rId5" action="ppaction://hlinksldjump"/>
          </p:cNvPr>
          <p:cNvSpPr/>
          <p:nvPr/>
        </p:nvSpPr>
        <p:spPr>
          <a:xfrm>
            <a:off x="6948488" y="5876925"/>
            <a:ext cx="2087562" cy="792163"/>
          </a:xfrm>
          <a:prstGeom prst="flowChartProcess">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Pour plus d’informations, CLIQUEZ ICI</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80">
                                          <p:stCondLst>
                                            <p:cond delay="0"/>
                                          </p:stCondLst>
                                        </p:cTn>
                                        <p:tgtEl>
                                          <p:spTgt spid="25"/>
                                        </p:tgtEl>
                                      </p:cBhvr>
                                    </p:animEffect>
                                    <p:anim calcmode="lin" valueType="num">
                                      <p:cBhvr>
                                        <p:cTn id="4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5" dur="26">
                                          <p:stCondLst>
                                            <p:cond delay="650"/>
                                          </p:stCondLst>
                                        </p:cTn>
                                        <p:tgtEl>
                                          <p:spTgt spid="25"/>
                                        </p:tgtEl>
                                      </p:cBhvr>
                                      <p:to x="100000" y="60000"/>
                                    </p:animScale>
                                    <p:animScale>
                                      <p:cBhvr>
                                        <p:cTn id="46" dur="166" decel="50000">
                                          <p:stCondLst>
                                            <p:cond delay="676"/>
                                          </p:stCondLst>
                                        </p:cTn>
                                        <p:tgtEl>
                                          <p:spTgt spid="25"/>
                                        </p:tgtEl>
                                      </p:cBhvr>
                                      <p:to x="100000" y="100000"/>
                                    </p:animScale>
                                    <p:animScale>
                                      <p:cBhvr>
                                        <p:cTn id="47" dur="26">
                                          <p:stCondLst>
                                            <p:cond delay="1312"/>
                                          </p:stCondLst>
                                        </p:cTn>
                                        <p:tgtEl>
                                          <p:spTgt spid="25"/>
                                        </p:tgtEl>
                                      </p:cBhvr>
                                      <p:to x="100000" y="80000"/>
                                    </p:animScale>
                                    <p:animScale>
                                      <p:cBhvr>
                                        <p:cTn id="48" dur="166" decel="50000">
                                          <p:stCondLst>
                                            <p:cond delay="1338"/>
                                          </p:stCondLst>
                                        </p:cTn>
                                        <p:tgtEl>
                                          <p:spTgt spid="25"/>
                                        </p:tgtEl>
                                      </p:cBhvr>
                                      <p:to x="100000" y="100000"/>
                                    </p:animScale>
                                    <p:animScale>
                                      <p:cBhvr>
                                        <p:cTn id="49" dur="26">
                                          <p:stCondLst>
                                            <p:cond delay="1642"/>
                                          </p:stCondLst>
                                        </p:cTn>
                                        <p:tgtEl>
                                          <p:spTgt spid="25"/>
                                        </p:tgtEl>
                                      </p:cBhvr>
                                      <p:to x="100000" y="90000"/>
                                    </p:animScale>
                                    <p:animScale>
                                      <p:cBhvr>
                                        <p:cTn id="50" dur="166" decel="50000">
                                          <p:stCondLst>
                                            <p:cond delay="1668"/>
                                          </p:stCondLst>
                                        </p:cTn>
                                        <p:tgtEl>
                                          <p:spTgt spid="25"/>
                                        </p:tgtEl>
                                      </p:cBhvr>
                                      <p:to x="100000" y="100000"/>
                                    </p:animScale>
                                    <p:animScale>
                                      <p:cBhvr>
                                        <p:cTn id="51" dur="26">
                                          <p:stCondLst>
                                            <p:cond delay="1808"/>
                                          </p:stCondLst>
                                        </p:cTn>
                                        <p:tgtEl>
                                          <p:spTgt spid="25"/>
                                        </p:tgtEl>
                                      </p:cBhvr>
                                      <p:to x="100000" y="95000"/>
                                    </p:animScale>
                                    <p:animScale>
                                      <p:cBhvr>
                                        <p:cTn id="52" dur="166" decel="50000">
                                          <p:stCondLst>
                                            <p:cond delay="1834"/>
                                          </p:stCondLst>
                                        </p:cTn>
                                        <p:tgtEl>
                                          <p:spTgt spid="25"/>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301625" y="490538"/>
            <a:ext cx="8496300" cy="923925"/>
          </a:xfrm>
          <a:prstGeom prst="rect">
            <a:avLst/>
          </a:prstGeom>
          <a:noFill/>
          <a:ln w="9525">
            <a:noFill/>
            <a:miter lim="800000"/>
            <a:headEnd/>
            <a:tailEnd/>
          </a:ln>
        </p:spPr>
        <p:txBody>
          <a:bodyPr>
            <a:spAutoFit/>
          </a:bodyPr>
          <a:lstStyle/>
          <a:p>
            <a:pPr algn="ctr"/>
            <a:r>
              <a:rPr lang="fr-FR">
                <a:solidFill>
                  <a:schemeClr val="bg1"/>
                </a:solidFill>
                <a:latin typeface="Berlin Sans FB"/>
              </a:rPr>
              <a:t>Auf der Museums-Insel haben wir die Pergamonmuseum besichtigen.</a:t>
            </a:r>
          </a:p>
          <a:p>
            <a:pPr algn="ctr"/>
            <a:r>
              <a:rPr lang="fr-FR">
                <a:solidFill>
                  <a:schemeClr val="bg1"/>
                </a:solidFill>
                <a:latin typeface="Berlin Sans FB"/>
              </a:rPr>
              <a:t>Die Besichtigung war sehr lehrreich. Ich habe sehr gemocht. </a:t>
            </a:r>
          </a:p>
          <a:p>
            <a:pPr algn="ctr"/>
            <a:endParaRPr lang="fr-FR">
              <a:solidFill>
                <a:schemeClr val="bg1"/>
              </a:solidFill>
              <a:latin typeface="Berlin Sans FB"/>
            </a:endParaRPr>
          </a:p>
        </p:txBody>
      </p:sp>
      <p:pic>
        <p:nvPicPr>
          <p:cNvPr id="3" name="Image 2"/>
          <p:cNvPicPr>
            <a:picLocks noChangeAspect="1"/>
          </p:cNvPicPr>
          <p:nvPr/>
        </p:nvPicPr>
        <p:blipFill>
          <a:blip r:embed="rId2"/>
          <a:srcRect/>
          <a:stretch>
            <a:fillRect/>
          </a:stretch>
        </p:blipFill>
        <p:spPr bwMode="auto">
          <a:xfrm>
            <a:off x="1901825" y="1700213"/>
            <a:ext cx="5295900" cy="3973512"/>
          </a:xfrm>
          <a:prstGeom prst="rect">
            <a:avLst/>
          </a:prstGeom>
          <a:noFill/>
          <a:ln w="57150">
            <a:solidFill>
              <a:srgbClr val="7030A0"/>
            </a:solidFill>
            <a:miter lim="800000"/>
            <a:headEnd/>
            <a:tailEnd/>
          </a:ln>
        </p:spPr>
      </p:pic>
      <p:sp>
        <p:nvSpPr>
          <p:cNvPr id="4" name="Organigramme : Processus 3">
            <a:hlinkClick r:id="rId3" action="ppaction://hlinksldjump"/>
          </p:cNvPr>
          <p:cNvSpPr/>
          <p:nvPr/>
        </p:nvSpPr>
        <p:spPr>
          <a:xfrm>
            <a:off x="179388" y="6165850"/>
            <a:ext cx="8785225" cy="603250"/>
          </a:xfrm>
          <a:prstGeom prst="flowChartProcess">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Pour plus d’informations sur cette photo et le musée en question,  CLIQUEZ ICI</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179388" y="404813"/>
            <a:ext cx="8640762" cy="2308225"/>
          </a:xfrm>
          <a:prstGeom prst="rect">
            <a:avLst/>
          </a:prstGeom>
          <a:noFill/>
          <a:ln w="9525">
            <a:noFill/>
            <a:miter lim="800000"/>
            <a:headEnd/>
            <a:tailEnd/>
          </a:ln>
        </p:spPr>
        <p:txBody>
          <a:bodyPr>
            <a:spAutoFit/>
          </a:bodyPr>
          <a:lstStyle/>
          <a:p>
            <a:pPr algn="ctr"/>
            <a:r>
              <a:rPr lang="fr-FR">
                <a:solidFill>
                  <a:schemeClr val="bg1"/>
                </a:solidFill>
                <a:latin typeface="Berlin Sans FB"/>
              </a:rPr>
              <a:t>Um 12 Uhr haben wir in dem Pergamonmuseum gegessen.</a:t>
            </a:r>
          </a:p>
          <a:p>
            <a:pPr algn="ctr"/>
            <a:endParaRPr lang="fr-FR">
              <a:solidFill>
                <a:schemeClr val="bg1"/>
              </a:solidFill>
              <a:latin typeface="Berlin Sans FB"/>
            </a:endParaRPr>
          </a:p>
          <a:p>
            <a:pPr algn="ctr"/>
            <a:r>
              <a:rPr lang="fr-FR">
                <a:solidFill>
                  <a:schemeClr val="bg1"/>
                </a:solidFill>
                <a:latin typeface="Berlin Sans FB"/>
              </a:rPr>
              <a:t>Dann haben wir einen klein Spazierfahrt in dem Scheunenviertel durchgeführen.</a:t>
            </a:r>
          </a:p>
          <a:p>
            <a:pPr algn="ctr"/>
            <a:endParaRPr lang="fr-FR">
              <a:solidFill>
                <a:schemeClr val="bg1"/>
              </a:solidFill>
              <a:latin typeface="Berlin Sans FB"/>
            </a:endParaRPr>
          </a:p>
          <a:p>
            <a:pPr algn="ctr"/>
            <a:r>
              <a:rPr lang="fr-FR">
                <a:solidFill>
                  <a:schemeClr val="bg1"/>
                </a:solidFill>
                <a:latin typeface="Berlin Sans FB"/>
              </a:rPr>
              <a:t>Um 15 Uhr 00 haben wir die Alte Nationalgalerie besichtigen.</a:t>
            </a:r>
          </a:p>
          <a:p>
            <a:pPr algn="ctr"/>
            <a:r>
              <a:rPr lang="fr-FR">
                <a:solidFill>
                  <a:schemeClr val="bg1"/>
                </a:solidFill>
                <a:latin typeface="Berlin Sans FB"/>
              </a:rPr>
              <a:t>Wir haben auch das Nicolaiviertel besichtigen.</a:t>
            </a:r>
          </a:p>
          <a:p>
            <a:pPr algn="ctr"/>
            <a:endParaRPr lang="fr-FR">
              <a:solidFill>
                <a:schemeClr val="bg1"/>
              </a:solidFill>
              <a:latin typeface="Berlin Sans FB"/>
            </a:endParaRPr>
          </a:p>
          <a:p>
            <a:pPr algn="ctr"/>
            <a:r>
              <a:rPr lang="fr-FR">
                <a:solidFill>
                  <a:schemeClr val="bg1"/>
                </a:solidFill>
                <a:latin typeface="Berlin Sans FB"/>
              </a:rPr>
              <a:t>Um 17 Uhr 30 sind wir nach Alexanderplatz gegangen.</a:t>
            </a:r>
          </a:p>
        </p:txBody>
      </p:sp>
      <p:pic>
        <p:nvPicPr>
          <p:cNvPr id="3" name="Image 2"/>
          <p:cNvPicPr>
            <a:picLocks noChangeAspect="1"/>
          </p:cNvPicPr>
          <p:nvPr/>
        </p:nvPicPr>
        <p:blipFill>
          <a:blip r:embed="rId2">
            <a:extLst>
              <a:ext uri="{28A0092B-C50C-407E-A947-70E740481C1C}"/>
            </a:extLst>
          </a:blip>
          <a:stretch>
            <a:fillRect/>
          </a:stretch>
        </p:blipFill>
        <p:spPr>
          <a:xfrm>
            <a:off x="3071242" y="3235052"/>
            <a:ext cx="2857500" cy="1895475"/>
          </a:xfrm>
          <a:prstGeom prst="rect">
            <a:avLst/>
          </a:prstGeom>
          <a:ln w="88900" cap="sq" cmpd="thickThin">
            <a:solidFill>
              <a:srgbClr val="FF0000"/>
            </a:solidFill>
            <a:prstDash val="solid"/>
            <a:miter lim="800000"/>
          </a:ln>
          <a:effectLst>
            <a:innerShdw blurRad="76200">
              <a:srgbClr val="000000"/>
            </a:innerShdw>
          </a:effectLst>
        </p:spPr>
      </p:pic>
      <p:sp>
        <p:nvSpPr>
          <p:cNvPr id="4" name="ZoneTexte 3"/>
          <p:cNvSpPr txBox="1">
            <a:spLocks noChangeArrowheads="1"/>
          </p:cNvSpPr>
          <p:nvPr/>
        </p:nvSpPr>
        <p:spPr bwMode="auto">
          <a:xfrm>
            <a:off x="2771775" y="5516563"/>
            <a:ext cx="3455988" cy="369887"/>
          </a:xfrm>
          <a:prstGeom prst="rect">
            <a:avLst/>
          </a:prstGeom>
          <a:noFill/>
          <a:ln w="9525">
            <a:noFill/>
            <a:miter lim="800000"/>
            <a:headEnd/>
            <a:tailEnd/>
          </a:ln>
        </p:spPr>
        <p:txBody>
          <a:bodyPr>
            <a:spAutoFit/>
          </a:bodyPr>
          <a:lstStyle/>
          <a:p>
            <a:pPr algn="ctr"/>
            <a:r>
              <a:rPr lang="fr-FR">
                <a:solidFill>
                  <a:schemeClr val="bg1"/>
                </a:solidFill>
                <a:latin typeface="Berlin Sans FB"/>
              </a:rPr>
              <a:t>Die Alte Nationalgalerie </a:t>
            </a:r>
            <a:endParaRPr lang="fr-FR">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ZoneTexte 1"/>
          <p:cNvSpPr txBox="1">
            <a:spLocks noChangeArrowheads="1"/>
          </p:cNvSpPr>
          <p:nvPr/>
        </p:nvSpPr>
        <p:spPr bwMode="auto">
          <a:xfrm>
            <a:off x="539750" y="476250"/>
            <a:ext cx="8064500" cy="369888"/>
          </a:xfrm>
          <a:prstGeom prst="rect">
            <a:avLst/>
          </a:prstGeom>
          <a:noFill/>
          <a:ln w="9525">
            <a:noFill/>
            <a:miter lim="800000"/>
            <a:headEnd/>
            <a:tailEnd/>
          </a:ln>
        </p:spPr>
        <p:txBody>
          <a:bodyPr>
            <a:spAutoFit/>
          </a:bodyPr>
          <a:lstStyle/>
          <a:p>
            <a:pPr algn="ctr"/>
            <a:r>
              <a:rPr lang="fr-FR">
                <a:solidFill>
                  <a:schemeClr val="bg1"/>
                </a:solidFill>
                <a:latin typeface="Berlin Sans FB"/>
              </a:rPr>
              <a:t>INFORMATIONS SUPPLEMENTAIRES</a:t>
            </a:r>
          </a:p>
        </p:txBody>
      </p:sp>
      <p:sp>
        <p:nvSpPr>
          <p:cNvPr id="3" name="ZoneTexte 2"/>
          <p:cNvSpPr txBox="1">
            <a:spLocks noChangeArrowheads="1"/>
          </p:cNvSpPr>
          <p:nvPr/>
        </p:nvSpPr>
        <p:spPr bwMode="auto">
          <a:xfrm>
            <a:off x="179388" y="1341438"/>
            <a:ext cx="8785225" cy="1476375"/>
          </a:xfrm>
          <a:prstGeom prst="rect">
            <a:avLst/>
          </a:prstGeom>
          <a:noFill/>
          <a:ln w="9525">
            <a:noFill/>
            <a:miter lim="800000"/>
            <a:headEnd/>
            <a:tailEnd/>
          </a:ln>
        </p:spPr>
        <p:txBody>
          <a:bodyPr>
            <a:spAutoFit/>
          </a:bodyPr>
          <a:lstStyle/>
          <a:p>
            <a:pPr algn="ctr"/>
            <a:r>
              <a:rPr lang="fr-FR">
                <a:solidFill>
                  <a:schemeClr val="bg1"/>
                </a:solidFill>
                <a:latin typeface="Calibri" pitchFamily="34" charset="0"/>
              </a:rPr>
              <a:t>La façade de la </a:t>
            </a:r>
            <a:r>
              <a:rPr lang="fr-FR" b="1">
                <a:solidFill>
                  <a:schemeClr val="bg1"/>
                </a:solidFill>
                <a:latin typeface="Calibri" pitchFamily="34" charset="0"/>
              </a:rPr>
              <a:t>DZ BANK n’a, à priori, rien de remarquable.</a:t>
            </a:r>
          </a:p>
          <a:p>
            <a:pPr algn="ctr"/>
            <a:endParaRPr lang="fr-FR" b="1">
              <a:solidFill>
                <a:schemeClr val="bg1"/>
              </a:solidFill>
              <a:latin typeface="Calibri" pitchFamily="34" charset="0"/>
            </a:endParaRPr>
          </a:p>
          <a:p>
            <a:pPr algn="ctr"/>
            <a:r>
              <a:rPr lang="fr-FR" b="1">
                <a:solidFill>
                  <a:schemeClr val="bg1"/>
                </a:solidFill>
                <a:latin typeface="Calibri" pitchFamily="34" charset="0"/>
              </a:rPr>
              <a:t>A l’intérieur, en revanche, Frank Gehry a dynamité toute les règles du genre:</a:t>
            </a:r>
          </a:p>
          <a:p>
            <a:pPr algn="ctr"/>
            <a:r>
              <a:rPr lang="fr-FR" b="1">
                <a:solidFill>
                  <a:schemeClr val="bg1"/>
                </a:solidFill>
                <a:latin typeface="Calibri" pitchFamily="34" charset="0"/>
              </a:rPr>
              <a:t>l’atrium abrite une structure de verre et de métal, au dessus de laquelle flotte une sorte de poisson.</a:t>
            </a:r>
            <a:endParaRPr lang="fr-FR">
              <a:solidFill>
                <a:schemeClr val="bg1"/>
              </a:solidFill>
              <a:latin typeface="Calibri" pitchFamily="34" charset="0"/>
            </a:endParaRPr>
          </a:p>
        </p:txBody>
      </p:sp>
      <p:pic>
        <p:nvPicPr>
          <p:cNvPr id="4" name="Image 3"/>
          <p:cNvPicPr>
            <a:picLocks noChangeAspect="1"/>
          </p:cNvPicPr>
          <p:nvPr/>
        </p:nvPicPr>
        <p:blipFill>
          <a:blip r:embed="rId2"/>
          <a:srcRect/>
          <a:stretch>
            <a:fillRect/>
          </a:stretch>
        </p:blipFill>
        <p:spPr bwMode="auto">
          <a:xfrm>
            <a:off x="2093913" y="2997200"/>
            <a:ext cx="4956175" cy="3717925"/>
          </a:xfrm>
          <a:prstGeom prst="rect">
            <a:avLst/>
          </a:prstGeom>
          <a:noFill/>
          <a:ln w="57150">
            <a:solidFill>
              <a:srgbClr val="FFFF00"/>
            </a:solidFill>
            <a:miter lim="800000"/>
            <a:headEnd/>
            <a:tailEnd/>
          </a:ln>
        </p:spPr>
      </p:pic>
      <p:cxnSp>
        <p:nvCxnSpPr>
          <p:cNvPr id="6" name="Connecteur droit avec flèche 5"/>
          <p:cNvCxnSpPr>
            <a:stCxn id="7" idx="3"/>
          </p:cNvCxnSpPr>
          <p:nvPr/>
        </p:nvCxnSpPr>
        <p:spPr>
          <a:xfrm flipV="1">
            <a:off x="1763713" y="3573463"/>
            <a:ext cx="1439862" cy="1181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a:spLocks noChangeArrowheads="1"/>
          </p:cNvSpPr>
          <p:nvPr/>
        </p:nvSpPr>
        <p:spPr bwMode="auto">
          <a:xfrm>
            <a:off x="179388" y="4292600"/>
            <a:ext cx="1584325" cy="923925"/>
          </a:xfrm>
          <a:prstGeom prst="rect">
            <a:avLst/>
          </a:prstGeom>
          <a:noFill/>
          <a:ln w="9525">
            <a:noFill/>
            <a:miter lim="800000"/>
            <a:headEnd/>
            <a:tailEnd/>
          </a:ln>
        </p:spPr>
        <p:txBody>
          <a:bodyPr>
            <a:spAutoFit/>
          </a:bodyPr>
          <a:lstStyle/>
          <a:p>
            <a:pPr algn="ctr"/>
            <a:r>
              <a:rPr lang="fr-FR">
                <a:solidFill>
                  <a:schemeClr val="bg1"/>
                </a:solidFill>
                <a:latin typeface="Berlin Sans FB"/>
              </a:rPr>
              <a:t>Structure de verre et de métal</a:t>
            </a:r>
          </a:p>
        </p:txBody>
      </p:sp>
      <p:sp>
        <p:nvSpPr>
          <p:cNvPr id="9" name="ZoneTexte 8"/>
          <p:cNvSpPr txBox="1">
            <a:spLocks noChangeArrowheads="1"/>
          </p:cNvSpPr>
          <p:nvPr/>
        </p:nvSpPr>
        <p:spPr bwMode="auto">
          <a:xfrm>
            <a:off x="4248150" y="476250"/>
            <a:ext cx="647700" cy="923925"/>
          </a:xfrm>
          <a:prstGeom prst="rect">
            <a:avLst/>
          </a:prstGeom>
          <a:noFill/>
          <a:ln w="9525">
            <a:noFill/>
            <a:miter lim="800000"/>
            <a:headEnd/>
            <a:tailEnd/>
          </a:ln>
        </p:spPr>
        <p:txBody>
          <a:bodyPr>
            <a:spAutoFit/>
          </a:bodyPr>
          <a:lstStyle/>
          <a:p>
            <a:r>
              <a:rPr lang="fr-FR" sz="5400">
                <a:solidFill>
                  <a:schemeClr val="bg1"/>
                </a:solidFill>
                <a:latin typeface="Calibri" pitchFamily="34" charset="0"/>
              </a:rPr>
              <a:t>…</a:t>
            </a:r>
          </a:p>
        </p:txBody>
      </p:sp>
      <p:sp>
        <p:nvSpPr>
          <p:cNvPr id="10" name="Organigramme : Processus 9">
            <a:hlinkClick r:id="rId3" action="ppaction://hlinksldjump"/>
          </p:cNvPr>
          <p:cNvSpPr/>
          <p:nvPr/>
        </p:nvSpPr>
        <p:spPr>
          <a:xfrm>
            <a:off x="7380288" y="5516563"/>
            <a:ext cx="1584325" cy="1081087"/>
          </a:xfrm>
          <a:prstGeom prst="flowChartProcess">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RETOUR A LA DIAPO.</a:t>
            </a:r>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ZoneTexte 2"/>
          <p:cNvSpPr txBox="1">
            <a:spLocks noChangeArrowheads="1"/>
          </p:cNvSpPr>
          <p:nvPr/>
        </p:nvSpPr>
        <p:spPr bwMode="auto">
          <a:xfrm>
            <a:off x="107950" y="115888"/>
            <a:ext cx="8928100" cy="401637"/>
          </a:xfrm>
          <a:prstGeom prst="rect">
            <a:avLst/>
          </a:prstGeom>
          <a:noFill/>
          <a:ln w="9525">
            <a:noFill/>
            <a:miter lim="800000"/>
            <a:headEnd/>
            <a:tailEnd/>
          </a:ln>
        </p:spPr>
        <p:txBody>
          <a:bodyPr>
            <a:spAutoFit/>
          </a:bodyPr>
          <a:lstStyle/>
          <a:p>
            <a:pPr algn="ctr"/>
            <a:r>
              <a:rPr lang="fr-FR" sz="2000">
                <a:solidFill>
                  <a:schemeClr val="bg1"/>
                </a:solidFill>
                <a:latin typeface="Berlin Sans FB"/>
              </a:rPr>
              <a:t>PERGAMONMUSEUM</a:t>
            </a:r>
          </a:p>
        </p:txBody>
      </p:sp>
      <p:sp>
        <p:nvSpPr>
          <p:cNvPr id="4" name="ZoneTexte 3"/>
          <p:cNvSpPr txBox="1">
            <a:spLocks noChangeArrowheads="1"/>
          </p:cNvSpPr>
          <p:nvPr/>
        </p:nvSpPr>
        <p:spPr bwMode="auto">
          <a:xfrm>
            <a:off x="107950" y="981075"/>
            <a:ext cx="8785225" cy="922338"/>
          </a:xfrm>
          <a:prstGeom prst="rect">
            <a:avLst/>
          </a:prstGeom>
          <a:noFill/>
          <a:ln w="9525">
            <a:noFill/>
            <a:miter lim="800000"/>
            <a:headEnd/>
            <a:tailEnd/>
          </a:ln>
        </p:spPr>
        <p:txBody>
          <a:bodyPr>
            <a:spAutoFit/>
          </a:bodyPr>
          <a:lstStyle/>
          <a:p>
            <a:pPr algn="ctr"/>
            <a:r>
              <a:rPr lang="fr-FR">
                <a:solidFill>
                  <a:schemeClr val="bg1"/>
                </a:solidFill>
                <a:latin typeface="Berlin Sans FB"/>
              </a:rPr>
              <a:t>Le musée le plus célèbre de la ville. L’immense bâtiment en «U» referme trois musées distincts répartis dans un dédale de salles: l’</a:t>
            </a:r>
            <a:r>
              <a:rPr lang="fr-FR" b="1">
                <a:solidFill>
                  <a:schemeClr val="bg1"/>
                </a:solidFill>
                <a:latin typeface="Berlin Sans FB"/>
              </a:rPr>
              <a:t>ANTIKENSAMMLUNG</a:t>
            </a:r>
            <a:r>
              <a:rPr lang="fr-FR">
                <a:solidFill>
                  <a:schemeClr val="bg1"/>
                </a:solidFill>
                <a:latin typeface="Berlin Sans FB"/>
              </a:rPr>
              <a:t>, le </a:t>
            </a:r>
            <a:r>
              <a:rPr lang="fr-FR" b="1">
                <a:solidFill>
                  <a:schemeClr val="bg1"/>
                </a:solidFill>
                <a:latin typeface="Berlin Sans FB"/>
              </a:rPr>
              <a:t>VORDERASIATISCHES MUSEUM </a:t>
            </a:r>
            <a:r>
              <a:rPr lang="fr-FR">
                <a:solidFill>
                  <a:schemeClr val="bg1"/>
                </a:solidFill>
                <a:latin typeface="Berlin Sans FB"/>
              </a:rPr>
              <a:t>et le </a:t>
            </a:r>
            <a:r>
              <a:rPr lang="fr-FR" b="1">
                <a:solidFill>
                  <a:schemeClr val="bg1"/>
                </a:solidFill>
                <a:latin typeface="Berlin Sans FB"/>
              </a:rPr>
              <a:t>MUSEUM FÜR ISLAMISCHE KUNST</a:t>
            </a:r>
            <a:r>
              <a:rPr lang="fr-FR">
                <a:solidFill>
                  <a:schemeClr val="bg1"/>
                </a:solidFill>
                <a:latin typeface="Berlin Sans FB"/>
              </a:rPr>
              <a:t>.</a:t>
            </a:r>
          </a:p>
        </p:txBody>
      </p:sp>
      <p:sp>
        <p:nvSpPr>
          <p:cNvPr id="5" name="ZoneTexte 4"/>
          <p:cNvSpPr txBox="1">
            <a:spLocks noChangeArrowheads="1"/>
          </p:cNvSpPr>
          <p:nvPr/>
        </p:nvSpPr>
        <p:spPr bwMode="auto">
          <a:xfrm>
            <a:off x="179388" y="2205038"/>
            <a:ext cx="8713787" cy="646112"/>
          </a:xfrm>
          <a:prstGeom prst="rect">
            <a:avLst/>
          </a:prstGeom>
          <a:noFill/>
          <a:ln w="9525">
            <a:noFill/>
            <a:miter lim="800000"/>
            <a:headEnd/>
            <a:tailEnd/>
          </a:ln>
        </p:spPr>
        <p:txBody>
          <a:bodyPr>
            <a:spAutoFit/>
          </a:bodyPr>
          <a:lstStyle/>
          <a:p>
            <a:pPr algn="ctr"/>
            <a:r>
              <a:rPr lang="fr-FR">
                <a:solidFill>
                  <a:schemeClr val="bg1"/>
                </a:solidFill>
                <a:latin typeface="Calibri" pitchFamily="34" charset="0"/>
              </a:rPr>
              <a:t>Malheureusement, nous n’avons pu visiter que </a:t>
            </a:r>
            <a:r>
              <a:rPr lang="fr-FR">
                <a:solidFill>
                  <a:schemeClr val="bg1"/>
                </a:solidFill>
                <a:latin typeface="Berlin Sans FB"/>
              </a:rPr>
              <a:t>l’</a:t>
            </a:r>
            <a:r>
              <a:rPr lang="fr-FR" b="1">
                <a:solidFill>
                  <a:schemeClr val="bg1"/>
                </a:solidFill>
                <a:latin typeface="Berlin Sans FB"/>
              </a:rPr>
              <a:t>ANTIKENSAMMLUNG </a:t>
            </a:r>
            <a:r>
              <a:rPr lang="fr-FR">
                <a:solidFill>
                  <a:schemeClr val="bg1"/>
                </a:solidFill>
                <a:latin typeface="Berlin Sans FB"/>
              </a:rPr>
              <a:t>(collection des Antiquités).</a:t>
            </a:r>
            <a:r>
              <a:rPr lang="fr-FR">
                <a:solidFill>
                  <a:schemeClr val="bg1"/>
                </a:solidFill>
                <a:latin typeface="Calibri" pitchFamily="34" charset="0"/>
              </a:rPr>
              <a:t>  </a:t>
            </a:r>
          </a:p>
        </p:txBody>
      </p:sp>
      <p:sp>
        <p:nvSpPr>
          <p:cNvPr id="6" name="ZoneTexte 5"/>
          <p:cNvSpPr txBox="1">
            <a:spLocks noChangeArrowheads="1"/>
          </p:cNvSpPr>
          <p:nvPr/>
        </p:nvSpPr>
        <p:spPr bwMode="auto">
          <a:xfrm>
            <a:off x="179388" y="3429000"/>
            <a:ext cx="8713787" cy="2862263"/>
          </a:xfrm>
          <a:prstGeom prst="rect">
            <a:avLst/>
          </a:prstGeom>
          <a:noFill/>
          <a:ln w="9525">
            <a:noFill/>
            <a:miter lim="800000"/>
            <a:headEnd/>
            <a:tailEnd/>
          </a:ln>
        </p:spPr>
        <p:txBody>
          <a:bodyPr>
            <a:spAutoFit/>
          </a:bodyPr>
          <a:lstStyle/>
          <a:p>
            <a:pPr algn="ctr"/>
            <a:r>
              <a:rPr lang="fr-FR">
                <a:solidFill>
                  <a:schemeClr val="bg1"/>
                </a:solidFill>
                <a:latin typeface="Berlin Sans FB"/>
              </a:rPr>
              <a:t>Cette collection d’Antiquités est l’une des plus importantes du monde. Des trésors d’une rareté inestimable, exposés dans l’aile centrale. Parmi eux (dans le hall d’entrée), </a:t>
            </a:r>
          </a:p>
          <a:p>
            <a:pPr algn="ctr"/>
            <a:r>
              <a:rPr lang="fr-FR">
                <a:solidFill>
                  <a:schemeClr val="bg1"/>
                </a:solidFill>
                <a:latin typeface="Berlin Sans FB"/>
              </a:rPr>
              <a:t>L’Autel de Pergame (Pergamonaltar), reconstitué grandeur nature, donne son nom au musée.</a:t>
            </a:r>
          </a:p>
          <a:p>
            <a:pPr algn="ctr"/>
            <a:endParaRPr lang="fr-FR">
              <a:solidFill>
                <a:schemeClr val="bg1"/>
              </a:solidFill>
              <a:latin typeface="Berlin Sans FB"/>
            </a:endParaRPr>
          </a:p>
          <a:p>
            <a:pPr algn="ctr"/>
            <a:r>
              <a:rPr lang="fr-FR">
                <a:solidFill>
                  <a:schemeClr val="bg1"/>
                </a:solidFill>
                <a:latin typeface="Berlin Sans FB"/>
              </a:rPr>
              <a:t>Ce gigantesque monument élevé à Zeus et découvert en Asie Mineure fut érigé entre 180 et 160 avant J-C. La frise de 125 mètres de long, reconstituée par fragments sur les murs de la salle, est considéré comme un chef-d’œuvre de l’art hellénistique et illustre les thèmes récurrents de la tradition grecque (combat des géants contre les dieux…). La maquette de le l’autel donne une idée précise sur son aspect d’origine.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extLst>
          </a:blip>
          <a:stretch>
            <a:fillRect/>
          </a:stretch>
        </p:blipFill>
        <p:spPr>
          <a:xfrm>
            <a:off x="1936974" y="2708920"/>
            <a:ext cx="5126036" cy="2920354"/>
          </a:xfrm>
          <a:prstGeom prst="rect">
            <a:avLst/>
          </a:prstGeom>
          <a:ln w="228600" cap="sq" cmpd="thickThin">
            <a:solidFill>
              <a:srgbClr val="00B0F0"/>
            </a:solidFill>
            <a:prstDash val="solid"/>
            <a:miter lim="800000"/>
          </a:ln>
          <a:effectLst>
            <a:innerShdw blurRad="76200">
              <a:srgbClr val="000000"/>
            </a:innerShdw>
          </a:effectLst>
        </p:spPr>
      </p:pic>
      <p:sp>
        <p:nvSpPr>
          <p:cNvPr id="3" name="ZoneTexte 2"/>
          <p:cNvSpPr txBox="1">
            <a:spLocks noChangeArrowheads="1"/>
          </p:cNvSpPr>
          <p:nvPr/>
        </p:nvSpPr>
        <p:spPr bwMode="auto">
          <a:xfrm>
            <a:off x="2124075" y="836613"/>
            <a:ext cx="4751388" cy="400050"/>
          </a:xfrm>
          <a:prstGeom prst="rect">
            <a:avLst/>
          </a:prstGeom>
          <a:noFill/>
          <a:ln w="9525">
            <a:noFill/>
            <a:miter lim="800000"/>
            <a:headEnd/>
            <a:tailEnd/>
          </a:ln>
        </p:spPr>
        <p:txBody>
          <a:bodyPr>
            <a:spAutoFit/>
          </a:bodyPr>
          <a:lstStyle/>
          <a:p>
            <a:pPr algn="ctr"/>
            <a:r>
              <a:rPr lang="fr-FR" sz="2000">
                <a:solidFill>
                  <a:schemeClr val="bg1"/>
                </a:solidFill>
                <a:latin typeface="Berlin Sans FB"/>
              </a:rPr>
              <a:t>PERGAMONALTAR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512</Words>
  <Application>Microsoft Office PowerPoint</Application>
  <PresentationFormat>On-screen Show (4:3)</PresentationFormat>
  <Paragraphs>65</Paragraphs>
  <Slides>16</Slides>
  <Notes>1</Notes>
  <HiddenSlides>0</HiddenSlides>
  <MMClips>0</MMClips>
  <ScaleCrop>false</ScaleCrop>
  <HeadingPairs>
    <vt:vector size="6" baseType="variant">
      <vt:variant>
        <vt:lpstr>Polices utilisées</vt:lpstr>
      </vt:variant>
      <vt:variant>
        <vt:i4>5</vt:i4>
      </vt:variant>
      <vt:variant>
        <vt:lpstr>Modèle de conception</vt:lpstr>
      </vt:variant>
      <vt:variant>
        <vt:i4>1</vt:i4>
      </vt:variant>
      <vt:variant>
        <vt:lpstr>Titres des diapositives</vt:lpstr>
      </vt:variant>
      <vt:variant>
        <vt:i4>16</vt:i4>
      </vt:variant>
    </vt:vector>
  </HeadingPairs>
  <TitlesOfParts>
    <vt:vector size="22" baseType="lpstr">
      <vt:lpstr>Calibri</vt:lpstr>
      <vt:lpstr>Arial</vt:lpstr>
      <vt:lpstr>Berlin Sans FB Demi</vt:lpstr>
      <vt:lpstr>Arial Black</vt:lpstr>
      <vt:lpstr>Berlin Sans FB</vt: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à Berlin voyage 2011</dc:title>
  <dc:creator>jonathan</dc:creator>
  <cp:lastModifiedBy>isabelle</cp:lastModifiedBy>
  <cp:revision>39</cp:revision>
  <dcterms:created xsi:type="dcterms:W3CDTF">2011-04-18T17:29:32Z</dcterms:created>
  <dcterms:modified xsi:type="dcterms:W3CDTF">2011-05-05T09:08:16Z</dcterms:modified>
</cp:coreProperties>
</file>