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19/12/2015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19/12/2015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1470025"/>
          </a:xfrm>
        </p:spPr>
        <p:txBody>
          <a:bodyPr>
            <a:normAutofit/>
          </a:bodyPr>
          <a:lstStyle/>
          <a:p>
            <a:r>
              <a:rPr lang="fr-FR" dirty="0" smtClean="0"/>
              <a:t>Histoire des arts</a:t>
            </a:r>
            <a:endParaRPr lang="fr-FR" dirty="0"/>
          </a:p>
        </p:txBody>
      </p:sp>
      <p:sp>
        <p:nvSpPr>
          <p:cNvPr id="3" name="Sous-titre 2"/>
          <p:cNvSpPr>
            <a:spLocks noGrp="1"/>
          </p:cNvSpPr>
          <p:nvPr>
            <p:ph type="subTitle" idx="1"/>
          </p:nvPr>
        </p:nvSpPr>
        <p:spPr>
          <a:xfrm>
            <a:off x="1331640" y="1988840"/>
            <a:ext cx="6400800" cy="1752600"/>
          </a:xfrm>
        </p:spPr>
        <p:txBody>
          <a:bodyPr/>
          <a:lstStyle/>
          <a:p>
            <a:r>
              <a:rPr lang="fr-FR" i="1" dirty="0" smtClean="0"/>
              <a:t>D’où venons-nous ? Que sommes nous? Où allons-nous ? </a:t>
            </a:r>
          </a:p>
          <a:p>
            <a:r>
              <a:rPr lang="fr-FR" i="1" dirty="0" smtClean="0"/>
              <a:t>de Paul Gauguin (1897)</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80728"/>
            <a:ext cx="7776864" cy="4893647"/>
          </a:xfrm>
          <a:prstGeom prst="rect">
            <a:avLst/>
          </a:prstGeom>
        </p:spPr>
        <p:txBody>
          <a:bodyPr wrap="square">
            <a:spAutoFit/>
          </a:bodyPr>
          <a:lstStyle/>
          <a:p>
            <a:r>
              <a:rPr lang="fr-FR" sz="2000" dirty="0" smtClean="0"/>
              <a:t>	</a:t>
            </a:r>
            <a:r>
              <a:rPr lang="fr-FR" sz="2400" dirty="0" smtClean="0"/>
              <a:t> Dans son tableau, Gauguin </a:t>
            </a:r>
            <a:r>
              <a:rPr lang="fr-FR" sz="2400" dirty="0" smtClean="0">
                <a:solidFill>
                  <a:srgbClr val="00B050"/>
                </a:solidFill>
              </a:rPr>
              <a:t>ne montre pas l’Homme en position de surplomb par rapport à la nature</a:t>
            </a:r>
            <a:r>
              <a:rPr lang="fr-FR" sz="2400" dirty="0" smtClean="0"/>
              <a:t>. </a:t>
            </a:r>
            <a:r>
              <a:rPr lang="fr-FR" sz="2400" i="1" dirty="0" smtClean="0"/>
              <a:t>A contrario, l’être humain vit au</a:t>
            </a:r>
          </a:p>
          <a:p>
            <a:r>
              <a:rPr lang="fr-FR" sz="2400" dirty="0" smtClean="0"/>
              <a:t>contact des autres espèces vivantes et semble ne faire qu’un avec le territoire qu’il occupe.</a:t>
            </a:r>
          </a:p>
          <a:p>
            <a:r>
              <a:rPr lang="fr-FR" sz="2400" dirty="0" smtClean="0"/>
              <a:t>	La </a:t>
            </a:r>
            <a:r>
              <a:rPr lang="fr-FR" sz="2400" b="1" dirty="0" smtClean="0"/>
              <a:t>technique de l’aplat </a:t>
            </a:r>
            <a:r>
              <a:rPr lang="fr-FR" sz="2400" dirty="0" smtClean="0"/>
              <a:t>permet de figurer ce lien indissoluble entre l’homme et la nature : certains personnages apparaissent ainsi ancrés dans la nature (le tout jeune enfant sur une surface bleue). </a:t>
            </a:r>
          </a:p>
          <a:p>
            <a:endParaRPr lang="fr-FR" sz="2400" dirty="0" smtClean="0"/>
          </a:p>
          <a:p>
            <a:r>
              <a:rPr lang="fr-FR" sz="2400" dirty="0" smtClean="0"/>
              <a:t>	Un occidental de la toute fin du XIXe siècle peut être dérouté par le mode de vie exhibé par cette communauté (négation du tabou occidental de la nudité).</a:t>
            </a:r>
            <a:endParaRPr lang="fr-FR"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136904" cy="1296144"/>
          </a:xfrm>
        </p:spPr>
        <p:txBody>
          <a:bodyPr>
            <a:noAutofit/>
          </a:bodyPr>
          <a:lstStyle/>
          <a:p>
            <a:r>
              <a:rPr lang="fr-FR" sz="3600" dirty="0" smtClean="0"/>
              <a:t>A votre avis, est-ce que Gauguin à représenté le jardin d’Eden de la Genèse?</a:t>
            </a:r>
            <a:endParaRPr lang="fr-FR" sz="3600" dirty="0"/>
          </a:p>
        </p:txBody>
      </p:sp>
      <p:pic>
        <p:nvPicPr>
          <p:cNvPr id="4" name="Image 3" descr="Gauguin bis.jpg"/>
          <p:cNvPicPr>
            <a:picLocks noChangeAspect="1"/>
          </p:cNvPicPr>
          <p:nvPr/>
        </p:nvPicPr>
        <p:blipFill>
          <a:blip r:embed="rId2" cstate="print"/>
          <a:stretch>
            <a:fillRect/>
          </a:stretch>
        </p:blipFill>
        <p:spPr>
          <a:xfrm>
            <a:off x="107504" y="2132856"/>
            <a:ext cx="8791827" cy="333370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7920880" cy="5078313"/>
          </a:xfrm>
          <a:prstGeom prst="rect">
            <a:avLst/>
          </a:prstGeom>
        </p:spPr>
        <p:txBody>
          <a:bodyPr wrap="square">
            <a:spAutoFit/>
          </a:bodyPr>
          <a:lstStyle/>
          <a:p>
            <a:r>
              <a:rPr lang="fr-FR" sz="1600" dirty="0" smtClean="0"/>
              <a:t>	</a:t>
            </a:r>
            <a:r>
              <a:rPr lang="fr-FR" dirty="0" smtClean="0"/>
              <a:t> Le </a:t>
            </a:r>
            <a:r>
              <a:rPr lang="fr-FR" dirty="0" smtClean="0">
                <a:solidFill>
                  <a:srgbClr val="FF0000"/>
                </a:solidFill>
              </a:rPr>
              <a:t>jardin d’Éden </a:t>
            </a:r>
            <a:r>
              <a:rPr lang="fr-FR" dirty="0" smtClean="0"/>
              <a:t>est décrit dans la </a:t>
            </a:r>
            <a:r>
              <a:rPr lang="fr-FR" i="1" dirty="0" smtClean="0"/>
              <a:t>Genèse </a:t>
            </a:r>
            <a:r>
              <a:rPr lang="fr-FR" dirty="0" smtClean="0"/>
              <a:t>(3, 1). Ève rappelle au serpent, qui la tente, la règle énoncée par Dieu : « Nous pouvons manger du fruit des arbres du jardin. Mais du fruit de l’arbre qui est au milieu du jardin, Dieu a dit : « Vous n’en mangerez pas, vous n’y toucherez pas, sous peine de mort. » Le serpent convainc la jeune femme en lui  déclarant qu’elle doit manger une pomme de cet arbre pour connaître le Bien et le Mal. </a:t>
            </a:r>
          </a:p>
          <a:p>
            <a:endParaRPr lang="fr-FR" dirty="0" smtClean="0"/>
          </a:p>
          <a:p>
            <a:r>
              <a:rPr lang="fr-FR" dirty="0" smtClean="0"/>
              <a:t>	Dans le tableau de Gauguin, le jeune homme cueillant une pomme se trouve au centre, ce qui illustre la parole biblique. En touchant cette pomme, il ouvre la voie au questionnement philosophique </a:t>
            </a:r>
            <a:r>
              <a:rPr lang="fr-FR" dirty="0" smtClean="0">
                <a:solidFill>
                  <a:srgbClr val="FF0000"/>
                </a:solidFill>
              </a:rPr>
              <a:t>sur la finitude de la condition humaine</a:t>
            </a:r>
            <a:r>
              <a:rPr lang="fr-FR" dirty="0" smtClean="0"/>
              <a:t>.</a:t>
            </a:r>
          </a:p>
          <a:p>
            <a:r>
              <a:rPr lang="fr-FR" dirty="0" smtClean="0"/>
              <a:t>	Pourtant, le tableau de Gauguin diffère sur un point de la Genèse : même s’il croque le fruit de la connaissance, on ne trouve </a:t>
            </a:r>
            <a:r>
              <a:rPr lang="fr-FR" dirty="0" smtClean="0">
                <a:solidFill>
                  <a:srgbClr val="0070C0"/>
                </a:solidFill>
              </a:rPr>
              <a:t>nulle trace de punition ou de culpabilité </a:t>
            </a:r>
            <a:r>
              <a:rPr lang="fr-FR" dirty="0" smtClean="0"/>
              <a:t>dans le tableau. L’enfant assis qui a déjà entamé sa pomme respire </a:t>
            </a:r>
            <a:r>
              <a:rPr lang="fr-FR" dirty="0" smtClean="0">
                <a:solidFill>
                  <a:srgbClr val="0070C0"/>
                </a:solidFill>
              </a:rPr>
              <a:t>l’innocence</a:t>
            </a:r>
            <a:r>
              <a:rPr lang="fr-FR" dirty="0" smtClean="0"/>
              <a:t>. </a:t>
            </a:r>
          </a:p>
          <a:p>
            <a:r>
              <a:rPr lang="fr-FR" dirty="0" smtClean="0"/>
              <a:t>	</a:t>
            </a:r>
          </a:p>
          <a:p>
            <a:r>
              <a:rPr lang="fr-FR" dirty="0" smtClean="0">
                <a:sym typeface="Wingdings" pitchFamily="2" charset="2"/>
              </a:rPr>
              <a:t> </a:t>
            </a:r>
            <a:r>
              <a:rPr lang="fr-FR" dirty="0" smtClean="0"/>
              <a:t>Le paradis primitif de Gauguin ne semble pas s’obscurcir ni finir, sur fond de remord et de péché originel.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136904" cy="1296144"/>
          </a:xfrm>
        </p:spPr>
        <p:txBody>
          <a:bodyPr>
            <a:noAutofit/>
          </a:bodyPr>
          <a:lstStyle/>
          <a:p>
            <a:r>
              <a:rPr lang="fr-FR" sz="3600" dirty="0" smtClean="0"/>
              <a:t>Quel vision Gauguin donne-t-il du « bon sauvage »?</a:t>
            </a:r>
            <a:endParaRPr lang="fr-FR" sz="3600" dirty="0"/>
          </a:p>
        </p:txBody>
      </p:sp>
      <p:pic>
        <p:nvPicPr>
          <p:cNvPr id="4" name="Image 3" descr="Gauguin bis.jpg"/>
          <p:cNvPicPr>
            <a:picLocks noChangeAspect="1"/>
          </p:cNvPicPr>
          <p:nvPr/>
        </p:nvPicPr>
        <p:blipFill>
          <a:blip r:embed="rId2" cstate="print"/>
          <a:stretch>
            <a:fillRect/>
          </a:stretch>
        </p:blipFill>
        <p:spPr>
          <a:xfrm>
            <a:off x="323528" y="1556792"/>
            <a:ext cx="8568952" cy="3249196"/>
          </a:xfrm>
          <a:prstGeom prst="rect">
            <a:avLst/>
          </a:prstGeom>
        </p:spPr>
      </p:pic>
      <p:sp>
        <p:nvSpPr>
          <p:cNvPr id="5" name="Rectangle 4"/>
          <p:cNvSpPr/>
          <p:nvPr/>
        </p:nvSpPr>
        <p:spPr>
          <a:xfrm>
            <a:off x="755576" y="5013176"/>
            <a:ext cx="7344816" cy="1200329"/>
          </a:xfrm>
          <a:prstGeom prst="rect">
            <a:avLst/>
          </a:prstGeom>
        </p:spPr>
        <p:txBody>
          <a:bodyPr wrap="square">
            <a:spAutoFit/>
          </a:bodyPr>
          <a:lstStyle/>
          <a:p>
            <a:r>
              <a:rPr lang="fr-FR" u="sng" dirty="0" smtClean="0"/>
              <a:t>Rappel:</a:t>
            </a:r>
          </a:p>
          <a:p>
            <a:r>
              <a:rPr lang="fr-FR" b="1" dirty="0" smtClean="0"/>
              <a:t>Le mythe du bon sauvage</a:t>
            </a:r>
            <a:r>
              <a:rPr lang="fr-FR" dirty="0" smtClean="0"/>
              <a:t>, c’est l'idéalisation de l'Homme vivant en contact rapproché et en harmonie avec la nature. </a:t>
            </a:r>
            <a:r>
              <a:rPr lang="fr-FR" smtClean="0"/>
              <a:t>Cet </a:t>
            </a:r>
            <a:r>
              <a:rPr lang="fr-FR" smtClean="0"/>
              <a:t>homme </a:t>
            </a:r>
            <a:r>
              <a:rPr lang="fr-FR" dirty="0" smtClean="0"/>
              <a:t>est imaginé comme « naturellement bon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96752"/>
            <a:ext cx="7920880" cy="4093428"/>
          </a:xfrm>
          <a:prstGeom prst="rect">
            <a:avLst/>
          </a:prstGeom>
        </p:spPr>
        <p:txBody>
          <a:bodyPr wrap="square">
            <a:spAutoFit/>
          </a:bodyPr>
          <a:lstStyle/>
          <a:p>
            <a:r>
              <a:rPr lang="fr-FR" dirty="0" smtClean="0"/>
              <a:t>	</a:t>
            </a:r>
            <a:r>
              <a:rPr lang="fr-FR" sz="2000" dirty="0" smtClean="0"/>
              <a:t> Dans la tradition littéraire, le « bon sauvage » est </a:t>
            </a:r>
            <a:r>
              <a:rPr lang="fr-FR" sz="2000" dirty="0" smtClean="0">
                <a:solidFill>
                  <a:srgbClr val="0070C0"/>
                </a:solidFill>
              </a:rPr>
              <a:t>un parangon de sagesse et de bonté</a:t>
            </a:r>
            <a:r>
              <a:rPr lang="fr-FR" sz="2000" dirty="0" smtClean="0"/>
              <a:t>, un miroir inversé de l’Européen. Cet être fictif se trouve réinvesti dans les peintures « exotiques » de Gauguin. </a:t>
            </a:r>
          </a:p>
          <a:p>
            <a:endParaRPr lang="fr-FR" sz="2000" dirty="0" smtClean="0"/>
          </a:p>
          <a:p>
            <a:r>
              <a:rPr lang="fr-FR" sz="2000" dirty="0" smtClean="0"/>
              <a:t>	Sur cette toile, les êtres primitifs dégagent </a:t>
            </a:r>
            <a:r>
              <a:rPr lang="fr-FR" sz="2000" dirty="0" smtClean="0">
                <a:solidFill>
                  <a:srgbClr val="0070C0"/>
                </a:solidFill>
              </a:rPr>
              <a:t>une candeur et une simplicité </a:t>
            </a:r>
            <a:r>
              <a:rPr lang="fr-FR" sz="2000" dirty="0" smtClean="0"/>
              <a:t>qui renvoient expressément au mythe d’un âge d’or primitif.</a:t>
            </a:r>
          </a:p>
          <a:p>
            <a:endParaRPr lang="fr-FR" sz="2000" dirty="0" smtClean="0"/>
          </a:p>
          <a:p>
            <a:r>
              <a:rPr lang="fr-FR" sz="2000" dirty="0" smtClean="0"/>
              <a:t>	Néanmoins, les jeunes femmes du premier plan ont un </a:t>
            </a:r>
            <a:r>
              <a:rPr lang="fr-FR" sz="2000" dirty="0" smtClean="0">
                <a:solidFill>
                  <a:srgbClr val="0070C0"/>
                </a:solidFill>
              </a:rPr>
              <a:t>regard songeur et mystérieux </a:t>
            </a:r>
            <a:r>
              <a:rPr lang="fr-FR" sz="2000" dirty="0" smtClean="0"/>
              <a:t>qui ne peut être réduit à l’expression d’un « bon sauvage ». </a:t>
            </a:r>
          </a:p>
          <a:p>
            <a:r>
              <a:rPr lang="fr-FR" sz="2000" dirty="0" smtClean="0"/>
              <a:t>	</a:t>
            </a:r>
          </a:p>
          <a:p>
            <a:r>
              <a:rPr lang="fr-FR" sz="2000" dirty="0" smtClean="0"/>
              <a:t>	Le « nous » utilisé par le peintre dans le titre de l’</a:t>
            </a:r>
            <a:r>
              <a:rPr lang="fr-FR" sz="2000" dirty="0" err="1" smtClean="0"/>
              <a:t>oeuvre</a:t>
            </a:r>
            <a:r>
              <a:rPr lang="fr-FR" sz="2000" dirty="0" smtClean="0"/>
              <a:t> invite également le spectateur à ne pas réduire la portée symbolique du tableau.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136904" cy="1008112"/>
          </a:xfrm>
        </p:spPr>
        <p:txBody>
          <a:bodyPr>
            <a:noAutofit/>
          </a:bodyPr>
          <a:lstStyle/>
          <a:p>
            <a:r>
              <a:rPr lang="fr-FR" sz="3200" dirty="0" smtClean="0"/>
              <a:t>Quelques autres toiles de Gauguin</a:t>
            </a:r>
            <a:endParaRPr lang="fr-FR" sz="3200" dirty="0"/>
          </a:p>
        </p:txBody>
      </p:sp>
      <p:pic>
        <p:nvPicPr>
          <p:cNvPr id="6" name="Image 5" descr="800px-Gauguin-Nave_nave_mahana-Lyon.jpg"/>
          <p:cNvPicPr>
            <a:picLocks noChangeAspect="1"/>
          </p:cNvPicPr>
          <p:nvPr/>
        </p:nvPicPr>
        <p:blipFill>
          <a:blip r:embed="rId2" cstate="print"/>
          <a:stretch>
            <a:fillRect/>
          </a:stretch>
        </p:blipFill>
        <p:spPr>
          <a:xfrm>
            <a:off x="1547664" y="1124744"/>
            <a:ext cx="6204689" cy="4467377"/>
          </a:xfrm>
          <a:prstGeom prst="rect">
            <a:avLst/>
          </a:prstGeom>
        </p:spPr>
      </p:pic>
      <p:sp>
        <p:nvSpPr>
          <p:cNvPr id="7" name="Rectangle 6"/>
          <p:cNvSpPr/>
          <p:nvPr/>
        </p:nvSpPr>
        <p:spPr>
          <a:xfrm>
            <a:off x="2051720" y="5661248"/>
            <a:ext cx="5331909" cy="461665"/>
          </a:xfrm>
          <a:prstGeom prst="rect">
            <a:avLst/>
          </a:prstGeom>
        </p:spPr>
        <p:txBody>
          <a:bodyPr wrap="none">
            <a:spAutoFit/>
          </a:bodyPr>
          <a:lstStyle/>
          <a:p>
            <a:r>
              <a:rPr lang="fr-FR" sz="2400" i="1" dirty="0" smtClean="0"/>
              <a:t>Nave </a:t>
            </a:r>
            <a:r>
              <a:rPr lang="fr-FR" sz="2400" i="1" dirty="0" err="1" smtClean="0"/>
              <a:t>nave</a:t>
            </a:r>
            <a:r>
              <a:rPr lang="fr-FR" sz="2400" i="1" dirty="0" smtClean="0"/>
              <a:t> </a:t>
            </a:r>
            <a:r>
              <a:rPr lang="fr-FR" sz="2400" i="1" dirty="0" err="1" smtClean="0"/>
              <a:t>mahana</a:t>
            </a:r>
            <a:r>
              <a:rPr lang="fr-FR" sz="2400" i="1" dirty="0" smtClean="0"/>
              <a:t> </a:t>
            </a:r>
            <a:r>
              <a:rPr lang="fr-FR" sz="2400" dirty="0" smtClean="0"/>
              <a:t>(Jour délicieux), 1896</a:t>
            </a:r>
            <a:endParaRPr lang="fr-F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83768" y="5661248"/>
            <a:ext cx="4102983" cy="461665"/>
          </a:xfrm>
          <a:prstGeom prst="rect">
            <a:avLst/>
          </a:prstGeom>
        </p:spPr>
        <p:txBody>
          <a:bodyPr wrap="none">
            <a:spAutoFit/>
          </a:bodyPr>
          <a:lstStyle/>
          <a:p>
            <a:r>
              <a:rPr lang="fr-FR" sz="2400" i="1" dirty="0" smtClean="0"/>
              <a:t>Deux femmes tahitiennes, </a:t>
            </a:r>
            <a:r>
              <a:rPr lang="fr-FR" sz="2400" dirty="0" smtClean="0"/>
              <a:t>1896</a:t>
            </a:r>
            <a:endParaRPr lang="fr-FR" sz="2400" dirty="0"/>
          </a:p>
        </p:txBody>
      </p:sp>
      <p:pic>
        <p:nvPicPr>
          <p:cNvPr id="5" name="Image 4" descr="deux femmes tahissiennes.jpg"/>
          <p:cNvPicPr>
            <a:picLocks noChangeAspect="1"/>
          </p:cNvPicPr>
          <p:nvPr/>
        </p:nvPicPr>
        <p:blipFill>
          <a:blip r:embed="rId2" cstate="print"/>
          <a:stretch>
            <a:fillRect/>
          </a:stretch>
        </p:blipFill>
        <p:spPr>
          <a:xfrm>
            <a:off x="2699792" y="620688"/>
            <a:ext cx="3657600" cy="47625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79912" y="5661248"/>
            <a:ext cx="1493294" cy="461665"/>
          </a:xfrm>
          <a:prstGeom prst="rect">
            <a:avLst/>
          </a:prstGeom>
        </p:spPr>
        <p:txBody>
          <a:bodyPr wrap="none">
            <a:spAutoFit/>
          </a:bodyPr>
          <a:lstStyle/>
          <a:p>
            <a:r>
              <a:rPr lang="fr-FR" sz="2400" i="1" dirty="0" smtClean="0"/>
              <a:t>Mata mua</a:t>
            </a:r>
            <a:endParaRPr lang="fr-FR" sz="2400" dirty="0"/>
          </a:p>
        </p:txBody>
      </p:sp>
      <p:pic>
        <p:nvPicPr>
          <p:cNvPr id="4" name="Image 3" descr="paul-gauguin-mata-mua.jpg"/>
          <p:cNvPicPr>
            <a:picLocks noChangeAspect="1"/>
          </p:cNvPicPr>
          <p:nvPr/>
        </p:nvPicPr>
        <p:blipFill>
          <a:blip r:embed="rId2" cstate="print"/>
          <a:stretch>
            <a:fillRect/>
          </a:stretch>
        </p:blipFill>
        <p:spPr>
          <a:xfrm>
            <a:off x="2627784" y="332656"/>
            <a:ext cx="3816424" cy="519241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79912" y="5445224"/>
            <a:ext cx="1930593" cy="461665"/>
          </a:xfrm>
          <a:prstGeom prst="rect">
            <a:avLst/>
          </a:prstGeom>
        </p:spPr>
        <p:txBody>
          <a:bodyPr wrap="none">
            <a:spAutoFit/>
          </a:bodyPr>
          <a:lstStyle/>
          <a:p>
            <a:r>
              <a:rPr lang="fr-FR" sz="2400" i="1" dirty="0" smtClean="0"/>
              <a:t>Trois tahitiens</a:t>
            </a:r>
            <a:endParaRPr lang="fr-FR" sz="2400" dirty="0"/>
          </a:p>
        </p:txBody>
      </p:sp>
      <p:pic>
        <p:nvPicPr>
          <p:cNvPr id="5" name="Image 4" descr="trois-tahitiens.jpg"/>
          <p:cNvPicPr>
            <a:picLocks noChangeAspect="1"/>
          </p:cNvPicPr>
          <p:nvPr/>
        </p:nvPicPr>
        <p:blipFill>
          <a:blip r:embed="rId2" cstate="print"/>
          <a:stretch>
            <a:fillRect/>
          </a:stretch>
        </p:blipFill>
        <p:spPr>
          <a:xfrm>
            <a:off x="2051720" y="1052736"/>
            <a:ext cx="5191987" cy="398617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95936" y="5661248"/>
            <a:ext cx="1376531" cy="461665"/>
          </a:xfrm>
          <a:prstGeom prst="rect">
            <a:avLst/>
          </a:prstGeom>
        </p:spPr>
        <p:txBody>
          <a:bodyPr wrap="none">
            <a:spAutoFit/>
          </a:bodyPr>
          <a:lstStyle/>
          <a:p>
            <a:r>
              <a:rPr lang="fr-FR" sz="2400" i="1" dirty="0" err="1" smtClean="0"/>
              <a:t>Parau</a:t>
            </a:r>
            <a:r>
              <a:rPr lang="fr-FR" sz="2400" i="1" dirty="0" smtClean="0"/>
              <a:t> api</a:t>
            </a:r>
            <a:endParaRPr lang="fr-FR" sz="2400" dirty="0"/>
          </a:p>
        </p:txBody>
      </p:sp>
      <p:pic>
        <p:nvPicPr>
          <p:cNvPr id="4" name="Image 3" descr="parau-api.jpg"/>
          <p:cNvPicPr>
            <a:picLocks noChangeAspect="1"/>
          </p:cNvPicPr>
          <p:nvPr/>
        </p:nvPicPr>
        <p:blipFill>
          <a:blip r:embed="rId2" cstate="print"/>
          <a:stretch>
            <a:fillRect/>
          </a:stretch>
        </p:blipFill>
        <p:spPr>
          <a:xfrm>
            <a:off x="1763688" y="1052736"/>
            <a:ext cx="5837328" cy="43079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5301208"/>
            <a:ext cx="6120680" cy="926778"/>
          </a:xfrm>
        </p:spPr>
        <p:txBody>
          <a:bodyPr>
            <a:normAutofit fontScale="90000"/>
          </a:bodyPr>
          <a:lstStyle/>
          <a:p>
            <a:pPr algn="ctr"/>
            <a:r>
              <a:rPr lang="fr-FR" i="1" dirty="0" smtClean="0"/>
              <a:t>D’où venons-nous ? Que sommes nous? Où allons-nous ?</a:t>
            </a:r>
            <a:br>
              <a:rPr lang="fr-FR" i="1" dirty="0" smtClean="0"/>
            </a:br>
            <a:r>
              <a:rPr lang="fr-FR" dirty="0" smtClean="0"/>
              <a:t>Paul Gauguin, 1897</a:t>
            </a:r>
            <a:br>
              <a:rPr lang="fr-FR" dirty="0" smtClean="0"/>
            </a:br>
            <a:endParaRPr lang="fr-FR" dirty="0"/>
          </a:p>
        </p:txBody>
      </p:sp>
      <p:pic>
        <p:nvPicPr>
          <p:cNvPr id="1031" name="Picture 7" descr="https://upload.wikimedia.org/wikipedia/commons/a/ac/Paul_Gauguin_142.jpg"/>
          <p:cNvPicPr>
            <a:picLocks noGrp="1" noChangeAspect="1" noChangeArrowheads="1"/>
          </p:cNvPicPr>
          <p:nvPr>
            <p:ph type="pic" idx="1"/>
          </p:nvPr>
        </p:nvPicPr>
        <p:blipFill>
          <a:blip r:embed="rId2" cstate="print"/>
          <a:srcRect l="25234" r="25234"/>
          <a:stretch>
            <a:fillRect/>
          </a:stretch>
        </p:blipFill>
        <p:spPr bwMode="auto">
          <a:xfrm>
            <a:off x="1619672" y="692696"/>
            <a:ext cx="5760640" cy="43204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 représente cette toile?</a:t>
            </a:r>
            <a:endParaRPr lang="fr-FR" dirty="0"/>
          </a:p>
        </p:txBody>
      </p:sp>
      <p:pic>
        <p:nvPicPr>
          <p:cNvPr id="3" name="Image 2" descr="Paul_Gauguin_142.jpg"/>
          <p:cNvPicPr>
            <a:picLocks noChangeAspect="1"/>
          </p:cNvPicPr>
          <p:nvPr/>
        </p:nvPicPr>
        <p:blipFill>
          <a:blip r:embed="rId2" cstate="print"/>
          <a:stretch>
            <a:fillRect/>
          </a:stretch>
        </p:blipFill>
        <p:spPr>
          <a:xfrm>
            <a:off x="179512" y="1772816"/>
            <a:ext cx="8748464" cy="324991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776864" cy="5035353"/>
          </a:xfrm>
          <a:prstGeom prst="rect">
            <a:avLst/>
          </a:prstGeom>
        </p:spPr>
        <p:txBody>
          <a:bodyPr wrap="square">
            <a:spAutoFit/>
          </a:bodyPr>
          <a:lstStyle/>
          <a:p>
            <a:pPr>
              <a:lnSpc>
                <a:spcPct val="150000"/>
              </a:lnSpc>
            </a:pPr>
            <a:r>
              <a:rPr lang="fr-FR" dirty="0" smtClean="0"/>
              <a:t>	À travers cette toile, Gauguin représente les </a:t>
            </a:r>
            <a:r>
              <a:rPr lang="fr-FR" dirty="0" smtClean="0">
                <a:solidFill>
                  <a:srgbClr val="FF0000"/>
                </a:solidFill>
              </a:rPr>
              <a:t>différents âges de la vie </a:t>
            </a:r>
            <a:r>
              <a:rPr lang="fr-FR" dirty="0" smtClean="0"/>
              <a:t>: du nourrisson encore endormi figurant au premier plan sur la droite au vieillard agonisant à l’extrême gauche du tableau. </a:t>
            </a:r>
          </a:p>
          <a:p>
            <a:pPr>
              <a:lnSpc>
                <a:spcPct val="150000"/>
              </a:lnSpc>
            </a:pPr>
            <a:endParaRPr lang="fr-FR" dirty="0" smtClean="0"/>
          </a:p>
          <a:p>
            <a:pPr>
              <a:lnSpc>
                <a:spcPct val="150000"/>
              </a:lnSpc>
            </a:pPr>
            <a:r>
              <a:rPr lang="fr-FR" dirty="0" smtClean="0"/>
              <a:t>	Entre ces deux êtres symboliques sont représentés des êtres mystérieux qui semblent s’interroger sur </a:t>
            </a:r>
            <a:r>
              <a:rPr lang="fr-FR" dirty="0" smtClean="0">
                <a:solidFill>
                  <a:srgbClr val="FF0000"/>
                </a:solidFill>
              </a:rPr>
              <a:t>le sens de l’existence</a:t>
            </a:r>
            <a:r>
              <a:rPr lang="fr-FR" dirty="0" smtClean="0"/>
              <a:t>. </a:t>
            </a:r>
          </a:p>
          <a:p>
            <a:pPr>
              <a:lnSpc>
                <a:spcPct val="150000"/>
              </a:lnSpc>
            </a:pPr>
            <a:endParaRPr lang="fr-FR" dirty="0" smtClean="0"/>
          </a:p>
          <a:p>
            <a:pPr>
              <a:lnSpc>
                <a:spcPct val="150000"/>
              </a:lnSpc>
            </a:pPr>
            <a:r>
              <a:rPr lang="fr-FR" dirty="0" smtClean="0"/>
              <a:t>	Au centre, </a:t>
            </a:r>
            <a:r>
              <a:rPr lang="fr-FR" dirty="0" smtClean="0">
                <a:solidFill>
                  <a:srgbClr val="0070C0"/>
                </a:solidFill>
              </a:rPr>
              <a:t>un jeune homme cueille une pomme</a:t>
            </a:r>
            <a:r>
              <a:rPr lang="fr-FR" dirty="0" smtClean="0"/>
              <a:t>, accomplissant ainsi un geste symbolique, celui </a:t>
            </a:r>
            <a:r>
              <a:rPr lang="fr-FR" dirty="0" smtClean="0">
                <a:solidFill>
                  <a:srgbClr val="FF0000"/>
                </a:solidFill>
              </a:rPr>
              <a:t>d’Adam et Ève</a:t>
            </a:r>
            <a:r>
              <a:rPr lang="fr-FR" dirty="0" smtClean="0"/>
              <a:t> dans la Genèse. Ce mouvement, relayé par </a:t>
            </a:r>
            <a:r>
              <a:rPr lang="fr-FR" dirty="0" smtClean="0">
                <a:solidFill>
                  <a:srgbClr val="0070C0"/>
                </a:solidFill>
              </a:rPr>
              <a:t>la jeune fille qui mange une pomme assise sur la gauche</a:t>
            </a:r>
            <a:r>
              <a:rPr lang="fr-FR" dirty="0" smtClean="0"/>
              <a:t>, invite le spectateur à réfléchir </a:t>
            </a:r>
            <a:r>
              <a:rPr lang="fr-FR" b="1" dirty="0" smtClean="0"/>
              <a:t>sur la condition humaine marquée par la finitude, la connaissance du Bien et du Mal, et donc l’interrogation sur soi à la différence des Dieux.</a:t>
            </a:r>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80920" cy="1584176"/>
          </a:xfrm>
        </p:spPr>
        <p:txBody>
          <a:bodyPr>
            <a:noAutofit/>
          </a:bodyPr>
          <a:lstStyle/>
          <a:p>
            <a:r>
              <a:rPr lang="fr-FR" sz="3600" dirty="0" smtClean="0"/>
              <a:t>Expliquer le titre: </a:t>
            </a:r>
            <a:br>
              <a:rPr lang="fr-FR" sz="3600" dirty="0" smtClean="0"/>
            </a:br>
            <a:r>
              <a:rPr lang="fr-FR" sz="3600" dirty="0" smtClean="0"/>
              <a:t>« </a:t>
            </a:r>
            <a:r>
              <a:rPr lang="fr-FR" sz="3600" i="1" dirty="0" smtClean="0"/>
              <a:t> D’où venons-nous ? Que sommes nous? Où allons-nous ? »</a:t>
            </a:r>
            <a:r>
              <a:rPr lang="fr-FR" sz="3600" dirty="0" smtClean="0"/>
              <a:t> </a:t>
            </a:r>
            <a:endParaRPr lang="fr-FR" sz="3600" dirty="0"/>
          </a:p>
        </p:txBody>
      </p:sp>
      <p:pic>
        <p:nvPicPr>
          <p:cNvPr id="3" name="Image 2" descr="Paul_Gauguin_142.jpg"/>
          <p:cNvPicPr>
            <a:picLocks noChangeAspect="1"/>
          </p:cNvPicPr>
          <p:nvPr/>
        </p:nvPicPr>
        <p:blipFill>
          <a:blip r:embed="rId2" cstate="print"/>
          <a:stretch>
            <a:fillRect/>
          </a:stretch>
        </p:blipFill>
        <p:spPr>
          <a:xfrm>
            <a:off x="179512" y="2564904"/>
            <a:ext cx="8748464" cy="32499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7776864" cy="5355312"/>
          </a:xfrm>
          <a:prstGeom prst="rect">
            <a:avLst/>
          </a:prstGeom>
        </p:spPr>
        <p:txBody>
          <a:bodyPr wrap="square">
            <a:spAutoFit/>
          </a:bodyPr>
          <a:lstStyle/>
          <a:p>
            <a:r>
              <a:rPr lang="fr-FR" dirty="0" smtClean="0"/>
              <a:t>	Le titre du tableau est constitué d’une triple interrogation de nature philosophique. </a:t>
            </a:r>
          </a:p>
          <a:p>
            <a:endParaRPr lang="fr-FR" dirty="0" smtClean="0"/>
          </a:p>
          <a:p>
            <a:r>
              <a:rPr lang="fr-FR" dirty="0" smtClean="0"/>
              <a:t>	</a:t>
            </a:r>
            <a:r>
              <a:rPr lang="fr-FR" b="1" dirty="0" smtClean="0"/>
              <a:t>Cette question rhétorique invite le spectateur à réfléchir sur:</a:t>
            </a:r>
          </a:p>
          <a:p>
            <a:endParaRPr lang="fr-FR" dirty="0" smtClean="0"/>
          </a:p>
          <a:p>
            <a:pPr>
              <a:buFontTx/>
              <a:buChar char="-"/>
            </a:pPr>
            <a:r>
              <a:rPr lang="fr-FR" dirty="0" smtClean="0">
                <a:solidFill>
                  <a:srgbClr val="FF0000"/>
                </a:solidFill>
              </a:rPr>
              <a:t>l’origine</a:t>
            </a:r>
            <a:r>
              <a:rPr lang="fr-FR" dirty="0" smtClean="0"/>
              <a:t> (« D’où venons-nous ? »), </a:t>
            </a:r>
          </a:p>
          <a:p>
            <a:pPr>
              <a:buFontTx/>
              <a:buChar char="-"/>
            </a:pPr>
            <a:r>
              <a:rPr lang="fr-FR" dirty="0" smtClean="0">
                <a:solidFill>
                  <a:srgbClr val="FF0000"/>
                </a:solidFill>
              </a:rPr>
              <a:t>l’identité </a:t>
            </a:r>
            <a:r>
              <a:rPr lang="fr-FR" dirty="0" smtClean="0"/>
              <a:t>(« Qui sommes-nous ? ») </a:t>
            </a:r>
          </a:p>
          <a:p>
            <a:pPr>
              <a:buFontTx/>
              <a:buChar char="-"/>
            </a:pPr>
            <a:r>
              <a:rPr lang="fr-FR" dirty="0" smtClean="0"/>
              <a:t> et le </a:t>
            </a:r>
            <a:r>
              <a:rPr lang="fr-FR" dirty="0" smtClean="0">
                <a:solidFill>
                  <a:srgbClr val="FF0000"/>
                </a:solidFill>
              </a:rPr>
              <a:t>devenir</a:t>
            </a:r>
            <a:r>
              <a:rPr lang="fr-FR" dirty="0" smtClean="0"/>
              <a:t> (« Où allons-nous ? ») de l’Homme. </a:t>
            </a:r>
          </a:p>
          <a:p>
            <a:pPr>
              <a:buFontTx/>
              <a:buChar char="-"/>
            </a:pPr>
            <a:endParaRPr lang="fr-FR" dirty="0" smtClean="0"/>
          </a:p>
          <a:p>
            <a:r>
              <a:rPr lang="fr-FR" dirty="0" smtClean="0"/>
              <a:t>	</a:t>
            </a:r>
            <a:r>
              <a:rPr lang="fr-FR" b="1" dirty="0" smtClean="0"/>
              <a:t>Ce cheminement se trouve illustré par:</a:t>
            </a:r>
          </a:p>
          <a:p>
            <a:endParaRPr lang="fr-FR" dirty="0" smtClean="0"/>
          </a:p>
          <a:p>
            <a:r>
              <a:rPr lang="fr-FR" dirty="0" smtClean="0"/>
              <a:t>- la </a:t>
            </a:r>
            <a:r>
              <a:rPr lang="fr-FR" dirty="0" smtClean="0">
                <a:solidFill>
                  <a:srgbClr val="0070C0"/>
                </a:solidFill>
              </a:rPr>
              <a:t>représentation des âges de la vie</a:t>
            </a:r>
            <a:r>
              <a:rPr lang="fr-FR" dirty="0" smtClean="0"/>
              <a:t> (si l’on adopte une lecture horizontale du tableau). </a:t>
            </a:r>
          </a:p>
          <a:p>
            <a:r>
              <a:rPr lang="fr-FR" dirty="0" smtClean="0"/>
              <a:t>- La peinture de personnages résolument </a:t>
            </a:r>
            <a:r>
              <a:rPr lang="fr-FR" dirty="0" smtClean="0">
                <a:solidFill>
                  <a:srgbClr val="0070C0"/>
                </a:solidFill>
              </a:rPr>
              <a:t>énigmatiques</a:t>
            </a:r>
            <a:r>
              <a:rPr lang="fr-FR" dirty="0" smtClean="0"/>
              <a:t>, </a:t>
            </a:r>
            <a:r>
              <a:rPr lang="fr-FR" dirty="0" smtClean="0">
                <a:solidFill>
                  <a:srgbClr val="0070C0"/>
                </a:solidFill>
              </a:rPr>
              <a:t>dont le regard reflète ces interrogations</a:t>
            </a:r>
            <a:r>
              <a:rPr lang="fr-FR" dirty="0" smtClean="0"/>
              <a:t>. Les personnages sont disposés sur la toile comme autant de </a:t>
            </a:r>
            <a:r>
              <a:rPr lang="fr-FR" dirty="0" smtClean="0">
                <a:solidFill>
                  <a:srgbClr val="0070C0"/>
                </a:solidFill>
              </a:rPr>
              <a:t>pièces détachées</a:t>
            </a:r>
            <a:r>
              <a:rPr lang="fr-FR" dirty="0" smtClean="0"/>
              <a:t>, chargées de donner un écho à cette méditation. </a:t>
            </a:r>
          </a:p>
          <a:p>
            <a:r>
              <a:rPr lang="fr-FR" dirty="0" smtClean="0"/>
              <a:t>- Le Bouddha trônant au milieu de la partie gauche de la toile symbolise plus précisément </a:t>
            </a:r>
            <a:r>
              <a:rPr lang="fr-FR" dirty="0" smtClean="0">
                <a:solidFill>
                  <a:srgbClr val="0070C0"/>
                </a:solidFill>
              </a:rPr>
              <a:t>le désir humain d’entrer en relation avec une divinité ou, du moins, une transcendance qui révèlerait la réponse à cette énigme</a:t>
            </a:r>
            <a:r>
              <a:rPr lang="fr-FR" dirty="0" smtClean="0"/>
              <a:t>.</a:t>
            </a: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80920" cy="1584176"/>
          </a:xfrm>
        </p:spPr>
        <p:txBody>
          <a:bodyPr>
            <a:noAutofit/>
          </a:bodyPr>
          <a:lstStyle/>
          <a:p>
            <a:r>
              <a:rPr lang="fr-FR" sz="3600" dirty="0" smtClean="0"/>
              <a:t>Que pouvez-vous dire sur les couleurs du tableau?</a:t>
            </a:r>
            <a:endParaRPr lang="fr-FR" sz="3600" dirty="0"/>
          </a:p>
        </p:txBody>
      </p:sp>
      <p:pic>
        <p:nvPicPr>
          <p:cNvPr id="4" name="Image 3" descr="Gauguin bis.jpg"/>
          <p:cNvPicPr>
            <a:picLocks noChangeAspect="1"/>
          </p:cNvPicPr>
          <p:nvPr/>
        </p:nvPicPr>
        <p:blipFill>
          <a:blip r:embed="rId2" cstate="print"/>
          <a:stretch>
            <a:fillRect/>
          </a:stretch>
        </p:blipFill>
        <p:spPr>
          <a:xfrm>
            <a:off x="107504" y="2132856"/>
            <a:ext cx="8791827" cy="333370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96752"/>
            <a:ext cx="7776864" cy="3477875"/>
          </a:xfrm>
          <a:prstGeom prst="rect">
            <a:avLst/>
          </a:prstGeom>
        </p:spPr>
        <p:txBody>
          <a:bodyPr wrap="square">
            <a:spAutoFit/>
          </a:bodyPr>
          <a:lstStyle/>
          <a:p>
            <a:r>
              <a:rPr lang="fr-FR" dirty="0" smtClean="0"/>
              <a:t>	</a:t>
            </a:r>
            <a:r>
              <a:rPr lang="fr-FR" sz="2000" dirty="0" smtClean="0"/>
              <a:t> La toile est construite autour </a:t>
            </a:r>
            <a:r>
              <a:rPr lang="fr-FR" sz="2000" dirty="0" smtClean="0">
                <a:solidFill>
                  <a:srgbClr val="FF0000"/>
                </a:solidFill>
              </a:rPr>
              <a:t>d’un jeu de contrastes</a:t>
            </a:r>
            <a:r>
              <a:rPr lang="fr-FR" sz="2000" dirty="0" smtClean="0"/>
              <a:t> saisissant : </a:t>
            </a:r>
          </a:p>
          <a:p>
            <a:endParaRPr lang="fr-FR" sz="2000" dirty="0" smtClean="0"/>
          </a:p>
          <a:p>
            <a:r>
              <a:rPr lang="fr-FR" sz="2000" dirty="0" smtClean="0"/>
              <a:t>- au premier plan, le </a:t>
            </a:r>
            <a:r>
              <a:rPr lang="fr-FR" sz="2000" dirty="0" smtClean="0">
                <a:solidFill>
                  <a:srgbClr val="7030A0"/>
                </a:solidFill>
              </a:rPr>
              <a:t>jaune</a:t>
            </a:r>
            <a:r>
              <a:rPr lang="fr-FR" sz="2000" dirty="0" smtClean="0"/>
              <a:t> éclatant, symbole de vie, s’oppose aux </a:t>
            </a:r>
            <a:r>
              <a:rPr lang="fr-FR" sz="2000" dirty="0" smtClean="0">
                <a:solidFill>
                  <a:srgbClr val="7030A0"/>
                </a:solidFill>
              </a:rPr>
              <a:t>couleurs</a:t>
            </a:r>
          </a:p>
          <a:p>
            <a:r>
              <a:rPr lang="fr-FR" sz="2000" dirty="0" smtClean="0">
                <a:solidFill>
                  <a:srgbClr val="7030A0"/>
                </a:solidFill>
              </a:rPr>
              <a:t>ternes</a:t>
            </a:r>
            <a:r>
              <a:rPr lang="fr-FR" sz="2000" dirty="0" smtClean="0"/>
              <a:t> (marron, gris) représentant la mort.</a:t>
            </a:r>
          </a:p>
          <a:p>
            <a:endParaRPr lang="fr-FR" sz="2000" dirty="0" smtClean="0"/>
          </a:p>
          <a:p>
            <a:pPr>
              <a:buFontTx/>
              <a:buChar char="-"/>
            </a:pPr>
            <a:r>
              <a:rPr lang="fr-FR" sz="2000" dirty="0" smtClean="0"/>
              <a:t>Le </a:t>
            </a:r>
            <a:r>
              <a:rPr lang="fr-FR" sz="2000" dirty="0" smtClean="0">
                <a:solidFill>
                  <a:srgbClr val="7030A0"/>
                </a:solidFill>
              </a:rPr>
              <a:t>bleu clair et vif </a:t>
            </a:r>
            <a:r>
              <a:rPr lang="fr-FR" sz="2000" dirty="0" smtClean="0"/>
              <a:t>du Bouddha semble être la couleur de la vie spirituelle qui se diffuse dans tout l’arrière-plan du tableau. </a:t>
            </a:r>
          </a:p>
          <a:p>
            <a:pPr>
              <a:buFontTx/>
              <a:buChar char="-"/>
            </a:pPr>
            <a:endParaRPr lang="fr-FR" sz="2000" dirty="0" smtClean="0"/>
          </a:p>
          <a:p>
            <a:r>
              <a:rPr lang="fr-FR" sz="2000" dirty="0" smtClean="0"/>
              <a:t>	On voit ainsi que Gauguin utilise toutes les teintes d’une même couleur, de la plus vive à la plus sombre.</a:t>
            </a:r>
            <a:endParaRPr lang="fr-FR"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136904" cy="1296144"/>
          </a:xfrm>
        </p:spPr>
        <p:txBody>
          <a:bodyPr>
            <a:noAutofit/>
          </a:bodyPr>
          <a:lstStyle/>
          <a:p>
            <a:r>
              <a:rPr lang="fr-FR" sz="3600" dirty="0" smtClean="0"/>
              <a:t>Comment est représenté le lien entre l’Homme et la nature?</a:t>
            </a:r>
            <a:endParaRPr lang="fr-FR" sz="3600" dirty="0"/>
          </a:p>
        </p:txBody>
      </p:sp>
      <p:pic>
        <p:nvPicPr>
          <p:cNvPr id="4" name="Image 3" descr="Gauguin bis.jpg"/>
          <p:cNvPicPr>
            <a:picLocks noChangeAspect="1"/>
          </p:cNvPicPr>
          <p:nvPr/>
        </p:nvPicPr>
        <p:blipFill>
          <a:blip r:embed="rId2" cstate="print"/>
          <a:stretch>
            <a:fillRect/>
          </a:stretch>
        </p:blipFill>
        <p:spPr>
          <a:xfrm>
            <a:off x="107504" y="2132856"/>
            <a:ext cx="8791827" cy="3333706"/>
          </a:xfrm>
          <a:prstGeom prst="rect">
            <a:avLst/>
          </a:prstGeom>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133</Words>
  <Application>Microsoft Office PowerPoint</Application>
  <PresentationFormat>Affichage à l'écran (4:3)</PresentationFormat>
  <Paragraphs>62</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Histoire des arts</vt:lpstr>
      <vt:lpstr>D’où venons-nous ? Que sommes nous? Où allons-nous ? Paul Gauguin, 1897 </vt:lpstr>
      <vt:lpstr>Que représente cette toile?</vt:lpstr>
      <vt:lpstr>Diapositive 4</vt:lpstr>
      <vt:lpstr>Expliquer le titre:  «  D’où venons-nous ? Que sommes nous? Où allons-nous ? » </vt:lpstr>
      <vt:lpstr>Diapositive 6</vt:lpstr>
      <vt:lpstr>Que pouvez-vous dire sur les couleurs du tableau?</vt:lpstr>
      <vt:lpstr>Diapositive 8</vt:lpstr>
      <vt:lpstr>Comment est représenté le lien entre l’Homme et la nature?</vt:lpstr>
      <vt:lpstr>Diapositive 10</vt:lpstr>
      <vt:lpstr>A votre avis, est-ce que Gauguin à représenté le jardin d’Eden de la Genèse?</vt:lpstr>
      <vt:lpstr>Diapositive 12</vt:lpstr>
      <vt:lpstr>Quel vision Gauguin donne-t-il du « bon sauvage »?</vt:lpstr>
      <vt:lpstr>Diapositive 14</vt:lpstr>
      <vt:lpstr>Quelques autres toiles de Gauguin</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Histoire des arts</dc:title>
  <dc:creator>Bonfante</dc:creator>
  <cp:lastModifiedBy>Bonfante</cp:lastModifiedBy>
  <cp:revision>3</cp:revision>
  <dcterms:created xsi:type="dcterms:W3CDTF">2015-12-08T08:32:07Z</dcterms:created>
  <dcterms:modified xsi:type="dcterms:W3CDTF">2015-12-19T15:35:33Z</dcterms:modified>
</cp:coreProperties>
</file>