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8" d="100"/>
          <a:sy n="88" d="100"/>
        </p:scale>
        <p:origin x="96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430C8-2FE7-41AE-ADF6-3A7631C15D94}" type="datetimeFigureOut">
              <a:rPr lang="fr-FR" smtClean="0"/>
              <a:t>04/12/2016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2B967-EB1D-4473-A0F2-F395EACAC1F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394748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430C8-2FE7-41AE-ADF6-3A7631C15D94}" type="datetimeFigureOut">
              <a:rPr lang="fr-FR" smtClean="0"/>
              <a:t>04/12/2016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2B967-EB1D-4473-A0F2-F395EACAC1F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152002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430C8-2FE7-41AE-ADF6-3A7631C15D94}" type="datetimeFigureOut">
              <a:rPr lang="fr-FR" smtClean="0"/>
              <a:t>04/12/2016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2B967-EB1D-4473-A0F2-F395EACAC1F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647727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430C8-2FE7-41AE-ADF6-3A7631C15D94}" type="datetimeFigureOut">
              <a:rPr lang="fr-FR" smtClean="0"/>
              <a:t>04/12/2016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2B967-EB1D-4473-A0F2-F395EACAC1F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818959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430C8-2FE7-41AE-ADF6-3A7631C15D94}" type="datetimeFigureOut">
              <a:rPr lang="fr-FR" smtClean="0"/>
              <a:t>04/12/2016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2B967-EB1D-4473-A0F2-F395EACAC1F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77783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430C8-2FE7-41AE-ADF6-3A7631C15D94}" type="datetimeFigureOut">
              <a:rPr lang="fr-FR" smtClean="0"/>
              <a:t>04/12/2016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2B967-EB1D-4473-A0F2-F395EACAC1F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468475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430C8-2FE7-41AE-ADF6-3A7631C15D94}" type="datetimeFigureOut">
              <a:rPr lang="fr-FR" smtClean="0"/>
              <a:t>04/12/2016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2B967-EB1D-4473-A0F2-F395EACAC1F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731727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430C8-2FE7-41AE-ADF6-3A7631C15D94}" type="datetimeFigureOut">
              <a:rPr lang="fr-FR" smtClean="0"/>
              <a:t>04/12/2016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2B967-EB1D-4473-A0F2-F395EACAC1F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30379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430C8-2FE7-41AE-ADF6-3A7631C15D94}" type="datetimeFigureOut">
              <a:rPr lang="fr-FR" smtClean="0"/>
              <a:t>04/12/2016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2B967-EB1D-4473-A0F2-F395EACAC1F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934812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430C8-2FE7-41AE-ADF6-3A7631C15D94}" type="datetimeFigureOut">
              <a:rPr lang="fr-FR" smtClean="0"/>
              <a:t>04/12/2016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2B967-EB1D-4473-A0F2-F395EACAC1F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712900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430C8-2FE7-41AE-ADF6-3A7631C15D94}" type="datetimeFigureOut">
              <a:rPr lang="fr-FR" smtClean="0"/>
              <a:t>04/12/2016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2B967-EB1D-4473-A0F2-F395EACAC1F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814556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A430C8-2FE7-41AE-ADF6-3A7631C15D94}" type="datetimeFigureOut">
              <a:rPr lang="fr-FR" smtClean="0"/>
              <a:t>04/12/2016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12B967-EB1D-4473-A0F2-F395EACAC1F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05150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 descr="Afficher l'image d'origine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  <a14:imgEffect>
                      <a14:colorTemperature colorTemp="11200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" y="0"/>
            <a:ext cx="5153891" cy="51538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ZoneTexte 3"/>
          <p:cNvSpPr txBox="1"/>
          <p:nvPr/>
        </p:nvSpPr>
        <p:spPr>
          <a:xfrm>
            <a:off x="1" y="0"/>
            <a:ext cx="1219199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rgbClr val="FF00FF"/>
                </a:solidFill>
              </a:rPr>
              <a:t>TECHNOLOGIE 6EME 								                    DEFI TECHNO 2016</a:t>
            </a:r>
          </a:p>
          <a:p>
            <a:endParaRPr lang="fr-FR" b="1" dirty="0">
              <a:solidFill>
                <a:srgbClr val="FF00FF"/>
              </a:solidFill>
            </a:endParaRPr>
          </a:p>
          <a:p>
            <a:endParaRPr lang="fr-FR" b="1" dirty="0">
              <a:solidFill>
                <a:srgbClr val="FF00FF"/>
              </a:solidFill>
            </a:endParaRPr>
          </a:p>
          <a:p>
            <a:pPr algn="ctr"/>
            <a:r>
              <a:rPr lang="fr-FR" sz="3600" b="1" dirty="0">
                <a:solidFill>
                  <a:srgbClr val="FF00FF"/>
                </a:solidFill>
              </a:rPr>
              <a:t>POURQUOI UN DEFI ?</a:t>
            </a:r>
          </a:p>
          <a:p>
            <a:endParaRPr lang="fr-FR" dirty="0"/>
          </a:p>
        </p:txBody>
      </p:sp>
      <p:sp>
        <p:nvSpPr>
          <p:cNvPr id="5" name="Espace réservé du contenu 4"/>
          <p:cNvSpPr txBox="1">
            <a:spLocks/>
          </p:cNvSpPr>
          <p:nvPr/>
        </p:nvSpPr>
        <p:spPr>
          <a:xfrm>
            <a:off x="4001984" y="2029262"/>
            <a:ext cx="8190016" cy="482441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buFont typeface="+mj-lt"/>
              <a:buAutoNum type="arabicPeriod"/>
              <a:defRPr/>
            </a:pPr>
            <a:r>
              <a:rPr lang="fr-FR" sz="2800" u="sng" dirty="0">
                <a:solidFill>
                  <a:srgbClr val="FFFF00"/>
                </a:solidFill>
              </a:rPr>
              <a:t>Surmonter</a:t>
            </a:r>
            <a:r>
              <a:rPr lang="fr-FR" sz="2800" dirty="0">
                <a:solidFill>
                  <a:srgbClr val="FFFF00"/>
                </a:solidFill>
              </a:rPr>
              <a:t> les difficultés que pose une situation problème :</a:t>
            </a:r>
          </a:p>
          <a:p>
            <a:pPr marL="914400" lvl="1" indent="-457200" algn="l">
              <a:buFont typeface="Arial" panose="020B0604020202020204" pitchFamily="34" charset="0"/>
              <a:buChar char="•"/>
              <a:defRPr/>
            </a:pPr>
            <a:r>
              <a:rPr lang="fr-FR" sz="2400" u="sng" dirty="0">
                <a:solidFill>
                  <a:srgbClr val="00B050"/>
                </a:solidFill>
              </a:rPr>
              <a:t>SITUATION PROBLEME : </a:t>
            </a:r>
            <a:r>
              <a:rPr lang="fr-FR" dirty="0">
                <a:solidFill>
                  <a:srgbClr val="00B050"/>
                </a:solidFill>
              </a:rPr>
              <a:t>Concevoir et réaliser une machine à sons (avec au moins 3 sons différents). Les 3 sons différents doivent être audibles et produits par une action unique lors de la mise en fonctionnement de la machine.</a:t>
            </a:r>
            <a:endParaRPr lang="fr-FR" sz="2400" dirty="0">
              <a:solidFill>
                <a:srgbClr val="00B050"/>
              </a:solidFill>
            </a:endParaRPr>
          </a:p>
          <a:p>
            <a:pPr marL="457200" indent="-457200" algn="l">
              <a:buFont typeface="+mj-lt"/>
              <a:buAutoNum type="arabicPeriod"/>
              <a:defRPr/>
            </a:pPr>
            <a:r>
              <a:rPr lang="fr-FR" sz="2800" dirty="0">
                <a:solidFill>
                  <a:srgbClr val="FFFF00"/>
                </a:solidFill>
              </a:rPr>
              <a:t>Mettre en œuvre une </a:t>
            </a:r>
            <a:r>
              <a:rPr lang="fr-FR" sz="2800" u="sng" dirty="0">
                <a:solidFill>
                  <a:srgbClr val="FFFF00"/>
                </a:solidFill>
              </a:rPr>
              <a:t>démarche d’investigation</a:t>
            </a:r>
            <a:r>
              <a:rPr lang="fr-FR" sz="2800" dirty="0">
                <a:solidFill>
                  <a:srgbClr val="FFFF00"/>
                </a:solidFill>
              </a:rPr>
              <a:t> :</a:t>
            </a:r>
            <a:endParaRPr lang="fr-FR" sz="2800" b="1" dirty="0">
              <a:solidFill>
                <a:srgbClr val="FFFF00"/>
              </a:solidFill>
            </a:endParaRPr>
          </a:p>
          <a:p>
            <a:pPr marL="914400" lvl="1" indent="-457200" algn="l">
              <a:buFont typeface="Arial" panose="020B0604020202020204" pitchFamily="34" charset="0"/>
              <a:buChar char="•"/>
              <a:defRPr/>
            </a:pPr>
            <a:r>
              <a:rPr lang="fr-FR" dirty="0">
                <a:solidFill>
                  <a:srgbClr val="00B050"/>
                </a:solidFill>
              </a:rPr>
              <a:t>Qu’est-ce qu’une machine ?</a:t>
            </a:r>
          </a:p>
          <a:p>
            <a:pPr marL="914400" lvl="1" indent="-457200" algn="l">
              <a:buFont typeface="Arial" panose="020B0604020202020204" pitchFamily="34" charset="0"/>
              <a:buChar char="•"/>
              <a:defRPr/>
            </a:pPr>
            <a:r>
              <a:rPr lang="fr-FR" dirty="0">
                <a:solidFill>
                  <a:srgbClr val="00B050"/>
                </a:solidFill>
              </a:rPr>
              <a:t>Qu’est-ce qu’un son ?</a:t>
            </a:r>
          </a:p>
          <a:p>
            <a:pPr marL="914400" lvl="1" indent="-457200" algn="l">
              <a:buFont typeface="Arial" panose="020B0604020202020204" pitchFamily="34" charset="0"/>
              <a:buChar char="•"/>
              <a:defRPr/>
            </a:pPr>
            <a:r>
              <a:rPr lang="fr-FR" dirty="0">
                <a:solidFill>
                  <a:srgbClr val="00B050"/>
                </a:solidFill>
              </a:rPr>
              <a:t>Comment produire un son dans la vie de tous les jours ?</a:t>
            </a:r>
          </a:p>
          <a:p>
            <a:pPr marL="914400" lvl="1" indent="-457200" algn="l">
              <a:buFont typeface="Arial" panose="020B0604020202020204" pitchFamily="34" charset="0"/>
              <a:buChar char="•"/>
              <a:defRPr/>
            </a:pPr>
            <a:r>
              <a:rPr lang="fr-FR" dirty="0">
                <a:solidFill>
                  <a:srgbClr val="00B050"/>
                </a:solidFill>
              </a:rPr>
              <a:t>Avec quels matériaux construire la machine à sons ?</a:t>
            </a:r>
          </a:p>
          <a:p>
            <a:pPr marL="914400" lvl="1" indent="-457200" algn="l">
              <a:buFont typeface="Arial" panose="020B0604020202020204" pitchFamily="34" charset="0"/>
              <a:buChar char="•"/>
              <a:defRPr/>
            </a:pPr>
            <a:r>
              <a:rPr lang="fr-FR" dirty="0">
                <a:solidFill>
                  <a:srgbClr val="00B050"/>
                </a:solidFill>
              </a:rPr>
              <a:t>Comment va fonctionner la machine pour faire plusieurs sons ?</a:t>
            </a:r>
          </a:p>
          <a:p>
            <a:pPr marL="914400" lvl="1" indent="-457200" algn="l">
              <a:buFont typeface="Arial" panose="020B0604020202020204" pitchFamily="34" charset="0"/>
              <a:buChar char="•"/>
              <a:defRPr/>
            </a:pPr>
            <a:r>
              <a:rPr lang="fr-FR" dirty="0">
                <a:solidFill>
                  <a:srgbClr val="00B050"/>
                </a:solidFill>
              </a:rPr>
              <a:t>Quels impacts sur l’environnement ?</a:t>
            </a:r>
          </a:p>
        </p:txBody>
      </p:sp>
    </p:spTree>
    <p:extLst>
      <p:ext uri="{BB962C8B-B14F-4D97-AF65-F5344CB8AC3E}">
        <p14:creationId xmlns:p14="http://schemas.microsoft.com/office/powerpoint/2010/main" val="20533271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fficher l'image d'origine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  <a14:imgEffect>
                      <a14:colorTemperature colorTemp="11200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" y="0"/>
            <a:ext cx="5153891" cy="51538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4037609" y="2116316"/>
            <a:ext cx="8154391" cy="4585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+mj-lt"/>
              <a:buAutoNum type="arabicPeriod" startAt="3"/>
              <a:defRPr/>
            </a:pPr>
            <a:r>
              <a:rPr lang="fr-FR" sz="2800" u="sng" dirty="0">
                <a:solidFill>
                  <a:srgbClr val="FFFF00"/>
                </a:solidFill>
              </a:rPr>
              <a:t>Constituer</a:t>
            </a:r>
            <a:r>
              <a:rPr lang="fr-FR" sz="2800" dirty="0">
                <a:solidFill>
                  <a:srgbClr val="FFFF00"/>
                </a:solidFill>
              </a:rPr>
              <a:t> un cahier de charges et un carnet de bord :</a:t>
            </a:r>
          </a:p>
          <a:p>
            <a:pPr marL="914400" lvl="1" indent="-457200">
              <a:buFont typeface="Arial" panose="020B0604020202020204" pitchFamily="34" charset="0"/>
              <a:buChar char="•"/>
              <a:defRPr/>
            </a:pPr>
            <a:r>
              <a:rPr lang="fr-FR" sz="2000" b="1" dirty="0">
                <a:solidFill>
                  <a:srgbClr val="0000FF"/>
                </a:solidFill>
              </a:rPr>
              <a:t>Cahier des charges = </a:t>
            </a:r>
            <a:r>
              <a:rPr lang="fr-FR" sz="2000" dirty="0">
                <a:solidFill>
                  <a:srgbClr val="0000FF"/>
                </a:solidFill>
                <a:cs typeface="Arial" pitchFamily="34" charset="0"/>
              </a:rPr>
              <a:t>document par lequel le demandeur exprime son besoin en termes de fonctions (service rendus par la machine et contraintes qu’impliquent sa fabrication et son utilisation).</a:t>
            </a:r>
          </a:p>
          <a:p>
            <a:pPr marL="914400" lvl="1" indent="-457200">
              <a:buFont typeface="Arial" panose="020B0604020202020204" pitchFamily="34" charset="0"/>
              <a:buChar char="•"/>
              <a:defRPr/>
            </a:pPr>
            <a:r>
              <a:rPr lang="fr-FR" sz="2000" b="1" dirty="0">
                <a:solidFill>
                  <a:srgbClr val="0000FF"/>
                </a:solidFill>
                <a:cs typeface="Arial" pitchFamily="34" charset="0"/>
              </a:rPr>
              <a:t>Carnet de bord = </a:t>
            </a:r>
            <a:r>
              <a:rPr lang="fr-FR" sz="2000" dirty="0">
                <a:solidFill>
                  <a:srgbClr val="0000FF"/>
                </a:solidFill>
                <a:cs typeface="Arial" pitchFamily="34" charset="0"/>
              </a:rPr>
              <a:t>journal tenu à chaque étape du travail.</a:t>
            </a:r>
            <a:endParaRPr lang="fr-FR" sz="2000" dirty="0">
              <a:solidFill>
                <a:srgbClr val="0000FF"/>
              </a:solidFill>
            </a:endParaRPr>
          </a:p>
          <a:p>
            <a:pPr marL="457200" indent="-457200">
              <a:buFont typeface="+mj-lt"/>
              <a:buAutoNum type="arabicPeriod" startAt="3"/>
              <a:defRPr/>
            </a:pPr>
            <a:r>
              <a:rPr lang="fr-FR" sz="2800" u="sng" dirty="0">
                <a:solidFill>
                  <a:srgbClr val="FFFF00"/>
                </a:solidFill>
              </a:rPr>
              <a:t>Sensibiliser</a:t>
            </a:r>
            <a:r>
              <a:rPr lang="fr-FR" sz="2800" dirty="0">
                <a:solidFill>
                  <a:srgbClr val="FFFF00"/>
                </a:solidFill>
              </a:rPr>
              <a:t> au concept de développement durable :</a:t>
            </a:r>
          </a:p>
          <a:p>
            <a:pPr marL="914400" lvl="1" indent="-457200">
              <a:buFont typeface="Arial" panose="020B0604020202020204" pitchFamily="34" charset="0"/>
              <a:buChar char="•"/>
              <a:defRPr/>
            </a:pPr>
            <a:r>
              <a:rPr lang="fr-FR" sz="2000" b="1" dirty="0">
                <a:solidFill>
                  <a:srgbClr val="0000FF"/>
                </a:solidFill>
              </a:rPr>
              <a:t>Développement durable = </a:t>
            </a:r>
            <a:r>
              <a:rPr lang="fr-FR" sz="2000" dirty="0">
                <a:solidFill>
                  <a:srgbClr val="0000FF"/>
                </a:solidFill>
              </a:rPr>
              <a:t>utilisation des ressources qui répond aux besoins du présent sans compromettre la capacité des générations futures à répondre à leurs propres besoins.</a:t>
            </a:r>
          </a:p>
          <a:p>
            <a:pPr marL="457200" indent="-457200">
              <a:buFont typeface="+mj-lt"/>
              <a:buAutoNum type="arabicPeriod" startAt="3"/>
              <a:defRPr/>
            </a:pPr>
            <a:r>
              <a:rPr lang="fr-FR" sz="2800" u="sng" dirty="0">
                <a:solidFill>
                  <a:srgbClr val="FFFF00"/>
                </a:solidFill>
              </a:rPr>
              <a:t>Echanger</a:t>
            </a:r>
            <a:r>
              <a:rPr lang="fr-FR" sz="2800" dirty="0">
                <a:solidFill>
                  <a:srgbClr val="FFFF00"/>
                </a:solidFill>
              </a:rPr>
              <a:t> sur les objets produits :</a:t>
            </a:r>
          </a:p>
          <a:p>
            <a:pPr marL="914400" lvl="1" indent="-457200">
              <a:buFont typeface="Arial" panose="020B0604020202020204" pitchFamily="34" charset="0"/>
              <a:buChar char="•"/>
              <a:defRPr/>
            </a:pPr>
            <a:r>
              <a:rPr lang="fr-FR" sz="2000" dirty="0">
                <a:solidFill>
                  <a:srgbClr val="FF0000"/>
                </a:solidFill>
              </a:rPr>
              <a:t>Blog du collège !!!</a:t>
            </a:r>
          </a:p>
          <a:p>
            <a:pPr marL="914400" lvl="1" indent="-457200">
              <a:buFont typeface="Arial" panose="020B0604020202020204" pitchFamily="34" charset="0"/>
              <a:buChar char="•"/>
              <a:defRPr/>
            </a:pPr>
            <a:r>
              <a:rPr lang="fr-FR" sz="2000" dirty="0">
                <a:solidFill>
                  <a:srgbClr val="FF0000"/>
                </a:solidFill>
              </a:rPr>
              <a:t>Exposition !!!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1" y="0"/>
            <a:ext cx="1219199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rgbClr val="FF00FF"/>
                </a:solidFill>
              </a:rPr>
              <a:t>TECHNOLOGIE 6EME 								                    DEFI TECHNO 2016</a:t>
            </a:r>
          </a:p>
          <a:p>
            <a:endParaRPr lang="fr-FR" b="1" dirty="0">
              <a:solidFill>
                <a:srgbClr val="FF00FF"/>
              </a:solidFill>
            </a:endParaRPr>
          </a:p>
          <a:p>
            <a:endParaRPr lang="fr-FR" b="1" dirty="0">
              <a:solidFill>
                <a:srgbClr val="FF00FF"/>
              </a:solidFill>
            </a:endParaRPr>
          </a:p>
          <a:p>
            <a:pPr algn="ctr"/>
            <a:r>
              <a:rPr lang="fr-FR" sz="3600" b="1" dirty="0">
                <a:solidFill>
                  <a:srgbClr val="FF00FF"/>
                </a:solidFill>
              </a:rPr>
              <a:t>POURQUOI UN DEFI ?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29094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Afficher l'image d'origine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  <a14:imgEffect>
                      <a14:colorTemperature colorTemp="11200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0" y="0"/>
            <a:ext cx="5153891" cy="51538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Espace réservé du contenu 1"/>
          <p:cNvSpPr txBox="1">
            <a:spLocks/>
          </p:cNvSpPr>
          <p:nvPr/>
        </p:nvSpPr>
        <p:spPr>
          <a:xfrm>
            <a:off x="4013860" y="1306286"/>
            <a:ext cx="8063345" cy="5284519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 typeface="+mj-lt"/>
              <a:buAutoNum type="arabicPeriod"/>
            </a:pPr>
            <a:r>
              <a:rPr lang="fr-FR" altLang="fr-FR" sz="2200" dirty="0">
                <a:solidFill>
                  <a:srgbClr val="FFFF00"/>
                </a:solidFill>
              </a:rPr>
              <a:t>Besoin : analyse du besoin à satisfaire</a:t>
            </a:r>
          </a:p>
          <a:p>
            <a:pPr marL="514350" indent="-514350">
              <a:buFont typeface="+mj-lt"/>
              <a:buAutoNum type="arabicPeriod"/>
            </a:pPr>
            <a:r>
              <a:rPr lang="fr-FR" altLang="fr-FR" sz="2200" dirty="0">
                <a:solidFill>
                  <a:srgbClr val="FFFF00"/>
                </a:solidFill>
              </a:rPr>
              <a:t>Cahier des charges : fonction de service, fonctions contraintes</a:t>
            </a:r>
          </a:p>
          <a:p>
            <a:pPr marL="514350" indent="-514350">
              <a:buFont typeface="+mj-lt"/>
              <a:buAutoNum type="arabicPeriod"/>
            </a:pPr>
            <a:r>
              <a:rPr lang="fr-FR" altLang="fr-FR" sz="2200" dirty="0">
                <a:solidFill>
                  <a:srgbClr val="FFFF00"/>
                </a:solidFill>
              </a:rPr>
              <a:t>Conception : transformer mon besoin en solutions techniques</a:t>
            </a:r>
          </a:p>
          <a:p>
            <a:pPr marL="514350" indent="-514350">
              <a:buFont typeface="+mj-lt"/>
              <a:buAutoNum type="arabicPeriod"/>
            </a:pPr>
            <a:r>
              <a:rPr lang="fr-FR" altLang="fr-FR" sz="2200" dirty="0">
                <a:solidFill>
                  <a:srgbClr val="FFFF00"/>
                </a:solidFill>
              </a:rPr>
              <a:t>Production de la machine à sons : </a:t>
            </a:r>
          </a:p>
          <a:p>
            <a:pPr lvl="1"/>
            <a:r>
              <a:rPr lang="fr-FR" altLang="fr-FR" sz="2000" b="1" dirty="0">
                <a:solidFill>
                  <a:srgbClr val="0000FF"/>
                </a:solidFill>
              </a:rPr>
              <a:t>fiche de fabrication = </a:t>
            </a:r>
            <a:r>
              <a:rPr lang="fr-FR" sz="2000" dirty="0">
                <a:solidFill>
                  <a:srgbClr val="0000FF"/>
                </a:solidFill>
              </a:rPr>
              <a:t>décrit les différentes étapes de la fabrication d’un objet</a:t>
            </a:r>
            <a:r>
              <a:rPr lang="fr-FR" sz="2000" b="1" cap="small" dirty="0">
                <a:solidFill>
                  <a:srgbClr val="0000FF"/>
                </a:solidFill>
              </a:rPr>
              <a:t> </a:t>
            </a:r>
            <a:endParaRPr lang="fr-FR" altLang="fr-FR" sz="2000" dirty="0">
              <a:solidFill>
                <a:srgbClr val="0000FF"/>
              </a:solidFill>
            </a:endParaRPr>
          </a:p>
          <a:p>
            <a:pPr lvl="1"/>
            <a:r>
              <a:rPr lang="fr-FR" altLang="fr-FR" sz="2000" b="1" dirty="0">
                <a:solidFill>
                  <a:srgbClr val="0000FF"/>
                </a:solidFill>
              </a:rPr>
              <a:t>fiche de notice technique = </a:t>
            </a:r>
            <a:r>
              <a:rPr lang="fr-FR" sz="2000" dirty="0">
                <a:solidFill>
                  <a:srgbClr val="0000FF"/>
                </a:solidFill>
              </a:rPr>
              <a:t>donne des indications techniques (tension, puissance, caractéristiques nécessaires pour un dépannage…)</a:t>
            </a:r>
            <a:endParaRPr lang="fr-FR" altLang="fr-FR" sz="2000" dirty="0">
              <a:solidFill>
                <a:srgbClr val="0000FF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fr-FR" altLang="fr-FR" sz="2200" dirty="0">
                <a:solidFill>
                  <a:srgbClr val="FFFF00"/>
                </a:solidFill>
              </a:rPr>
              <a:t>Evaluation : objet conforme ou pas </a:t>
            </a:r>
            <a:r>
              <a:rPr lang="fr-FR" altLang="fr-FR" sz="2200">
                <a:solidFill>
                  <a:srgbClr val="FFFF00"/>
                </a:solidFill>
              </a:rPr>
              <a:t>au cahier des charges</a:t>
            </a:r>
            <a:endParaRPr lang="fr-FR" altLang="fr-FR" sz="2200" dirty="0">
              <a:solidFill>
                <a:srgbClr val="FFFF0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fr-FR" altLang="fr-FR" sz="2200" dirty="0">
                <a:solidFill>
                  <a:srgbClr val="FFFF00"/>
                </a:solidFill>
              </a:rPr>
              <a:t>Utilisation :</a:t>
            </a:r>
          </a:p>
          <a:p>
            <a:pPr lvl="1"/>
            <a:r>
              <a:rPr lang="fr-FR" altLang="fr-FR" sz="2000" b="1" dirty="0">
                <a:solidFill>
                  <a:srgbClr val="0000FF"/>
                </a:solidFill>
              </a:rPr>
              <a:t>Fiche de montage = </a:t>
            </a:r>
            <a:r>
              <a:rPr lang="fr-FR" sz="2000" dirty="0">
                <a:solidFill>
                  <a:srgbClr val="0000FF"/>
                </a:solidFill>
              </a:rPr>
              <a:t>indique comment réaliser un modèle donné avec du matériel modulaire (kit)</a:t>
            </a:r>
            <a:endParaRPr lang="fr-FR" altLang="fr-FR" sz="2000" dirty="0">
              <a:solidFill>
                <a:srgbClr val="0000FF"/>
              </a:solidFill>
            </a:endParaRPr>
          </a:p>
          <a:p>
            <a:pPr lvl="1"/>
            <a:r>
              <a:rPr lang="fr-FR" altLang="fr-FR" sz="2000" b="1" dirty="0">
                <a:solidFill>
                  <a:srgbClr val="0000FF"/>
                </a:solidFill>
              </a:rPr>
              <a:t>Mode d’emploi = </a:t>
            </a:r>
            <a:r>
              <a:rPr lang="fr-FR" sz="2000" dirty="0">
                <a:solidFill>
                  <a:srgbClr val="0000FF"/>
                </a:solidFill>
              </a:rPr>
              <a:t>indique comment utiliser un objet</a:t>
            </a:r>
            <a:endParaRPr lang="fr-FR" altLang="fr-FR" sz="2000" dirty="0">
              <a:solidFill>
                <a:srgbClr val="0000FF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fr-FR" altLang="fr-FR" sz="2200" dirty="0">
                <a:solidFill>
                  <a:srgbClr val="FFFF00"/>
                </a:solidFill>
              </a:rPr>
              <a:t>Recyclage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1" y="0"/>
            <a:ext cx="1219199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rgbClr val="FF00FF"/>
                </a:solidFill>
              </a:rPr>
              <a:t>TECHNOLOGIE 6EME 								                    DEFI TECHNO 2016</a:t>
            </a:r>
          </a:p>
          <a:p>
            <a:endParaRPr lang="fr-FR" b="1" dirty="0">
              <a:solidFill>
                <a:srgbClr val="FF00FF"/>
              </a:solidFill>
            </a:endParaRPr>
          </a:p>
          <a:p>
            <a:pPr algn="ctr"/>
            <a:r>
              <a:rPr lang="fr-FR" sz="3600" b="1" dirty="0">
                <a:solidFill>
                  <a:srgbClr val="FF00FF"/>
                </a:solidFill>
              </a:rPr>
              <a:t>DEMARCHE DE PROJET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1222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309</Words>
  <Application>Microsoft Office PowerPoint</Application>
  <PresentationFormat>Grand écran</PresentationFormat>
  <Paragraphs>39</Paragraphs>
  <Slides>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Thème Office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Epitto</dc:creator>
  <cp:lastModifiedBy>Epitto</cp:lastModifiedBy>
  <cp:revision>11</cp:revision>
  <dcterms:created xsi:type="dcterms:W3CDTF">2016-12-04T10:16:32Z</dcterms:created>
  <dcterms:modified xsi:type="dcterms:W3CDTF">2016-12-04T11:07:07Z</dcterms:modified>
</cp:coreProperties>
</file>